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8AFA-F095-4362-82A4-0438D9664C7B}" type="datetimeFigureOut">
              <a:rPr lang="pt-BR" smtClean="0"/>
              <a:pPr/>
              <a:t>02/04/2013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191E4-8F01-4118-B9CD-AA875E08899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8AFA-F095-4362-82A4-0438D9664C7B}" type="datetimeFigureOut">
              <a:rPr lang="pt-BR" smtClean="0"/>
              <a:pPr/>
              <a:t>02/04/2013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191E4-8F01-4118-B9CD-AA875E0889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8AFA-F095-4362-82A4-0438D9664C7B}" type="datetimeFigureOut">
              <a:rPr lang="pt-BR" smtClean="0"/>
              <a:pPr/>
              <a:t>02/04/2013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191E4-8F01-4118-B9CD-AA875E0889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8AFA-F095-4362-82A4-0438D9664C7B}" type="datetimeFigureOut">
              <a:rPr lang="pt-BR" smtClean="0"/>
              <a:pPr/>
              <a:t>02/04/2013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191E4-8F01-4118-B9CD-AA875E0889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8AFA-F095-4362-82A4-0438D9664C7B}" type="datetimeFigureOut">
              <a:rPr lang="pt-BR" smtClean="0"/>
              <a:pPr/>
              <a:t>02/04/2013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40191E4-8F01-4118-B9CD-AA875E0889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8AFA-F095-4362-82A4-0438D9664C7B}" type="datetimeFigureOut">
              <a:rPr lang="pt-BR" smtClean="0"/>
              <a:pPr/>
              <a:t>02/04/2013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191E4-8F01-4118-B9CD-AA875E0889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8AFA-F095-4362-82A4-0438D9664C7B}" type="datetimeFigureOut">
              <a:rPr lang="pt-BR" smtClean="0"/>
              <a:pPr/>
              <a:t>02/04/2013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191E4-8F01-4118-B9CD-AA875E0889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8AFA-F095-4362-82A4-0438D9664C7B}" type="datetimeFigureOut">
              <a:rPr lang="pt-BR" smtClean="0"/>
              <a:pPr/>
              <a:t>02/04/2013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191E4-8F01-4118-B9CD-AA875E0889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8AFA-F095-4362-82A4-0438D9664C7B}" type="datetimeFigureOut">
              <a:rPr lang="pt-BR" smtClean="0"/>
              <a:pPr/>
              <a:t>02/04/2013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191E4-8F01-4118-B9CD-AA875E0889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8AFA-F095-4362-82A4-0438D9664C7B}" type="datetimeFigureOut">
              <a:rPr lang="pt-BR" smtClean="0"/>
              <a:pPr/>
              <a:t>02/04/2013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191E4-8F01-4118-B9CD-AA875E0889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t-B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8AFA-F095-4362-82A4-0438D9664C7B}" type="datetimeFigureOut">
              <a:rPr lang="pt-BR" smtClean="0"/>
              <a:pPr/>
              <a:t>02/04/2013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191E4-8F01-4118-B9CD-AA875E0889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CAA8AFA-F095-4362-82A4-0438D9664C7B}" type="datetimeFigureOut">
              <a:rPr lang="pt-BR" smtClean="0"/>
              <a:pPr/>
              <a:t>02/04/2013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40191E4-8F01-4118-B9CD-AA875E0889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Meios de </a:t>
            </a:r>
            <a:r>
              <a:rPr lang="pt-BR" dirty="0" smtClean="0"/>
              <a:t>contraste e complicações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André Oliveira Fonseca</a:t>
            </a:r>
            <a:endParaRPr lang="pt-B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Nefrotoxidade:</a:t>
            </a:r>
          </a:p>
          <a:p>
            <a:pPr>
              <a:buFontTx/>
              <a:buChar char="-"/>
            </a:pPr>
            <a:r>
              <a:rPr lang="pt-BR" dirty="0" smtClean="0"/>
              <a:t>10% dos contrastes iônicos e 5,5% dos não iônicos</a:t>
            </a:r>
          </a:p>
          <a:p>
            <a:pPr>
              <a:buFontTx/>
              <a:buChar char="-"/>
            </a:pPr>
            <a:r>
              <a:rPr lang="pt-BR" dirty="0" smtClean="0"/>
              <a:t>É o 2° efeito secundário mais frequente</a:t>
            </a:r>
          </a:p>
          <a:p>
            <a:pPr>
              <a:buFontTx/>
              <a:buChar char="-"/>
            </a:pPr>
            <a:r>
              <a:rPr lang="pt-BR" dirty="0" smtClean="0"/>
              <a:t>Aumento da </a:t>
            </a:r>
            <a:r>
              <a:rPr lang="pt-BR" dirty="0" err="1" smtClean="0"/>
              <a:t>creatinina</a:t>
            </a:r>
            <a:r>
              <a:rPr lang="pt-BR" dirty="0" smtClean="0"/>
              <a:t> sérica basal 25-50% ou 0,5</a:t>
            </a:r>
            <a:r>
              <a:rPr lang="pt-BR" dirty="0" err="1" smtClean="0"/>
              <a:t>mg</a:t>
            </a:r>
            <a:r>
              <a:rPr lang="pt-BR" dirty="0" smtClean="0"/>
              <a:t>/dl</a:t>
            </a:r>
          </a:p>
          <a:p>
            <a:pPr>
              <a:buFontTx/>
              <a:buChar char="-"/>
            </a:pPr>
            <a:r>
              <a:rPr lang="pt-BR" dirty="0" smtClean="0"/>
              <a:t>24-72 </a:t>
            </a:r>
            <a:r>
              <a:rPr lang="pt-BR" dirty="0" err="1" smtClean="0"/>
              <a:t>hs</a:t>
            </a:r>
            <a:r>
              <a:rPr lang="pt-BR" dirty="0" smtClean="0"/>
              <a:t> após a </a:t>
            </a:r>
            <a:r>
              <a:rPr lang="pt-BR" dirty="0" err="1" smtClean="0"/>
              <a:t>adm</a:t>
            </a:r>
            <a:r>
              <a:rPr lang="pt-BR" dirty="0" smtClean="0"/>
              <a:t> de contraste</a:t>
            </a:r>
          </a:p>
          <a:p>
            <a:pPr>
              <a:buFontTx/>
              <a:buChar char="-"/>
            </a:pPr>
            <a:r>
              <a:rPr lang="pt-BR" dirty="0" smtClean="0"/>
              <a:t>Retorno basal após 7-10 dias da </a:t>
            </a:r>
            <a:r>
              <a:rPr lang="pt-BR" dirty="0" err="1" smtClean="0"/>
              <a:t>adm</a:t>
            </a:r>
            <a:endParaRPr lang="pt-BR" dirty="0" smtClean="0"/>
          </a:p>
          <a:p>
            <a:pPr>
              <a:buFontTx/>
              <a:buChar char="-"/>
            </a:pPr>
            <a:r>
              <a:rPr lang="pt-BR" dirty="0" smtClean="0"/>
              <a:t>Assintomático maioria, podendo apresentar </a:t>
            </a:r>
            <a:r>
              <a:rPr lang="pt-BR" dirty="0" err="1" smtClean="0"/>
              <a:t>oligúria</a:t>
            </a:r>
            <a:r>
              <a:rPr lang="pt-BR" dirty="0" smtClean="0"/>
              <a:t> transitória</a:t>
            </a:r>
            <a:endParaRPr lang="pt-B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Fatores de risco: 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32856"/>
            <a:ext cx="855345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683568" y="6021288"/>
            <a:ext cx="747897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Volume &gt; 300ml em </a:t>
            </a:r>
            <a:r>
              <a:rPr lang="pt-BR" dirty="0" err="1" smtClean="0"/>
              <a:t>pct</a:t>
            </a:r>
            <a:r>
              <a:rPr lang="pt-BR" dirty="0" smtClean="0"/>
              <a:t> com Cr &gt;1,8 tiveram nefrotoxidade em 26% dos casos</a:t>
            </a:r>
            <a:endParaRPr lang="pt-B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450273" cy="5787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t-BR" dirty="0"/>
          </a:p>
          <a:p>
            <a:pPr>
              <a:buNone/>
            </a:pPr>
            <a:r>
              <a:rPr lang="pt-BR" dirty="0" smtClean="0"/>
              <a:t>   O DESENVOLVIMENTO DE IRA DEVIDO A NEFROPATIA COM CONTRASTE É UM POTENTE INDICADOR INDEPENDENTE DE MORTALIDADE TOTAL (P&lt;0,0001) E EVENTOS CARDIOVASCULARES MAIORES (P&lt;0,001)</a:t>
            </a:r>
            <a:endParaRPr lang="pt-B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Patogeni</a:t>
            </a:r>
            <a:r>
              <a:rPr lang="pt-BR" dirty="0" smtClean="0"/>
              <a:t>a da </a:t>
            </a:r>
            <a:r>
              <a:rPr lang="pt-BR" dirty="0" err="1" smtClean="0"/>
              <a:t>nefropatia</a:t>
            </a:r>
            <a:r>
              <a:rPr lang="pt-BR" dirty="0" smtClean="0"/>
              <a:t> por contraste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Não totalmente esclarecido</a:t>
            </a:r>
          </a:p>
          <a:p>
            <a:r>
              <a:rPr lang="pt-BR" dirty="0" smtClean="0"/>
              <a:t>1° efeito é a vasodilatação e, posteriormente, vasoconstricção, seguido de queda do fluxo renal. Sendo maior na medula do que no córtex.</a:t>
            </a:r>
          </a:p>
          <a:p>
            <a:r>
              <a:rPr lang="pt-BR" dirty="0" smtClean="0"/>
              <a:t>Mediado por endotelina, </a:t>
            </a:r>
            <a:r>
              <a:rPr lang="pt-BR" dirty="0" err="1" smtClean="0"/>
              <a:t>angiotensina</a:t>
            </a:r>
            <a:r>
              <a:rPr lang="pt-BR" dirty="0" smtClean="0"/>
              <a:t> e </a:t>
            </a:r>
            <a:r>
              <a:rPr lang="pt-BR" dirty="0" err="1" smtClean="0"/>
              <a:t>kalicreína</a:t>
            </a:r>
            <a:endParaRPr lang="pt-BR" dirty="0" smtClean="0"/>
          </a:p>
          <a:p>
            <a:r>
              <a:rPr lang="pt-BR" dirty="0" smtClean="0"/>
              <a:t>Aumento da viscosidade piora a queda do fluxo</a:t>
            </a:r>
          </a:p>
          <a:p>
            <a:r>
              <a:rPr lang="pt-BR" dirty="0" err="1" smtClean="0"/>
              <a:t>Hipóxia</a:t>
            </a:r>
            <a:r>
              <a:rPr lang="pt-BR" dirty="0" smtClean="0"/>
              <a:t> renal</a:t>
            </a:r>
            <a:endParaRPr lang="pt-B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Clínica da </a:t>
            </a:r>
            <a:r>
              <a:rPr lang="pt-BR" dirty="0" err="1" smtClean="0"/>
              <a:t>nefropatia</a:t>
            </a:r>
            <a:r>
              <a:rPr lang="pt-BR" dirty="0" smtClean="0"/>
              <a:t> por contraste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24-72 </a:t>
            </a:r>
            <a:r>
              <a:rPr lang="pt-BR" dirty="0" err="1" smtClean="0"/>
              <a:t>hs</a:t>
            </a:r>
            <a:r>
              <a:rPr lang="pt-BR" dirty="0" smtClean="0"/>
              <a:t> após a </a:t>
            </a:r>
            <a:r>
              <a:rPr lang="pt-BR" dirty="0" err="1" smtClean="0"/>
              <a:t>adm</a:t>
            </a:r>
            <a:r>
              <a:rPr lang="pt-BR" dirty="0" smtClean="0"/>
              <a:t>, sendo observados até o 10 dia</a:t>
            </a:r>
          </a:p>
          <a:p>
            <a:r>
              <a:rPr lang="pt-BR" dirty="0" err="1" smtClean="0"/>
              <a:t>Oligúria</a:t>
            </a:r>
            <a:r>
              <a:rPr lang="pt-BR" dirty="0" smtClean="0"/>
              <a:t> não é regra (2/3 dos casos), resistente aos diuréticos de alça</a:t>
            </a:r>
          </a:p>
          <a:p>
            <a:r>
              <a:rPr lang="pt-BR" dirty="0" smtClean="0"/>
              <a:t>Diálise em 10%, com aumento da mortalidade em 37%</a:t>
            </a:r>
          </a:p>
          <a:p>
            <a:r>
              <a:rPr lang="pt-BR" dirty="0" smtClean="0"/>
              <a:t>Diagnóstico diferencial com embolia aterosclerótica nos estudos da artéria renal, quadro dramático com infarto de múltiplos órgãos. Comum </a:t>
            </a:r>
            <a:r>
              <a:rPr lang="pt-BR" dirty="0" err="1" smtClean="0"/>
              <a:t>eosinofilia</a:t>
            </a:r>
            <a:r>
              <a:rPr lang="pt-BR" dirty="0" smtClean="0"/>
              <a:t>. </a:t>
            </a:r>
            <a:endParaRPr lang="pt-B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Prevenção da NIC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Hidratação: 12 </a:t>
            </a:r>
            <a:r>
              <a:rPr lang="pt-BR" dirty="0" err="1" smtClean="0"/>
              <a:t>hs</a:t>
            </a:r>
            <a:r>
              <a:rPr lang="pt-BR" dirty="0" smtClean="0"/>
              <a:t> antes e após o contraste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132856"/>
            <a:ext cx="773430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Qual usar </a:t>
            </a:r>
            <a:r>
              <a:rPr lang="pt-BR" dirty="0" err="1" smtClean="0"/>
              <a:t>isosmolar</a:t>
            </a:r>
            <a:r>
              <a:rPr lang="pt-BR" dirty="0" smtClean="0"/>
              <a:t> ou </a:t>
            </a:r>
            <a:r>
              <a:rPr lang="pt-BR" dirty="0" err="1" smtClean="0"/>
              <a:t>hiposmolar</a:t>
            </a:r>
            <a:r>
              <a:rPr lang="pt-BR" dirty="0" smtClean="0"/>
              <a:t>??</a:t>
            </a:r>
            <a:endParaRPr lang="pt-B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1"/>
            <a:ext cx="8337153" cy="53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N-acetilcisteína</a:t>
            </a:r>
            <a:endParaRPr lang="pt-B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23950" y="2625725"/>
            <a:ext cx="68961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 smtClean="0"/>
              <a:t>Oque</a:t>
            </a:r>
            <a:r>
              <a:rPr lang="pt-BR" dirty="0" smtClean="0"/>
              <a:t> há de novo para prevenção de NIC?</a:t>
            </a:r>
            <a:endParaRPr lang="pt-B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5325" y="2132856"/>
            <a:ext cx="463867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2"/>
            <a:ext cx="4716016" cy="4862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5076056" y="5877272"/>
            <a:ext cx="40597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Débito urinário &gt;150ml/h diminui o risco </a:t>
            </a:r>
          </a:p>
          <a:p>
            <a:r>
              <a:rPr lang="pt-BR" dirty="0" smtClean="0"/>
              <a:t>De NIC</a:t>
            </a:r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Histórico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/>
              <a:t>Em 1896, </a:t>
            </a:r>
            <a:r>
              <a:rPr lang="pt-BR" dirty="0" err="1" smtClean="0"/>
              <a:t>Haschek</a:t>
            </a:r>
            <a:r>
              <a:rPr lang="pt-BR" dirty="0" smtClean="0"/>
              <a:t> e </a:t>
            </a:r>
            <a:r>
              <a:rPr lang="pt-BR" dirty="0" err="1" smtClean="0"/>
              <a:t>Lindenthal</a:t>
            </a:r>
            <a:r>
              <a:rPr lang="pt-BR" dirty="0" smtClean="0"/>
              <a:t>, injetaram pela primeira vez em vasos de uma mão amputada uma substância de contraste ( mescla de </a:t>
            </a:r>
            <a:r>
              <a:rPr lang="pt-BR" dirty="0" err="1" smtClean="0"/>
              <a:t>Teichmen</a:t>
            </a:r>
            <a:r>
              <a:rPr lang="pt-BR" dirty="0" smtClean="0"/>
              <a:t>)</a:t>
            </a:r>
          </a:p>
          <a:p>
            <a:endParaRPr lang="pt-BR" dirty="0" smtClean="0"/>
          </a:p>
          <a:p>
            <a:r>
              <a:rPr lang="pt-BR" dirty="0" smtClean="0"/>
              <a:t>A busca por meios de contrastes que pudessem ser usados na prática clínica foi lenta. Foram usados Lítio, estrôncio</a:t>
            </a:r>
            <a:r>
              <a:rPr lang="pt-BR" dirty="0"/>
              <a:t> </a:t>
            </a:r>
            <a:r>
              <a:rPr lang="pt-BR" dirty="0" smtClean="0"/>
              <a:t>e rubídio, sendo altamente tóxicos.</a:t>
            </a:r>
          </a:p>
          <a:p>
            <a:endParaRPr lang="pt-BR" dirty="0" smtClean="0"/>
          </a:p>
          <a:p>
            <a:r>
              <a:rPr lang="pt-BR" dirty="0" smtClean="0"/>
              <a:t>1923, na Clínica </a:t>
            </a:r>
            <a:r>
              <a:rPr lang="pt-BR" dirty="0" err="1" smtClean="0"/>
              <a:t>Mayo</a:t>
            </a:r>
            <a:r>
              <a:rPr lang="pt-BR" dirty="0" smtClean="0"/>
              <a:t>, descobriu-se acidentalmente que a urina de um paciente com sífilis tratada com sal iodado era opaca ao RX. Desde então começou a utilizar iodo de sódio como meio de contraste.</a:t>
            </a:r>
          </a:p>
          <a:p>
            <a:endParaRPr lang="pt-BR" dirty="0" smtClean="0"/>
          </a:p>
          <a:p>
            <a:r>
              <a:rPr lang="pt-BR" dirty="0" smtClean="0"/>
              <a:t>1930, associou-se o iodo ao anel benzênico, sendo a base química do contraste.</a:t>
            </a:r>
          </a:p>
          <a:p>
            <a:endParaRPr lang="pt-BR" dirty="0" smtClean="0"/>
          </a:p>
          <a:p>
            <a:r>
              <a:rPr lang="pt-BR" dirty="0" smtClean="0"/>
              <a:t>Demorou 20 anos até que se conseguissem compostos benzênicos com baixa toxidade</a:t>
            </a:r>
            <a:endParaRPr lang="pt-B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REMEDIAL-II</a:t>
            </a:r>
            <a:endParaRPr lang="pt-B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71406" y="1600200"/>
            <a:ext cx="6401188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Resumindo indicações</a:t>
            </a:r>
            <a:endParaRPr lang="pt-B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09662" y="1782762"/>
            <a:ext cx="69246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Tratamento de outras complicações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Reações anafiláticas leves: hidrocortisona 500-1000mg + </a:t>
            </a:r>
            <a:r>
              <a:rPr lang="pt-BR" dirty="0" err="1" smtClean="0"/>
              <a:t>clorfeniramina</a:t>
            </a:r>
            <a:endParaRPr lang="pt-BR" dirty="0" smtClean="0"/>
          </a:p>
          <a:p>
            <a:r>
              <a:rPr lang="pt-BR" dirty="0" err="1" smtClean="0"/>
              <a:t>Broncoespasmos</a:t>
            </a:r>
            <a:r>
              <a:rPr lang="pt-BR" dirty="0" smtClean="0"/>
              <a:t>: </a:t>
            </a:r>
            <a:r>
              <a:rPr lang="pt-BR" dirty="0" err="1" smtClean="0"/>
              <a:t>broncodilatadores</a:t>
            </a:r>
            <a:r>
              <a:rPr lang="pt-BR" dirty="0" smtClean="0"/>
              <a:t> + hidrocortisona</a:t>
            </a:r>
          </a:p>
          <a:p>
            <a:r>
              <a:rPr lang="pt-BR" dirty="0" smtClean="0"/>
              <a:t>Edema de glote e choque anafilático : adrenalina IV lenta 1-3ml 1:10.000 + hidratação</a:t>
            </a:r>
          </a:p>
          <a:p>
            <a:r>
              <a:rPr lang="pt-BR" dirty="0" err="1" smtClean="0"/>
              <a:t>Bradiarritmias</a:t>
            </a:r>
            <a:r>
              <a:rPr lang="pt-BR" dirty="0" smtClean="0"/>
              <a:t>: atropina 0,5 a 1mg EV</a:t>
            </a:r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Classificação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Monômeros ( um anel benzênico)</a:t>
            </a:r>
          </a:p>
          <a:p>
            <a:r>
              <a:rPr lang="pt-BR" dirty="0" smtClean="0"/>
              <a:t>Dímeros (dois </a:t>
            </a:r>
            <a:r>
              <a:rPr lang="pt-BR" dirty="0" err="1" smtClean="0"/>
              <a:t>aneis</a:t>
            </a:r>
            <a:r>
              <a:rPr lang="pt-BR" dirty="0" smtClean="0"/>
              <a:t> benzênicos)</a:t>
            </a:r>
          </a:p>
          <a:p>
            <a:r>
              <a:rPr lang="pt-BR" dirty="0" smtClean="0"/>
              <a:t>Tanto um quanto o outro podem ser iônicos ou não. Quando iônicos eles podem se dividir em ânions e cátions, o que aumenta a </a:t>
            </a:r>
            <a:r>
              <a:rPr lang="pt-BR" dirty="0" err="1" smtClean="0"/>
              <a:t>osmolaridade</a:t>
            </a:r>
            <a:r>
              <a:rPr lang="pt-BR" dirty="0" smtClean="0"/>
              <a:t> e portanto a toxidade. </a:t>
            </a:r>
          </a:p>
          <a:p>
            <a:r>
              <a:rPr lang="pt-BR" dirty="0" err="1" smtClean="0"/>
              <a:t>Hiperosmolar</a:t>
            </a:r>
            <a:r>
              <a:rPr lang="pt-BR" dirty="0" smtClean="0"/>
              <a:t> &gt;1500 </a:t>
            </a:r>
            <a:r>
              <a:rPr lang="pt-BR" dirty="0" err="1" smtClean="0"/>
              <a:t>mOsm</a:t>
            </a:r>
            <a:r>
              <a:rPr lang="pt-BR" dirty="0" smtClean="0"/>
              <a:t>/hg ( </a:t>
            </a:r>
            <a:r>
              <a:rPr lang="pt-BR" dirty="0" err="1"/>
              <a:t>D</a:t>
            </a:r>
            <a:r>
              <a:rPr lang="pt-BR" dirty="0" err="1" smtClean="0"/>
              <a:t>iatrizoato</a:t>
            </a:r>
            <a:r>
              <a:rPr lang="pt-BR" dirty="0" smtClean="0"/>
              <a:t>)</a:t>
            </a:r>
          </a:p>
          <a:p>
            <a:r>
              <a:rPr lang="pt-BR" dirty="0" err="1" smtClean="0"/>
              <a:t>Hiposmolar</a:t>
            </a:r>
            <a:r>
              <a:rPr lang="pt-BR" dirty="0" smtClean="0"/>
              <a:t> 600 </a:t>
            </a:r>
            <a:r>
              <a:rPr lang="pt-BR" dirty="0" err="1" smtClean="0"/>
              <a:t>mOsm</a:t>
            </a:r>
            <a:r>
              <a:rPr lang="pt-BR" dirty="0" smtClean="0"/>
              <a:t>/kg ( </a:t>
            </a:r>
            <a:r>
              <a:rPr lang="pt-BR" dirty="0" err="1" smtClean="0"/>
              <a:t>ioxaglato</a:t>
            </a:r>
            <a:r>
              <a:rPr lang="pt-BR" dirty="0" smtClean="0"/>
              <a:t>)</a:t>
            </a:r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Viscosidade: mais alta nos dímeros </a:t>
            </a:r>
            <a:r>
              <a:rPr lang="pt-BR" dirty="0" err="1" smtClean="0"/>
              <a:t>não-iônicos</a:t>
            </a:r>
            <a:r>
              <a:rPr lang="pt-BR" dirty="0" smtClean="0"/>
              <a:t> e menor nos monômeros iônicos</a:t>
            </a:r>
          </a:p>
          <a:p>
            <a:r>
              <a:rPr lang="pt-BR" dirty="0" smtClean="0"/>
              <a:t>Os contrastes devem ser conservados em temperatura de 37° graus, sendo que o aumento da temperatura diminui </a:t>
            </a:r>
            <a:r>
              <a:rPr lang="pt-BR" dirty="0" err="1" smtClean="0"/>
              <a:t>significamente</a:t>
            </a:r>
            <a:r>
              <a:rPr lang="pt-BR" dirty="0" smtClean="0"/>
              <a:t> a viscosidade</a:t>
            </a:r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Efeitos adversos dos meios de contraste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São relacionadas a uma maior viscosidade, </a:t>
            </a:r>
            <a:r>
              <a:rPr lang="pt-BR" dirty="0" err="1" smtClean="0"/>
              <a:t>osmolaridade</a:t>
            </a:r>
            <a:r>
              <a:rPr lang="pt-BR" dirty="0" smtClean="0"/>
              <a:t>, quantidade de iodo e ionização.</a:t>
            </a:r>
          </a:p>
          <a:p>
            <a:r>
              <a:rPr lang="pt-BR" b="1" dirty="0" smtClean="0"/>
              <a:t>Desconforto: </a:t>
            </a:r>
            <a:r>
              <a:rPr lang="pt-BR" dirty="0" smtClean="0"/>
              <a:t> calor quando em maior injeções, mediadas por mecanismo de vasodilatação de plexos venosos ( ex. períneo). Náuseas e vômitos.</a:t>
            </a:r>
          </a:p>
          <a:p>
            <a:endParaRPr lang="pt-BR" b="1" dirty="0" smtClean="0"/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Reações anafiláticas: </a:t>
            </a:r>
            <a:r>
              <a:rPr lang="pt-BR" dirty="0" smtClean="0"/>
              <a:t>liberação de aminas e peptídeos vasoativos. Deve-se rastrear antecedentes de </a:t>
            </a:r>
            <a:r>
              <a:rPr lang="pt-BR" dirty="0" err="1" smtClean="0"/>
              <a:t>atopia</a:t>
            </a:r>
            <a:r>
              <a:rPr lang="pt-BR" dirty="0" smtClean="0"/>
              <a:t> e asma</a:t>
            </a:r>
            <a:r>
              <a:rPr lang="pt-BR" b="1" dirty="0" smtClean="0"/>
              <a:t> </a:t>
            </a:r>
            <a:endParaRPr lang="pt-BR" dirty="0" smtClean="0"/>
          </a:p>
          <a:p>
            <a:pPr>
              <a:buFontTx/>
              <a:buChar char="-"/>
            </a:pPr>
            <a:r>
              <a:rPr lang="pt-BR" dirty="0" smtClean="0"/>
              <a:t>Leves como prurido, urticária e congestão facial</a:t>
            </a:r>
          </a:p>
          <a:p>
            <a:pPr>
              <a:buFontTx/>
              <a:buChar char="-"/>
            </a:pPr>
            <a:r>
              <a:rPr lang="pt-BR" dirty="0" smtClean="0"/>
              <a:t>Moderadas: </a:t>
            </a:r>
            <a:r>
              <a:rPr lang="pt-BR" dirty="0" err="1" smtClean="0"/>
              <a:t>angioedema</a:t>
            </a:r>
            <a:endParaRPr lang="pt-BR" dirty="0" smtClean="0"/>
          </a:p>
          <a:p>
            <a:pPr>
              <a:buFontTx/>
              <a:buChar char="-"/>
            </a:pPr>
            <a:r>
              <a:rPr lang="pt-BR" dirty="0" smtClean="0"/>
              <a:t>Graves: edema laríngeo e </a:t>
            </a:r>
            <a:r>
              <a:rPr lang="pt-BR" dirty="0" err="1" smtClean="0"/>
              <a:t>broncoespasmo</a:t>
            </a:r>
            <a:endParaRPr lang="pt-BR" dirty="0" smtClean="0"/>
          </a:p>
          <a:p>
            <a:pPr>
              <a:buFontTx/>
              <a:buChar char="-"/>
            </a:pPr>
            <a:r>
              <a:rPr lang="pt-BR" dirty="0" smtClean="0"/>
              <a:t>Muito graves: choque anafilático e PCR</a:t>
            </a:r>
          </a:p>
          <a:p>
            <a:pPr>
              <a:buNone/>
            </a:pPr>
            <a:r>
              <a:rPr lang="pt-BR" dirty="0" smtClean="0"/>
              <a:t> </a:t>
            </a:r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b="1" dirty="0" smtClean="0"/>
              <a:t>Efeitos cardiovasculares:</a:t>
            </a:r>
          </a:p>
          <a:p>
            <a:pPr>
              <a:buFontTx/>
              <a:buChar char="-"/>
            </a:pPr>
            <a:r>
              <a:rPr lang="pt-BR" dirty="0" smtClean="0"/>
              <a:t>Arritmias: </a:t>
            </a:r>
            <a:r>
              <a:rPr lang="pt-BR" dirty="0" err="1" smtClean="0"/>
              <a:t>bradicardia</a:t>
            </a:r>
            <a:r>
              <a:rPr lang="pt-BR" dirty="0" smtClean="0"/>
              <a:t> sinusal, principalmente na injeção da CD. Geralmente transitório, mas pode causar </a:t>
            </a:r>
            <a:r>
              <a:rPr lang="pt-BR" dirty="0" err="1" smtClean="0"/>
              <a:t>assistolia</a:t>
            </a:r>
            <a:r>
              <a:rPr lang="pt-BR" dirty="0" smtClean="0"/>
              <a:t> e pausas sinusais. Lesões com ou sem sequela do nó sinusal e estenose aórtica pode favorecer tais </a:t>
            </a:r>
            <a:r>
              <a:rPr lang="pt-BR" dirty="0" err="1" smtClean="0"/>
              <a:t>bradiarritmias</a:t>
            </a:r>
            <a:r>
              <a:rPr lang="pt-BR" dirty="0" smtClean="0"/>
              <a:t>.</a:t>
            </a:r>
          </a:p>
          <a:p>
            <a:pPr>
              <a:buFontTx/>
              <a:buChar char="-"/>
            </a:pPr>
            <a:r>
              <a:rPr lang="pt-BR" dirty="0" err="1" smtClean="0"/>
              <a:t>Taquiarritmias</a:t>
            </a:r>
            <a:r>
              <a:rPr lang="pt-BR" dirty="0" smtClean="0"/>
              <a:t>: supra ou ventriculares, ocasionadas por patologia cardíaca adjacente</a:t>
            </a:r>
            <a:endParaRPr lang="pt-BR" dirty="0"/>
          </a:p>
          <a:p>
            <a:pPr>
              <a:buFontTx/>
              <a:buChar char="-"/>
            </a:pPr>
            <a:r>
              <a:rPr lang="pt-BR" dirty="0" smtClean="0"/>
              <a:t>Depressão miocárdica: sobrecarga de volume ( os de alta </a:t>
            </a:r>
            <a:r>
              <a:rPr lang="pt-BR" dirty="0" err="1" smtClean="0"/>
              <a:t>osmolaridade</a:t>
            </a:r>
            <a:r>
              <a:rPr lang="pt-BR" dirty="0" smtClean="0"/>
              <a:t>)</a:t>
            </a:r>
          </a:p>
          <a:p>
            <a:pPr>
              <a:buFontTx/>
              <a:buChar char="-"/>
            </a:pPr>
            <a:r>
              <a:rPr lang="pt-BR" dirty="0" smtClean="0"/>
              <a:t>Hipotensão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b="1" dirty="0" smtClean="0"/>
              <a:t>Efeitos hematológicos:</a:t>
            </a:r>
          </a:p>
          <a:p>
            <a:pPr>
              <a:buFontTx/>
              <a:buChar char="-"/>
            </a:pPr>
            <a:r>
              <a:rPr lang="pt-BR" dirty="0" smtClean="0"/>
              <a:t>Coagulação:  É descrito que a o uso de contrastes </a:t>
            </a:r>
            <a:r>
              <a:rPr lang="pt-BR" u="sng" dirty="0" err="1" smtClean="0"/>
              <a:t>não-iônicos</a:t>
            </a:r>
            <a:r>
              <a:rPr lang="pt-BR" u="sng" dirty="0" smtClean="0"/>
              <a:t> </a:t>
            </a:r>
            <a:r>
              <a:rPr lang="pt-BR" dirty="0" smtClean="0"/>
              <a:t>e de baixa </a:t>
            </a:r>
            <a:r>
              <a:rPr lang="pt-BR" dirty="0" err="1" smtClean="0"/>
              <a:t>osmolaridade</a:t>
            </a:r>
            <a:r>
              <a:rPr lang="pt-BR" dirty="0" smtClean="0"/>
              <a:t> em ACTP na angina instável aumentaram a ocorrência de formação de trombos intraluminais. Ocorrendo o contrario com o uso de contrastes iônicos de baixa </a:t>
            </a:r>
            <a:r>
              <a:rPr lang="pt-BR" dirty="0" err="1" smtClean="0"/>
              <a:t>osmolaridade</a:t>
            </a:r>
            <a:r>
              <a:rPr lang="pt-BR" dirty="0" smtClean="0"/>
              <a:t>. </a:t>
            </a:r>
            <a:endParaRPr lang="pt-BR" dirty="0"/>
          </a:p>
          <a:p>
            <a:pPr>
              <a:buFontTx/>
              <a:buChar char="-"/>
            </a:pPr>
            <a:r>
              <a:rPr lang="pt-BR" dirty="0" smtClean="0"/>
              <a:t>Tais efeitos não estão completamente </a:t>
            </a:r>
            <a:r>
              <a:rPr lang="pt-BR" dirty="0" err="1" smtClean="0"/>
              <a:t>esclecidos</a:t>
            </a:r>
            <a:r>
              <a:rPr lang="pt-BR" dirty="0" smtClean="0"/>
              <a:t> e ainda são motivos de controvérsia</a:t>
            </a:r>
          </a:p>
          <a:p>
            <a:pPr>
              <a:buFontTx/>
              <a:buChar char="-"/>
            </a:pPr>
            <a:r>
              <a:rPr lang="pt-BR" dirty="0" smtClean="0"/>
              <a:t>Independentemente do tipo do contraste, destaca-se maior </a:t>
            </a:r>
            <a:r>
              <a:rPr lang="pt-BR" dirty="0" err="1" smtClean="0"/>
              <a:t>trombogenicidade</a:t>
            </a:r>
            <a:r>
              <a:rPr lang="pt-BR" dirty="0" smtClean="0"/>
              <a:t> quando é administrado por via endovenosa do que via </a:t>
            </a:r>
            <a:r>
              <a:rPr lang="pt-BR" dirty="0" err="1" smtClean="0"/>
              <a:t>intraarterial</a:t>
            </a:r>
            <a:r>
              <a:rPr lang="pt-BR" dirty="0" smtClean="0"/>
              <a:t>.</a:t>
            </a:r>
            <a:endParaRPr lang="pt-B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59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pice">
  <a:themeElements>
    <a:clrScheme name="Personalizada 18">
      <a:dk1>
        <a:sysClr val="windowText" lastClr="000000"/>
      </a:dk1>
      <a:lt1>
        <a:srgbClr val="000000"/>
      </a:lt1>
      <a:dk2>
        <a:srgbClr val="835D00"/>
      </a:dk2>
      <a:lt2>
        <a:srgbClr val="835D00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Áp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195</TotalTime>
  <Words>745</Words>
  <Application>Microsoft Office PowerPoint</Application>
  <PresentationFormat>Apresentação na tela (4:3)</PresentationFormat>
  <Paragraphs>74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Ápice</vt:lpstr>
      <vt:lpstr>Meios de contraste e complicações</vt:lpstr>
      <vt:lpstr>Histórico</vt:lpstr>
      <vt:lpstr>Classificação</vt:lpstr>
      <vt:lpstr>Slide 4</vt:lpstr>
      <vt:lpstr>Efeitos adversos dos meios de contraste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Patogenia da nefropatia por contraste</vt:lpstr>
      <vt:lpstr>Clínica da nefropatia por contraste</vt:lpstr>
      <vt:lpstr>Prevenção da NIC</vt:lpstr>
      <vt:lpstr>Qual usar isosmolar ou hiposmolar??</vt:lpstr>
      <vt:lpstr>N-acetilcisteína</vt:lpstr>
      <vt:lpstr>Oque há de novo para prevenção de NIC?</vt:lpstr>
      <vt:lpstr>REMEDIAL-II</vt:lpstr>
      <vt:lpstr>Resumindo indicações</vt:lpstr>
      <vt:lpstr>Tratamento de outras complicações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Meios de contraste</dc:title>
  <dc:creator>Andre</dc:creator>
  <cp:lastModifiedBy>Andre</cp:lastModifiedBy>
  <cp:revision>2</cp:revision>
  <dcterms:created xsi:type="dcterms:W3CDTF">2013-04-01T18:02:07Z</dcterms:created>
  <dcterms:modified xsi:type="dcterms:W3CDTF">2013-04-02T19:37:06Z</dcterms:modified>
</cp:coreProperties>
</file>