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98" r:id="rId10"/>
    <p:sldId id="309" r:id="rId11"/>
    <p:sldId id="264" r:id="rId12"/>
    <p:sldId id="265" r:id="rId13"/>
    <p:sldId id="305" r:id="rId14"/>
    <p:sldId id="306" r:id="rId15"/>
    <p:sldId id="307" r:id="rId16"/>
    <p:sldId id="308" r:id="rId17"/>
    <p:sldId id="267" r:id="rId18"/>
    <p:sldId id="268" r:id="rId19"/>
    <p:sldId id="269" r:id="rId20"/>
    <p:sldId id="270" r:id="rId21"/>
    <p:sldId id="271" r:id="rId22"/>
    <p:sldId id="272" r:id="rId23"/>
    <p:sldId id="299" r:id="rId24"/>
    <p:sldId id="297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2099"/>
    <a:srgbClr val="180795"/>
    <a:srgbClr val="0F278D"/>
    <a:srgbClr val="1913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3025" autoAdjust="0"/>
  </p:normalViewPr>
  <p:slideViewPr>
    <p:cSldViewPr>
      <p:cViewPr>
        <p:scale>
          <a:sx n="81" d="100"/>
          <a:sy n="81" d="100"/>
        </p:scale>
        <p:origin x="-834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C5F46-2B41-4581-8D90-6B60504FCAB4}" type="datetimeFigureOut">
              <a:rPr lang="pt-BR" smtClean="0"/>
              <a:t>23/10/2013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5CCF-9D50-4FA6-9BB1-DACF793B3C0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1175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C5F46-2B41-4581-8D90-6B60504FCAB4}" type="datetimeFigureOut">
              <a:rPr lang="pt-BR" smtClean="0"/>
              <a:t>23/10/2013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5CCF-9D50-4FA6-9BB1-DACF793B3C0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8461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C5F46-2B41-4581-8D90-6B60504FCAB4}" type="datetimeFigureOut">
              <a:rPr lang="pt-BR" smtClean="0"/>
              <a:t>23/10/2013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5CCF-9D50-4FA6-9BB1-DACF793B3C0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446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C5F46-2B41-4581-8D90-6B60504FCAB4}" type="datetimeFigureOut">
              <a:rPr lang="pt-BR" smtClean="0"/>
              <a:t>23/10/2013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5CCF-9D50-4FA6-9BB1-DACF793B3C0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368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C5F46-2B41-4581-8D90-6B60504FCAB4}" type="datetimeFigureOut">
              <a:rPr lang="pt-BR" smtClean="0"/>
              <a:t>23/10/2013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5CCF-9D50-4FA6-9BB1-DACF793B3C0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2521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C5F46-2B41-4581-8D90-6B60504FCAB4}" type="datetimeFigureOut">
              <a:rPr lang="pt-BR" smtClean="0"/>
              <a:t>23/10/2013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5CCF-9D50-4FA6-9BB1-DACF793B3C0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6249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C5F46-2B41-4581-8D90-6B60504FCAB4}" type="datetimeFigureOut">
              <a:rPr lang="pt-BR" smtClean="0"/>
              <a:t>23/10/2013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5CCF-9D50-4FA6-9BB1-DACF793B3C0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5290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C5F46-2B41-4581-8D90-6B60504FCAB4}" type="datetimeFigureOut">
              <a:rPr lang="pt-BR" smtClean="0"/>
              <a:t>23/10/2013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5CCF-9D50-4FA6-9BB1-DACF793B3C0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8199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C5F46-2B41-4581-8D90-6B60504FCAB4}" type="datetimeFigureOut">
              <a:rPr lang="pt-BR" smtClean="0"/>
              <a:t>23/10/2013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5CCF-9D50-4FA6-9BB1-DACF793B3C0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3167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C5F46-2B41-4581-8D90-6B60504FCAB4}" type="datetimeFigureOut">
              <a:rPr lang="pt-BR" smtClean="0"/>
              <a:t>23/10/2013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5CCF-9D50-4FA6-9BB1-DACF793B3C0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5645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C5F46-2B41-4581-8D90-6B60504FCAB4}" type="datetimeFigureOut">
              <a:rPr lang="pt-BR" smtClean="0"/>
              <a:t>23/10/2013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5CCF-9D50-4FA6-9BB1-DACF793B3C0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3382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2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C5F46-2B41-4581-8D90-6B60504FCAB4}" type="datetimeFigureOut">
              <a:rPr lang="pt-BR" smtClean="0"/>
              <a:t>23/10/2013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75CCF-9D50-4FA6-9BB1-DACF793B3C0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7085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2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Estratégia em lesões de TCE não protegido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>
                <a:solidFill>
                  <a:schemeClr val="bg1"/>
                </a:solidFill>
              </a:rPr>
              <a:t>Ricardo de S. A. Ferreira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8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Técnicas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Lesão de TCE sem envolvimento de bifurcação, </a:t>
            </a:r>
            <a:r>
              <a:rPr lang="pt-BR" dirty="0" err="1" smtClean="0">
                <a:solidFill>
                  <a:schemeClr val="bg1"/>
                </a:solidFill>
              </a:rPr>
              <a:t>stent</a:t>
            </a:r>
            <a:r>
              <a:rPr lang="pt-BR" dirty="0" smtClean="0">
                <a:solidFill>
                  <a:schemeClr val="bg1"/>
                </a:solidFill>
              </a:rPr>
              <a:t> direto quando possível, </a:t>
            </a:r>
            <a:r>
              <a:rPr lang="pt-BR" dirty="0" err="1" smtClean="0">
                <a:solidFill>
                  <a:schemeClr val="bg1"/>
                </a:solidFill>
              </a:rPr>
              <a:t>pré</a:t>
            </a:r>
            <a:r>
              <a:rPr lang="pt-BR" dirty="0" smtClean="0">
                <a:solidFill>
                  <a:schemeClr val="bg1"/>
                </a:solidFill>
              </a:rPr>
              <a:t> e pós dilatação quando necessário.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r>
              <a:rPr lang="pt-BR" dirty="0" smtClean="0">
                <a:solidFill>
                  <a:schemeClr val="bg1"/>
                </a:solidFill>
              </a:rPr>
              <a:t>Lesão com envolvimento de bifurcação – técnicas convencionas de bifurcação fora do TCE</a:t>
            </a:r>
          </a:p>
        </p:txBody>
      </p:sp>
    </p:spTree>
    <p:extLst>
      <p:ext uri="{BB962C8B-B14F-4D97-AF65-F5344CB8AC3E}">
        <p14:creationId xmlns:p14="http://schemas.microsoft.com/office/powerpoint/2010/main" val="349493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Técnicas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Em casos de envolvimento de bifurcação distal, a abordagem provisional é a preferencial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Stent em TCE apontado para DA – técnica limitada pela complexidade e grau de comprometimento do RL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Utilização técnica com 2 stents – importância do RL e seu comprometimento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Técnica semelhante a de bifurcação fora do TCE</a:t>
            </a:r>
          </a:p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</a:rPr>
              <a:t>* Discrepância de diâmetros entre segmento prox e distal da bifurcação - 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08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Ângulo da bifurcação</a:t>
            </a:r>
          </a:p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</a:rPr>
              <a:t>Y &lt;70º maior facilidade de recruza de guia</a:t>
            </a:r>
          </a:p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</a:rPr>
              <a:t>Se optado por técnica com 2 stents ângulo &lt;70º - 1º stent p CX (ramos mais angulado) sem recruzamento de guia posterior, passar guia pelas hastes.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08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Técnicas em Bifurcação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302838"/>
            <a:ext cx="8229600" cy="4525963"/>
          </a:xfrm>
        </p:spPr>
        <p:txBody>
          <a:bodyPr>
            <a:noAutofit/>
          </a:bodyPr>
          <a:lstStyle/>
          <a:p>
            <a:pPr algn="r"/>
            <a:endParaRPr lang="pt-BR" sz="1200" dirty="0" smtClean="0"/>
          </a:p>
          <a:p>
            <a:pPr algn="r"/>
            <a:endParaRPr lang="pt-BR" sz="1200" dirty="0"/>
          </a:p>
          <a:p>
            <a:pPr algn="r"/>
            <a:endParaRPr lang="pt-BR" sz="1200" dirty="0" smtClean="0"/>
          </a:p>
          <a:p>
            <a:pPr algn="r"/>
            <a:endParaRPr lang="pt-BR" sz="1200" dirty="0"/>
          </a:p>
          <a:p>
            <a:pPr algn="r"/>
            <a:endParaRPr lang="pt-BR" sz="1200" dirty="0" smtClean="0"/>
          </a:p>
          <a:p>
            <a:pPr algn="r"/>
            <a:endParaRPr lang="pt-BR" sz="1200" dirty="0"/>
          </a:p>
          <a:p>
            <a:pPr algn="r"/>
            <a:endParaRPr lang="pt-BR" sz="1200" dirty="0" smtClean="0"/>
          </a:p>
          <a:p>
            <a:pPr algn="r"/>
            <a:endParaRPr lang="pt-BR" sz="1200" dirty="0"/>
          </a:p>
          <a:p>
            <a:pPr algn="r"/>
            <a:endParaRPr lang="pt-BR" sz="1200" dirty="0" smtClean="0"/>
          </a:p>
          <a:p>
            <a:pPr algn="r"/>
            <a:endParaRPr lang="pt-BR" sz="1200" dirty="0"/>
          </a:p>
          <a:p>
            <a:pPr algn="r"/>
            <a:endParaRPr lang="pt-BR" sz="1200" dirty="0" smtClean="0"/>
          </a:p>
          <a:p>
            <a:pPr algn="r"/>
            <a:endParaRPr lang="pt-BR" sz="1200" dirty="0"/>
          </a:p>
          <a:p>
            <a:pPr algn="r"/>
            <a:endParaRPr lang="pt-BR" sz="1200" dirty="0" smtClean="0"/>
          </a:p>
          <a:p>
            <a:pPr marL="0" indent="0" algn="r">
              <a:buNone/>
            </a:pPr>
            <a:endParaRPr lang="pt-BR" sz="1200" dirty="0"/>
          </a:p>
          <a:p>
            <a:pPr marL="0" indent="0" algn="r">
              <a:buNone/>
            </a:pPr>
            <a:endParaRPr lang="pt-BR" sz="1200" dirty="0" smtClean="0"/>
          </a:p>
          <a:p>
            <a:pPr algn="r"/>
            <a:endParaRPr lang="pt-BR" sz="1200" dirty="0"/>
          </a:p>
          <a:p>
            <a:pPr algn="r"/>
            <a:endParaRPr lang="pt-BR" sz="1200" dirty="0" smtClean="0"/>
          </a:p>
          <a:p>
            <a:pPr marL="0" indent="0" algn="r">
              <a:buNone/>
            </a:pPr>
            <a:endParaRPr lang="pt-BR" sz="1200" dirty="0" smtClean="0"/>
          </a:p>
          <a:p>
            <a:pPr marL="0" indent="0" algn="r">
              <a:buNone/>
            </a:pPr>
            <a:endParaRPr lang="pt-BR" sz="1200" dirty="0"/>
          </a:p>
          <a:p>
            <a:pPr marL="0" indent="0" algn="r">
              <a:buNone/>
            </a:pPr>
            <a:r>
              <a:rPr lang="pt-BR" sz="1200" dirty="0">
                <a:solidFill>
                  <a:schemeClr val="bg1"/>
                </a:solidFill>
              </a:rPr>
              <a:t>Manual de cardiologia intervencionista  do IDPC/ Alexandre Abizaid &amp; J. Ribamar Costa JR – 1 ed. – 2013</a:t>
            </a:r>
          </a:p>
          <a:p>
            <a:pPr marL="0" indent="0" algn="r">
              <a:buNone/>
            </a:pPr>
            <a:endParaRPr lang="pt-BR" sz="1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7857"/>
            <a:ext cx="3353049" cy="253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881" y="3791992"/>
            <a:ext cx="5294953" cy="31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2545956"/>
            <a:ext cx="3851921" cy="316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594" y="5707385"/>
            <a:ext cx="5934171" cy="65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123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Técnicas em Bifurcação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193312"/>
            <a:ext cx="8229600" cy="4525963"/>
          </a:xfrm>
        </p:spPr>
        <p:txBody>
          <a:bodyPr>
            <a:normAutofit/>
          </a:bodyPr>
          <a:lstStyle/>
          <a:p>
            <a:pPr algn="r"/>
            <a:endParaRPr lang="pt-BR" sz="1200" dirty="0" smtClean="0"/>
          </a:p>
          <a:p>
            <a:pPr algn="r"/>
            <a:endParaRPr lang="pt-BR" sz="1200" dirty="0"/>
          </a:p>
          <a:p>
            <a:pPr algn="r"/>
            <a:endParaRPr lang="pt-BR" sz="1200" dirty="0" smtClean="0"/>
          </a:p>
          <a:p>
            <a:pPr algn="r"/>
            <a:endParaRPr lang="pt-BR" sz="1200" dirty="0"/>
          </a:p>
          <a:p>
            <a:pPr algn="r"/>
            <a:endParaRPr lang="pt-BR" sz="1200" dirty="0" smtClean="0"/>
          </a:p>
          <a:p>
            <a:pPr algn="r"/>
            <a:endParaRPr lang="pt-BR" sz="1200" dirty="0"/>
          </a:p>
          <a:p>
            <a:pPr algn="r"/>
            <a:endParaRPr lang="pt-BR" sz="1200" dirty="0" smtClean="0"/>
          </a:p>
          <a:p>
            <a:pPr algn="r"/>
            <a:endParaRPr lang="pt-BR" sz="1200" dirty="0"/>
          </a:p>
          <a:p>
            <a:pPr algn="r"/>
            <a:endParaRPr lang="pt-BR" sz="1200" dirty="0" smtClean="0"/>
          </a:p>
          <a:p>
            <a:pPr algn="r"/>
            <a:endParaRPr lang="pt-BR" sz="1200" dirty="0"/>
          </a:p>
          <a:p>
            <a:pPr algn="r"/>
            <a:endParaRPr lang="pt-BR" sz="1200" dirty="0" smtClean="0"/>
          </a:p>
          <a:p>
            <a:pPr algn="r"/>
            <a:endParaRPr lang="pt-BR" sz="1200" dirty="0"/>
          </a:p>
          <a:p>
            <a:pPr algn="r"/>
            <a:endParaRPr lang="pt-BR" sz="1200" dirty="0" smtClean="0"/>
          </a:p>
          <a:p>
            <a:pPr algn="r"/>
            <a:endParaRPr lang="pt-BR" sz="1200" dirty="0"/>
          </a:p>
          <a:p>
            <a:pPr marL="0" indent="0" algn="r">
              <a:buNone/>
            </a:pPr>
            <a:endParaRPr lang="pt-BR" sz="1200" dirty="0" smtClean="0"/>
          </a:p>
          <a:p>
            <a:pPr algn="r"/>
            <a:endParaRPr lang="pt-BR" sz="1200" dirty="0"/>
          </a:p>
          <a:p>
            <a:pPr algn="r"/>
            <a:endParaRPr lang="pt-BR" sz="1200" dirty="0" smtClean="0"/>
          </a:p>
          <a:p>
            <a:pPr algn="r"/>
            <a:endParaRPr lang="pt-BR" sz="1200" dirty="0"/>
          </a:p>
          <a:p>
            <a:pPr algn="r"/>
            <a:endParaRPr lang="pt-BR" sz="1200" dirty="0" smtClean="0"/>
          </a:p>
          <a:p>
            <a:pPr marL="0" indent="0" algn="r">
              <a:buNone/>
            </a:pPr>
            <a:r>
              <a:rPr lang="pt-BR" sz="1200" dirty="0">
                <a:solidFill>
                  <a:schemeClr val="bg1"/>
                </a:solidFill>
              </a:rPr>
              <a:t>Manual de cardiologia intervencionista  do IDPC/ Alexandre Abizaid &amp; J. Ribamar Costa JR – 1 ed. – 2013</a:t>
            </a:r>
          </a:p>
          <a:p>
            <a:pPr algn="r"/>
            <a:endParaRPr lang="pt-BR" sz="1200" dirty="0"/>
          </a:p>
          <a:p>
            <a:pPr algn="r"/>
            <a:endParaRPr lang="pt-BR" sz="1200" dirty="0" smtClean="0"/>
          </a:p>
          <a:p>
            <a:pPr algn="r"/>
            <a:endParaRPr lang="pt-BR" sz="1200" dirty="0"/>
          </a:p>
          <a:p>
            <a:pPr marL="0" indent="0" algn="r">
              <a:buNone/>
            </a:pPr>
            <a:endParaRPr lang="pt-BR" sz="1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5280"/>
            <a:ext cx="3657278" cy="297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79866"/>
            <a:ext cx="4844728" cy="55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057" y="2659978"/>
            <a:ext cx="3828288" cy="299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086" y="5651803"/>
            <a:ext cx="5681259" cy="65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986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Técnicas em Bifurcação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152744"/>
            <a:ext cx="8229600" cy="4525963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endParaRPr lang="pt-BR" sz="1200" dirty="0" smtClean="0">
              <a:solidFill>
                <a:schemeClr val="bg1"/>
              </a:solidFill>
            </a:endParaRPr>
          </a:p>
          <a:p>
            <a:pPr marL="0" indent="0" algn="r">
              <a:buNone/>
            </a:pPr>
            <a:endParaRPr lang="pt-BR" sz="1200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endParaRPr lang="pt-BR" sz="1200" dirty="0" smtClean="0">
              <a:solidFill>
                <a:schemeClr val="bg1"/>
              </a:solidFill>
            </a:endParaRPr>
          </a:p>
          <a:p>
            <a:pPr marL="0" indent="0" algn="r">
              <a:buNone/>
            </a:pPr>
            <a:endParaRPr lang="pt-BR" sz="1200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endParaRPr lang="pt-BR" sz="1200" dirty="0" smtClean="0">
              <a:solidFill>
                <a:schemeClr val="bg1"/>
              </a:solidFill>
            </a:endParaRPr>
          </a:p>
          <a:p>
            <a:pPr marL="0" indent="0" algn="r">
              <a:buNone/>
            </a:pPr>
            <a:endParaRPr lang="pt-BR" sz="1200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endParaRPr lang="pt-BR" sz="1200" dirty="0" smtClean="0">
              <a:solidFill>
                <a:schemeClr val="bg1"/>
              </a:solidFill>
            </a:endParaRPr>
          </a:p>
          <a:p>
            <a:pPr marL="0" indent="0" algn="r">
              <a:buNone/>
            </a:pPr>
            <a:endParaRPr lang="pt-BR" sz="1200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endParaRPr lang="pt-BR" sz="1200" dirty="0" smtClean="0">
              <a:solidFill>
                <a:schemeClr val="bg1"/>
              </a:solidFill>
            </a:endParaRPr>
          </a:p>
          <a:p>
            <a:pPr marL="0" indent="0" algn="r">
              <a:buNone/>
            </a:pPr>
            <a:endParaRPr lang="pt-BR" sz="1200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endParaRPr lang="pt-BR" sz="1200" dirty="0" smtClean="0">
              <a:solidFill>
                <a:schemeClr val="bg1"/>
              </a:solidFill>
            </a:endParaRPr>
          </a:p>
          <a:p>
            <a:pPr marL="0" indent="0" algn="r">
              <a:buNone/>
            </a:pPr>
            <a:endParaRPr lang="pt-BR" sz="1200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endParaRPr lang="pt-BR" sz="1200" dirty="0" smtClean="0">
              <a:solidFill>
                <a:schemeClr val="bg1"/>
              </a:solidFill>
            </a:endParaRPr>
          </a:p>
          <a:p>
            <a:pPr marL="0" indent="0" algn="r">
              <a:buNone/>
            </a:pPr>
            <a:endParaRPr lang="pt-BR" sz="1200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endParaRPr lang="pt-BR" sz="1200" dirty="0" smtClean="0">
              <a:solidFill>
                <a:schemeClr val="bg1"/>
              </a:solidFill>
            </a:endParaRPr>
          </a:p>
          <a:p>
            <a:pPr marL="0" indent="0" algn="r">
              <a:buNone/>
            </a:pPr>
            <a:endParaRPr lang="pt-BR" sz="1200" dirty="0" smtClean="0">
              <a:solidFill>
                <a:schemeClr val="bg1"/>
              </a:solidFill>
            </a:endParaRPr>
          </a:p>
          <a:p>
            <a:pPr marL="0" indent="0" algn="r">
              <a:buNone/>
            </a:pPr>
            <a:endParaRPr lang="pt-BR" sz="1200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endParaRPr lang="pt-BR" sz="1200" dirty="0" smtClean="0">
              <a:solidFill>
                <a:schemeClr val="bg1"/>
              </a:solidFill>
            </a:endParaRPr>
          </a:p>
          <a:p>
            <a:pPr marL="0" indent="0" algn="r">
              <a:buNone/>
            </a:pPr>
            <a:endParaRPr lang="pt-BR" sz="1200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pt-BR" sz="1200" dirty="0" smtClean="0">
                <a:solidFill>
                  <a:schemeClr val="bg1"/>
                </a:solidFill>
              </a:rPr>
              <a:t>Manual </a:t>
            </a:r>
            <a:r>
              <a:rPr lang="pt-BR" sz="1200" dirty="0">
                <a:solidFill>
                  <a:schemeClr val="bg1"/>
                </a:solidFill>
              </a:rPr>
              <a:t>de cardiologia intervencionista  do IDPC/ Alexandre Abizaid &amp; J. Ribamar Costa JR – 1 ed. – 2013</a:t>
            </a:r>
          </a:p>
          <a:p>
            <a:pPr marL="0" indent="0" algn="r">
              <a:buNone/>
            </a:pPr>
            <a:endParaRPr lang="pt-BR" sz="1200" dirty="0" smtClean="0">
              <a:solidFill>
                <a:schemeClr val="bg1"/>
              </a:solidFill>
            </a:endParaRPr>
          </a:p>
          <a:p>
            <a:pPr marL="0" indent="0" algn="r">
              <a:buNone/>
            </a:pPr>
            <a:endParaRPr lang="pt-BR" sz="1200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1082"/>
            <a:ext cx="3720778" cy="3009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60739"/>
            <a:ext cx="5148064" cy="5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23180"/>
            <a:ext cx="3707904" cy="361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344" y="5435888"/>
            <a:ext cx="6201012" cy="441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359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Técnicas em Bifurcação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934" y="2332037"/>
            <a:ext cx="8229600" cy="4525963"/>
          </a:xfrm>
        </p:spPr>
        <p:txBody>
          <a:bodyPr>
            <a:normAutofit/>
          </a:bodyPr>
          <a:lstStyle/>
          <a:p>
            <a:pPr algn="r"/>
            <a:endParaRPr lang="pt-BR" sz="1200" dirty="0" smtClean="0"/>
          </a:p>
          <a:p>
            <a:pPr algn="r"/>
            <a:endParaRPr lang="pt-BR" sz="1200" dirty="0"/>
          </a:p>
          <a:p>
            <a:pPr algn="r"/>
            <a:endParaRPr lang="pt-BR" sz="1200" dirty="0" smtClean="0"/>
          </a:p>
          <a:p>
            <a:pPr algn="r"/>
            <a:endParaRPr lang="pt-BR" sz="1200" dirty="0" smtClean="0"/>
          </a:p>
          <a:p>
            <a:pPr algn="r"/>
            <a:endParaRPr lang="pt-BR" sz="1200" dirty="0"/>
          </a:p>
          <a:p>
            <a:pPr algn="r"/>
            <a:endParaRPr lang="pt-BR" sz="1200" dirty="0" smtClean="0"/>
          </a:p>
          <a:p>
            <a:pPr marL="0" indent="0" algn="r">
              <a:buNone/>
            </a:pPr>
            <a:endParaRPr lang="pt-BR" sz="1200" dirty="0"/>
          </a:p>
          <a:p>
            <a:pPr marL="0" indent="0" algn="r">
              <a:buNone/>
            </a:pPr>
            <a:endParaRPr lang="pt-BR" sz="1200" dirty="0" smtClean="0"/>
          </a:p>
          <a:p>
            <a:pPr marL="0" indent="0" algn="r">
              <a:buNone/>
            </a:pPr>
            <a:endParaRPr lang="pt-BR" sz="1200" dirty="0"/>
          </a:p>
          <a:p>
            <a:pPr marL="0" indent="0" algn="r">
              <a:buNone/>
            </a:pPr>
            <a:endParaRPr lang="pt-BR" sz="1200" dirty="0" smtClean="0"/>
          </a:p>
          <a:p>
            <a:pPr marL="0" indent="0" algn="r">
              <a:buNone/>
            </a:pPr>
            <a:endParaRPr lang="pt-BR" sz="1200" dirty="0"/>
          </a:p>
          <a:p>
            <a:pPr marL="0" indent="0" algn="r">
              <a:buNone/>
            </a:pPr>
            <a:endParaRPr lang="pt-BR" sz="1200" dirty="0" smtClean="0"/>
          </a:p>
          <a:p>
            <a:pPr marL="0" indent="0" algn="r">
              <a:buNone/>
            </a:pPr>
            <a:endParaRPr lang="pt-BR" sz="1200" dirty="0"/>
          </a:p>
          <a:p>
            <a:pPr marL="0" indent="0" algn="r">
              <a:buNone/>
            </a:pPr>
            <a:endParaRPr lang="pt-BR" sz="1200" dirty="0" smtClean="0"/>
          </a:p>
          <a:p>
            <a:pPr marL="0" indent="0" algn="r">
              <a:buNone/>
            </a:pPr>
            <a:endParaRPr lang="pt-BR" sz="1200" dirty="0"/>
          </a:p>
          <a:p>
            <a:pPr algn="r"/>
            <a:endParaRPr lang="pt-BR" sz="1200" dirty="0" smtClean="0"/>
          </a:p>
          <a:p>
            <a:pPr algn="r"/>
            <a:endParaRPr lang="pt-BR" sz="1200" dirty="0"/>
          </a:p>
          <a:p>
            <a:pPr algn="r"/>
            <a:endParaRPr lang="pt-BR" sz="1200" dirty="0" smtClean="0"/>
          </a:p>
          <a:p>
            <a:pPr algn="r"/>
            <a:endParaRPr lang="pt-BR" sz="1200" dirty="0"/>
          </a:p>
          <a:p>
            <a:pPr marL="0" indent="0" algn="r">
              <a:buNone/>
            </a:pPr>
            <a:r>
              <a:rPr lang="pt-BR" sz="1200" dirty="0">
                <a:solidFill>
                  <a:schemeClr val="bg1"/>
                </a:solidFill>
              </a:rPr>
              <a:t>Manual de cardiologia intervencionista  do IDPC/ Alexandre Abizaid &amp; J. Ribamar Costa JR – 1 ed. – 2013</a:t>
            </a:r>
          </a:p>
          <a:p>
            <a:pPr marL="0" indent="0" algn="r">
              <a:buNone/>
            </a:pPr>
            <a:endParaRPr lang="pt-BR" sz="1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634683"/>
            <a:ext cx="3771900" cy="3726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360876"/>
            <a:ext cx="5912747" cy="888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967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Preditores de falência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pt-BR" dirty="0" smtClean="0">
                <a:solidFill>
                  <a:schemeClr val="bg1"/>
                </a:solidFill>
              </a:rPr>
              <a:t>Deslocamento da carina e/ou placa</a:t>
            </a:r>
          </a:p>
          <a:p>
            <a:pPr>
              <a:buFontTx/>
              <a:buChar char="-"/>
            </a:pPr>
            <a:r>
              <a:rPr lang="pt-BR" dirty="0" smtClean="0">
                <a:solidFill>
                  <a:schemeClr val="bg1"/>
                </a:solidFill>
              </a:rPr>
              <a:t>Mudança de angulação</a:t>
            </a:r>
          </a:p>
          <a:p>
            <a:pPr>
              <a:buFontTx/>
              <a:buChar char="-"/>
            </a:pPr>
            <a:r>
              <a:rPr lang="pt-BR" dirty="0" smtClean="0">
                <a:solidFill>
                  <a:schemeClr val="bg1"/>
                </a:solidFill>
              </a:rPr>
              <a:t>Injúria endotelial pela pré e pós dilatação</a:t>
            </a:r>
          </a:p>
          <a:p>
            <a:pPr>
              <a:buFontTx/>
              <a:buChar char="-"/>
            </a:pPr>
            <a:r>
              <a:rPr lang="pt-BR" dirty="0" smtClean="0">
                <a:solidFill>
                  <a:schemeClr val="bg1"/>
                </a:solidFill>
              </a:rPr>
              <a:t>Não cobertura do óstio pelas hastes </a:t>
            </a:r>
          </a:p>
          <a:p>
            <a:pPr>
              <a:buFontTx/>
              <a:buChar char="-"/>
            </a:pPr>
            <a:r>
              <a:rPr lang="pt-BR" dirty="0" smtClean="0">
                <a:solidFill>
                  <a:schemeClr val="bg1"/>
                </a:solidFill>
              </a:rPr>
              <a:t>Aposição incompleta ou subexpansão</a:t>
            </a:r>
          </a:p>
          <a:p>
            <a:pPr>
              <a:buFontTx/>
              <a:buChar char="-"/>
            </a:pPr>
            <a:r>
              <a:rPr lang="pt-BR" dirty="0" smtClean="0">
                <a:solidFill>
                  <a:schemeClr val="bg1"/>
                </a:solidFill>
              </a:rPr>
              <a:t>Fratura do stent</a:t>
            </a:r>
          </a:p>
          <a:p>
            <a:pPr marL="0" indent="0">
              <a:buNone/>
            </a:pPr>
            <a:r>
              <a:rPr lang="pt-BR" i="1" dirty="0" smtClean="0">
                <a:solidFill>
                  <a:schemeClr val="bg1"/>
                </a:solidFill>
              </a:rPr>
              <a:t>Dzavik et al. </a:t>
            </a:r>
            <a:r>
              <a:rPr lang="pt-BR" dirty="0" smtClean="0">
                <a:solidFill>
                  <a:schemeClr val="bg1"/>
                </a:solidFill>
              </a:rPr>
              <a:t>desmonstraram que ângulo &gt;50 após crush foi preditor de eventos cardíacos maiores</a:t>
            </a:r>
          </a:p>
          <a:p>
            <a:pPr marL="0" indent="0">
              <a:buNone/>
            </a:pPr>
            <a:r>
              <a:rPr lang="pt-BR" i="1" dirty="0" smtClean="0">
                <a:solidFill>
                  <a:schemeClr val="bg1"/>
                </a:solidFill>
              </a:rPr>
              <a:t>*</a:t>
            </a:r>
            <a:r>
              <a:rPr lang="pt-BR" dirty="0">
                <a:solidFill>
                  <a:schemeClr val="bg1"/>
                </a:solidFill>
              </a:rPr>
              <a:t>Lesões de bifurcação preferência de </a:t>
            </a:r>
            <a:r>
              <a:rPr lang="pt-BR" dirty="0" err="1">
                <a:solidFill>
                  <a:schemeClr val="bg1"/>
                </a:solidFill>
              </a:rPr>
              <a:t>reestenose</a:t>
            </a:r>
            <a:r>
              <a:rPr lang="pt-BR" dirty="0">
                <a:solidFill>
                  <a:schemeClr val="bg1"/>
                </a:solidFill>
              </a:rPr>
              <a:t> em </a:t>
            </a:r>
            <a:r>
              <a:rPr lang="pt-BR" dirty="0" err="1">
                <a:solidFill>
                  <a:schemeClr val="bg1"/>
                </a:solidFill>
              </a:rPr>
              <a:t>óstio</a:t>
            </a:r>
            <a:r>
              <a:rPr lang="pt-BR" dirty="0">
                <a:solidFill>
                  <a:schemeClr val="bg1"/>
                </a:solidFill>
              </a:rPr>
              <a:t> de CX</a:t>
            </a:r>
          </a:p>
          <a:p>
            <a:pPr marL="0" indent="0">
              <a:buNone/>
            </a:pPr>
            <a:endParaRPr lang="pt-BR" i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08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Stents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Metanálise de </a:t>
            </a:r>
            <a:r>
              <a:rPr lang="pt-BR" i="1" dirty="0" smtClean="0">
                <a:solidFill>
                  <a:schemeClr val="bg1"/>
                </a:solidFill>
              </a:rPr>
              <a:t>Pandya et al. – </a:t>
            </a:r>
            <a:r>
              <a:rPr lang="pt-BR" dirty="0" smtClean="0">
                <a:solidFill>
                  <a:schemeClr val="bg1"/>
                </a:solidFill>
              </a:rPr>
              <a:t>44 estudos</a:t>
            </a:r>
          </a:p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</a:rPr>
              <a:t>SF vs SNF em TCE não protegido</a:t>
            </a:r>
          </a:p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</a:rPr>
              <a:t>-taxas de mortalidade, IAM e nova Revasc. Do vaso-alvo </a:t>
            </a:r>
          </a:p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</a:rPr>
              <a:t>8,8-4-8%  SF  vs  12,7-3,4-16,4%  SNF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SF apresentam menores taxas de eventos adversos aos 3 anos de seguimento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Sempre que possível SF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08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ICP </a:t>
            </a:r>
            <a:r>
              <a:rPr lang="pt-BR" dirty="0" err="1" smtClean="0"/>
              <a:t>vs</a:t>
            </a:r>
            <a:r>
              <a:rPr lang="pt-BR" dirty="0" smtClean="0"/>
              <a:t> CRVM (</a:t>
            </a:r>
            <a:r>
              <a:rPr lang="pt-BR" dirty="0" err="1" smtClean="0"/>
              <a:t>multiarterias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SYNTAX</a:t>
            </a:r>
          </a:p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</a:rPr>
              <a:t>Comparaou ICP vs CRVM em multiarteriais com ou sem lesão de TCE</a:t>
            </a:r>
          </a:p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</a:rPr>
              <a:t>Subanálise – 705 pcts – ICP vs CRVM na lesão de TCE</a:t>
            </a:r>
          </a:p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</a:rPr>
              <a:t>Seguimento de 5 anos</a:t>
            </a:r>
          </a:p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</a:rPr>
              <a:t>Taxas semelhantes de mortalidade total, cardíaca e desfecho composto de morte + AVC + IAM</a:t>
            </a:r>
          </a:p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</a:rPr>
              <a:t>ICP &lt; AVC</a:t>
            </a:r>
          </a:p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</a:rPr>
              <a:t>CRVM &lt; taxas de nova revasc.</a:t>
            </a:r>
          </a:p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</a:rPr>
              <a:t>Syntax II - &gt;poder preditivo, consideração 8 variáveis clínicas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08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</a:rPr>
              <a:t>Ao longo das últimas décadas, estenose &gt;50% em TCE era considerado indicativo de revascularização cirúrgica, apenas alto risco eram considerado para ICP.</a:t>
            </a:r>
          </a:p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</a:rPr>
              <a:t>A ICP tem se tornado uma alternativa a CRVM, uma vez demonstrado em uma série de estudos sua segurança e eficácia. Associado a um procedimento menos invasivo, menores complicações intraprocedimento e evolução dos dispositivos percutâneos, técnica e tratamento adjunto.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62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ICP </a:t>
            </a:r>
            <a:r>
              <a:rPr lang="pt-BR" dirty="0" err="1"/>
              <a:t>vs</a:t>
            </a:r>
            <a:r>
              <a:rPr lang="pt-BR" dirty="0"/>
              <a:t> CRVM (</a:t>
            </a:r>
            <a:r>
              <a:rPr lang="pt-BR" dirty="0" err="1"/>
              <a:t>multiarterias</a:t>
            </a:r>
            <a:r>
              <a:rPr lang="pt-BR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</a:rPr>
              <a:t>Syntax:</a:t>
            </a:r>
          </a:p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</a:rPr>
              <a:t>&lt;33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 A ICP com SF se acompanha de menor número de AVCs, menor período de internação hospitalar e mostra-se eficaz para casos com lesão do tronco + acometimento de 1 vaso.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 A cirurgia implica em menor número de reintervenções e se recomenda, mais freqüentemente, em casos com lesões de tronco + lesões de 2 ou 3 vasos.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Ambas as técnicas são, portanto, seguras e eficazes. Tanto o cardiologista clínico como o próprio paciente têm papel  importante na escolha da técnica da resvascularização a ser empregada.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08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Decisão de tratamento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Extensão da doença e complexidade anatômica (SYNTAX)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Envolvimento de bifurcação distal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Dispositivos disponíveis (SF, IVUS)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Idade, sexo, fatores de risco/comorbidades associadas, apresentação clínica (EuroEscore, Parsonnet, STS, SYNTAX II)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Função ventricular esquerda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Experiência do operador/serviço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Resultado locais do serviço de CRVM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Abordagem multidisciplinar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08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Indicações de ICP</a:t>
            </a:r>
            <a:endParaRPr lang="pt-B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96752"/>
            <a:ext cx="6480720" cy="5188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6381328"/>
            <a:ext cx="7992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 smtClean="0">
                <a:solidFill>
                  <a:schemeClr val="bg1"/>
                </a:solidFill>
              </a:rPr>
              <a:t>Manual de cardiologia intervencionista  do IDPC/ Alexandre Abizaid &amp; J. Ribamar Costa JR – 1 ed. – 2013</a:t>
            </a:r>
            <a:endParaRPr lang="pt-B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08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</a:rPr>
              <a:t>Após ICP recomenda-se o uso do IVUS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Expansão do stent &gt;80% em cada subsegmento da bifurcação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Aposição completa das hastes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Cobertura completa da lesão</a:t>
            </a:r>
          </a:p>
        </p:txBody>
      </p:sp>
    </p:spTree>
    <p:extLst>
      <p:ext uri="{BB962C8B-B14F-4D97-AF65-F5344CB8AC3E}">
        <p14:creationId xmlns:p14="http://schemas.microsoft.com/office/powerpoint/2010/main" val="296547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Conclusão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A intervenção deve ser individualizada</a:t>
            </a:r>
            <a:endParaRPr lang="pt-BR" dirty="0" smtClean="0">
              <a:solidFill>
                <a:schemeClr val="bg1"/>
              </a:solidFill>
            </a:endParaRPr>
          </a:p>
          <a:p>
            <a:r>
              <a:rPr lang="pt-BR" dirty="0" smtClean="0">
                <a:solidFill>
                  <a:schemeClr val="bg1"/>
                </a:solidFill>
              </a:rPr>
              <a:t>Considerar anatomia do vaso (cálcio</a:t>
            </a:r>
            <a:r>
              <a:rPr lang="pt-BR" dirty="0" smtClean="0">
                <a:solidFill>
                  <a:schemeClr val="bg1"/>
                </a:solidFill>
              </a:rPr>
              <a:t>, </a:t>
            </a:r>
            <a:r>
              <a:rPr lang="pt-BR" dirty="0" smtClean="0">
                <a:solidFill>
                  <a:schemeClr val="bg1"/>
                </a:solidFill>
              </a:rPr>
              <a:t>tortuosidades, tamanho do </a:t>
            </a:r>
            <a:r>
              <a:rPr lang="pt-BR" dirty="0" smtClean="0">
                <a:solidFill>
                  <a:schemeClr val="bg1"/>
                </a:solidFill>
              </a:rPr>
              <a:t>vaso e extensão das </a:t>
            </a:r>
            <a:r>
              <a:rPr lang="pt-BR" dirty="0" smtClean="0">
                <a:solidFill>
                  <a:schemeClr val="bg1"/>
                </a:solidFill>
              </a:rPr>
              <a:t>lesões)</a:t>
            </a:r>
            <a:endParaRPr lang="pt-BR" dirty="0" smtClean="0">
              <a:solidFill>
                <a:schemeClr val="bg1"/>
              </a:solidFill>
            </a:endParaRPr>
          </a:p>
          <a:p>
            <a:r>
              <a:rPr lang="pt-BR" dirty="0" smtClean="0">
                <a:solidFill>
                  <a:schemeClr val="bg1"/>
                </a:solidFill>
              </a:rPr>
              <a:t>Experiência da equipe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Condições clínicas do paciente – Risco X Benefício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Sempre que possível SF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Guiado por IVUS – diminui mortalidade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08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dirty="0" smtClean="0">
                <a:solidFill>
                  <a:schemeClr val="bg1"/>
                </a:solidFill>
              </a:rPr>
              <a:t>Lesões de TCE:</a:t>
            </a:r>
          </a:p>
          <a:p>
            <a:r>
              <a:rPr lang="pt-BR" sz="2800" dirty="0" smtClean="0">
                <a:solidFill>
                  <a:schemeClr val="bg1"/>
                </a:solidFill>
              </a:rPr>
              <a:t>Diferentes graus de complexidade</a:t>
            </a:r>
          </a:p>
          <a:p>
            <a:pPr marL="0" indent="0">
              <a:buNone/>
            </a:pPr>
            <a:r>
              <a:rPr lang="pt-BR" sz="2800" dirty="0" smtClean="0">
                <a:solidFill>
                  <a:schemeClr val="bg1"/>
                </a:solidFill>
              </a:rPr>
              <a:t>-Localização</a:t>
            </a:r>
          </a:p>
          <a:p>
            <a:pPr marL="0" indent="0">
              <a:buNone/>
            </a:pPr>
            <a:r>
              <a:rPr lang="pt-BR" sz="2800" dirty="0" smtClean="0">
                <a:solidFill>
                  <a:schemeClr val="bg1"/>
                </a:solidFill>
              </a:rPr>
              <a:t>-Envolvimento da bifurcação</a:t>
            </a:r>
          </a:p>
          <a:p>
            <a:pPr marL="0" indent="0">
              <a:buNone/>
            </a:pPr>
            <a:endParaRPr lang="pt-BR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sz="2800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304" y="3606653"/>
            <a:ext cx="4139952" cy="32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308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ICP TCE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solidFill>
                  <a:schemeClr val="bg1"/>
                </a:solidFill>
              </a:rPr>
              <a:t>Tem demonstrado altas taxas de sucesso do procedimento e bom perfil de segurança no seguimento a longo prazo, mas maior incidência de RLA no seguimento tardio.</a:t>
            </a:r>
          </a:p>
          <a:p>
            <a:r>
              <a:rPr lang="pt-BR" sz="2800" dirty="0" smtClean="0">
                <a:solidFill>
                  <a:schemeClr val="bg1"/>
                </a:solidFill>
              </a:rPr>
              <a:t>ICP de TCE em cenários de menor complexidade anatômica, sem comprometimento significativo de bifurcação ( alternativa a CRVM)</a:t>
            </a:r>
          </a:p>
          <a:p>
            <a:pPr marL="0" indent="0">
              <a:buNone/>
            </a:pPr>
            <a:r>
              <a:rPr lang="pt-BR" sz="2800" dirty="0" smtClean="0">
                <a:solidFill>
                  <a:schemeClr val="bg1"/>
                </a:solidFill>
              </a:rPr>
              <a:t>Classe IIa, B – Guideline Europeu Revasc.</a:t>
            </a:r>
          </a:p>
          <a:p>
            <a:pPr marL="0" indent="0">
              <a:buNone/>
            </a:pPr>
            <a:r>
              <a:rPr lang="pt-BR" sz="2800" dirty="0" smtClean="0">
                <a:solidFill>
                  <a:schemeClr val="bg1"/>
                </a:solidFill>
              </a:rPr>
              <a:t>Classe IIb, B – Guideline Americano ICP</a:t>
            </a:r>
            <a:endParaRPr lang="pt-B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08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Aspectos anatômicos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TCE tem dimensões relativamente constantes</a:t>
            </a:r>
          </a:p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</a:rPr>
              <a:t>Extensão 8 a 11 mm   diâmetro  4,4 a 4,8mm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Segmento bifurcado - Vaso principal(VP) DA</a:t>
            </a:r>
          </a:p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</a:rPr>
              <a:t>                                           - Ramo lateral(RL) CX</a:t>
            </a:r>
          </a:p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</a:rPr>
              <a:t>Pode ser classificado de acordo com Medina</a:t>
            </a:r>
          </a:p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</a:rPr>
              <a:t>*38% TCE trifurcado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Lesões de bifurcação apresentam grande variabilidade anatômica e morfológica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A avaliação adequada da complexidade anatômica do TCE pela angiografia, requer atenção especial, incluindo projeções que mostrem óstios dos ramos distais e grau de envolvimento da bifurcação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O óstio do TCE é bem visualizado em OAD caudal, PA caudal, PA cranial e OAE caudal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08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12776"/>
            <a:ext cx="4698191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308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Técnicas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Geralmente abordagem simples e direta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Antes da ICP confirmar a lesão significativa, descartar espasmo, remodelamento negativo ou artefatos por posição de cateter</a:t>
            </a:r>
          </a:p>
          <a:p>
            <a:pPr marL="0" indent="0">
              <a:buNone/>
            </a:pP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08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IVUS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solidFill>
                  <a:schemeClr val="bg1"/>
                </a:solidFill>
              </a:rPr>
              <a:t>Recomenda-se reliazação IVUS – avaliação de diâmetros e áreas mínimas, distribuição da placa</a:t>
            </a:r>
          </a:p>
          <a:p>
            <a:r>
              <a:rPr lang="pt-BR" sz="2800" dirty="0" smtClean="0">
                <a:solidFill>
                  <a:schemeClr val="bg1"/>
                </a:solidFill>
              </a:rPr>
              <a:t>Área mínima do lúmen &lt; 5 a 6 mm² - significativa</a:t>
            </a:r>
            <a:endParaRPr lang="pt-BR" sz="2800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989808"/>
            <a:ext cx="3528391" cy="3833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308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IVUS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Subanálise do estudo MAIN-COMPARE</a:t>
            </a:r>
          </a:p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</a:rPr>
              <a:t>-avaliou impacto do uso do IVUS como guia de tto</a:t>
            </a:r>
          </a:p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</a:rPr>
              <a:t>756 ivus vs 219 angiografia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Menor taxa de mortalidade aos 3 anos, qdo guiado pelo IVUS sem significância estatística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Qdo comparados apenas os tratados com SF houve redução da taxa de mortalidade p=0,06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79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4">
      <a:dk1>
        <a:srgbClr val="FFFF00"/>
      </a:dk1>
      <a:lt1>
        <a:srgbClr val="FFFFFF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4380</TotalTime>
  <Words>1043</Words>
  <Application>Microsoft Office PowerPoint</Application>
  <PresentationFormat>On-screen Show (4:3)</PresentationFormat>
  <Paragraphs>189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Estratégia em lesões de TCE não protegido</vt:lpstr>
      <vt:lpstr>Introdução</vt:lpstr>
      <vt:lpstr>PowerPoint Presentation</vt:lpstr>
      <vt:lpstr>ICP TCE</vt:lpstr>
      <vt:lpstr>Aspectos anatômicos</vt:lpstr>
      <vt:lpstr>PowerPoint Presentation</vt:lpstr>
      <vt:lpstr>Técnicas</vt:lpstr>
      <vt:lpstr>IVUS</vt:lpstr>
      <vt:lpstr>IVUS</vt:lpstr>
      <vt:lpstr>Técnicas</vt:lpstr>
      <vt:lpstr>Técnicas</vt:lpstr>
      <vt:lpstr>PowerPoint Presentation</vt:lpstr>
      <vt:lpstr>Técnicas em Bifurcação</vt:lpstr>
      <vt:lpstr>Técnicas em Bifurcação</vt:lpstr>
      <vt:lpstr>Técnicas em Bifurcação</vt:lpstr>
      <vt:lpstr>Técnicas em Bifurcação</vt:lpstr>
      <vt:lpstr>Preditores de falência</vt:lpstr>
      <vt:lpstr>Stents</vt:lpstr>
      <vt:lpstr>ICP vs CRVM (multiarterias)</vt:lpstr>
      <vt:lpstr>ICP vs CRVM (multiarterias)</vt:lpstr>
      <vt:lpstr>Decisão de tratamento</vt:lpstr>
      <vt:lpstr>Indicações de ICP</vt:lpstr>
      <vt:lpstr>PowerPoint Presentation</vt:lpstr>
      <vt:lpstr>Conclusão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Estratégia em lesões de TCE não protegido</dc:title>
  <dc:creator>Ricardo</dc:creator>
  <cp:lastModifiedBy>Ricardo</cp:lastModifiedBy>
  <cp:revision>52</cp:revision>
  <dcterms:created xsi:type="dcterms:W3CDTF">2013-07-30T20:56:52Z</dcterms:created>
  <dcterms:modified xsi:type="dcterms:W3CDTF">2013-10-24T00:46:52Z</dcterms:modified>
</cp:coreProperties>
</file>