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0" r:id="rId3"/>
    <p:sldId id="309" r:id="rId4"/>
    <p:sldId id="312" r:id="rId5"/>
    <p:sldId id="310" r:id="rId6"/>
    <p:sldId id="313" r:id="rId7"/>
    <p:sldId id="314" r:id="rId8"/>
    <p:sldId id="311" r:id="rId9"/>
    <p:sldId id="308" r:id="rId10"/>
    <p:sldId id="315" r:id="rId11"/>
    <p:sldId id="318" r:id="rId12"/>
    <p:sldId id="317" r:id="rId13"/>
    <p:sldId id="319" r:id="rId14"/>
    <p:sldId id="320" r:id="rId15"/>
    <p:sldId id="321" r:id="rId16"/>
    <p:sldId id="322" r:id="rId17"/>
    <p:sldId id="324" r:id="rId18"/>
    <p:sldId id="325" r:id="rId19"/>
    <p:sldId id="326" r:id="rId20"/>
    <p:sldId id="327" r:id="rId21"/>
    <p:sldId id="328" r:id="rId22"/>
    <p:sldId id="316" r:id="rId23"/>
    <p:sldId id="329" r:id="rId24"/>
    <p:sldId id="330" r:id="rId25"/>
    <p:sldId id="335" r:id="rId26"/>
    <p:sldId id="336" r:id="rId27"/>
    <p:sldId id="337" r:id="rId28"/>
    <p:sldId id="338" r:id="rId29"/>
    <p:sldId id="339" r:id="rId30"/>
    <p:sldId id="331" r:id="rId31"/>
    <p:sldId id="332" r:id="rId32"/>
    <p:sldId id="333" r:id="rId33"/>
    <p:sldId id="340" r:id="rId34"/>
    <p:sldId id="298" r:id="rId35"/>
    <p:sldId id="341" r:id="rId36"/>
    <p:sldId id="301" r:id="rId37"/>
    <p:sldId id="342" r:id="rId38"/>
    <p:sldId id="305" r:id="rId39"/>
    <p:sldId id="343" r:id="rId40"/>
    <p:sldId id="344" r:id="rId41"/>
    <p:sldId id="345" r:id="rId42"/>
    <p:sldId id="346" r:id="rId43"/>
    <p:sldId id="347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647"/>
    <a:srgbClr val="000F23"/>
    <a:srgbClr val="1B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318" autoAdjust="0"/>
  </p:normalViewPr>
  <p:slideViewPr>
    <p:cSldViewPr snapToGrid="0">
      <p:cViewPr varScale="1">
        <p:scale>
          <a:sx n="56" d="100"/>
          <a:sy n="56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-128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8BD8B-35C4-41C0-9BE6-81BE4F26948E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660A8-0D39-4AC1-BA85-17EF099FC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88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0585F-CDD5-6CCC-E30E-D3BEE3DC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6A235DA-1B96-497E-67E3-1D2C9D942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65A5D8-A5D6-547C-A430-D94CA828B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Embora os meios de contraste e a radiação sejam ferramentas indispensáveis para a cardiologia intervencionista moderna, ambos trazem riscos potenciais para pacientes e operadores. Nesta aula vamos revisar os principais tipos de contraste utilizados atualmente, suas complicações mais relevantes, estratégias de prevenção e os fundamentos da proteção radiológica na sala de hemodinâmica.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5EF9AE-AC14-A7F2-C2D3-63F9508D1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18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6D286-2C23-4A88-E0C4-2D8980424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1F785DA-800F-646A-86B0-BC37E9A44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C657F26-63B3-A26B-7ADF-86437F40B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AECF1A-21D4-C923-C027-2423AB818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457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4BA0E-8E40-3074-8B75-43C5A3A6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8D9FADD-F426-2315-0663-6645DC2E0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FFDC57F-3A95-BD37-E7BB-128613659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98FAC9-AFAD-36CA-171A-B2F4C945D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05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4C217-8032-D6A5-704D-5F345DCF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D7DF17-4D0A-A5E4-92DD-BFED6BBE4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B9D2539-E8D0-1FD7-A288-A60C57349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F9FF23-4A50-FED4-361D-85700A81F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140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054AE-DC3F-67C8-82BF-3D70E273E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69B42B5-346E-5C20-D377-CE32E74A5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E809BD0-A3F6-8D3C-5CA7-EFF549376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91FBDA-2BC5-B3F5-64CB-3091CD856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48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C8085-1593-3827-0A85-B33BCCB9D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A77264-E08B-05F2-93DD-D4A60EA80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12F5ECF-32C5-98A4-A0DC-F9DCB6366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Os contrastes modernos apresentam menor cardiotoxicidade que os agentes de alta osmolalidade utilizados no passado.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8BEF72-58F7-B37F-D77B-B5534B576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30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52A0F-71D0-5ABE-163A-B617D3096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A9FF09F-6DC0-2136-3DBB-08213E053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BC66E0-8C1F-DB88-0602-E640EED0E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056DF8-9FBE-5FB0-EEAA-5DC788ADB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883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B055C-64CF-2D0B-4AFC-60D6F23F0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E4F3EE1-0FB0-FD43-8432-4B409A5E4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E7FF0C4-E14A-5393-675B-42E86BAB9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0D6A6D-450E-BFDC-FEA7-286098DC2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266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F56E8-01DC-5125-A881-A7F1E0908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6862989-BC9E-FDD6-BC22-46271183C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909589-328F-868E-E2E4-3BC02FD42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exposição prévia ao contraste não é necessária para o desenvolvimento de uma reação imediata.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D5B116-3839-26F3-93DB-D1699BECA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615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79B3B-79E6-3A57-3B4F-A70FC8AF7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DF514B2-A741-4BE1-59B9-DA395CA88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35AFA83-60F2-545C-B565-9D5D31E93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8AB782-D3CB-5A4A-05F7-76BF172CE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664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B8CF0-F089-2AFE-0CD0-BE9933C10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E63C99-E34A-5D04-6B98-D4CC8F0E7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20E9FE-166D-0BCA-E9B9-6490EB5FB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0B1FF6-D1C1-4A34-9D70-B84D8BEF2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6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3B7A5-33F8-50B7-6253-DC154140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1D7C4D3-2AAD-603F-4A2A-D4CD2A761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9C63F11-74DA-CDF3-3A05-622D65BAF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33FF68-32D5-C93C-94C4-9521EE9D3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336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423E4-842D-16D1-798C-48DEBD441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580B0A5-B956-F3BE-816D-9B571ED54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694D61E-90E2-E305-53DB-42E6FC222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3" indent="0">
              <a:buNone/>
            </a:pPr>
            <a:r>
              <a:rPr lang="pt-BR" dirty="0">
                <a:latin typeface="Arial"/>
                <a:cs typeface="Arial"/>
              </a:rPr>
              <a:t>Alguns serviços - Dessensibilização: 3 dias sendo a  3ª dose no dia do procedimento:</a:t>
            </a:r>
          </a:p>
          <a:p>
            <a:pPr lvl="4"/>
            <a:r>
              <a:rPr lang="pt-BR" dirty="0">
                <a:latin typeface="Arial"/>
                <a:cs typeface="Arial"/>
              </a:rPr>
              <a:t>Prednisona 20mg/dia</a:t>
            </a:r>
          </a:p>
          <a:p>
            <a:pPr lvl="4"/>
            <a:r>
              <a:rPr lang="pt-BR" dirty="0">
                <a:latin typeface="Arial"/>
                <a:cs typeface="Arial"/>
              </a:rPr>
              <a:t>Loratadina 10mg/dia</a:t>
            </a:r>
          </a:p>
          <a:p>
            <a:pPr lvl="4"/>
            <a:r>
              <a:rPr lang="pt-BR" dirty="0">
                <a:latin typeface="Arial"/>
                <a:cs typeface="Arial"/>
              </a:rPr>
              <a:t>Ranitidina 150mg/dia ou cimetidina 200mg/dia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9E07B4-D6F1-9862-40AD-C2084304D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130ED-F694-E22D-AF01-C131E7B49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6668EC8-7BDA-D4A7-F42B-312E1BE17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1C7E100-C3FE-FC2C-C3E2-E4A125928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/>
              <a:t>"A maioria das reações imediatas aos contrastes iodados ocorre por ativação não específica de </a:t>
            </a:r>
            <a:r>
              <a:rPr lang="pt-BR" b="1" dirty="0"/>
              <a:t>mastócitos</a:t>
            </a:r>
            <a:r>
              <a:rPr lang="pt-BR" b="0" dirty="0"/>
              <a:t> e do sistema </a:t>
            </a:r>
            <a:r>
              <a:rPr lang="pt-BR" b="1" dirty="0"/>
              <a:t>complemento</a:t>
            </a:r>
            <a:r>
              <a:rPr lang="pt-BR" b="0" dirty="0"/>
              <a:t>, razão pela qual são tradicionalmente chamadas de anafilactoides. Já as reações tardias são predominantemente mediadas por mecanismos celulares envolvendo </a:t>
            </a:r>
            <a:r>
              <a:rPr lang="pt-BR" b="1" dirty="0"/>
              <a:t>linfócitos T</a:t>
            </a:r>
            <a:r>
              <a:rPr lang="pt-BR" b="0" dirty="0"/>
              <a:t>."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"Pode haver casos </a:t>
            </a:r>
            <a:r>
              <a:rPr lang="pt-BR" b="1" dirty="0"/>
              <a:t>IgE-mediados</a:t>
            </a:r>
            <a:r>
              <a:rPr lang="pt-BR" dirty="0"/>
              <a:t>, mas a maioria das reações imediatas não ocorre por esse mecanismo.“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r>
              <a:rPr lang="pt-BR" b="1" dirty="0"/>
              <a:t>Reações de não hipersensibilidade</a:t>
            </a:r>
          </a:p>
          <a:p>
            <a:pPr lvl="0"/>
            <a:r>
              <a:rPr lang="pt-BR" dirty="0"/>
              <a:t>previsíveis </a:t>
            </a:r>
          </a:p>
          <a:p>
            <a:pPr lvl="0"/>
            <a:r>
              <a:rPr lang="pt-BR" dirty="0"/>
              <a:t>dose-dependentes </a:t>
            </a:r>
          </a:p>
          <a:p>
            <a:pPr lvl="0"/>
            <a:r>
              <a:rPr lang="pt-BR" dirty="0"/>
              <a:t>relacionadas à osmolalidade, viscosidade e </a:t>
            </a:r>
            <a:r>
              <a:rPr lang="pt-BR" dirty="0" err="1"/>
              <a:t>quimiotoxicidade</a:t>
            </a:r>
            <a:r>
              <a:rPr lang="pt-BR" dirty="0"/>
              <a:t> do contraste </a:t>
            </a:r>
          </a:p>
          <a:p>
            <a:r>
              <a:rPr lang="pt-BR" dirty="0"/>
              <a:t>Exemplos:</a:t>
            </a:r>
          </a:p>
          <a:p>
            <a:pPr lvl="0"/>
            <a:r>
              <a:rPr lang="pt-BR" dirty="0"/>
              <a:t>calor </a:t>
            </a:r>
          </a:p>
          <a:p>
            <a:pPr lvl="0"/>
            <a:r>
              <a:rPr lang="pt-BR" dirty="0"/>
              <a:t>náusea </a:t>
            </a:r>
          </a:p>
          <a:p>
            <a:pPr lvl="0"/>
            <a:r>
              <a:rPr lang="pt-BR" dirty="0"/>
              <a:t>vômitos </a:t>
            </a:r>
          </a:p>
          <a:p>
            <a:pPr lvl="0"/>
            <a:r>
              <a:rPr lang="pt-BR" dirty="0"/>
              <a:t>reação vasovagal </a:t>
            </a:r>
          </a:p>
          <a:p>
            <a:r>
              <a:rPr lang="pt-BR" b="1" dirty="0"/>
              <a:t>Reações de hipersensibilidade</a:t>
            </a:r>
          </a:p>
          <a:p>
            <a:pPr lvl="0"/>
            <a:r>
              <a:rPr lang="pt-BR" dirty="0"/>
              <a:t>imprevisíveis </a:t>
            </a:r>
          </a:p>
          <a:p>
            <a:pPr lvl="0"/>
            <a:r>
              <a:rPr lang="pt-BR" dirty="0"/>
              <a:t>não dose-dependentes </a:t>
            </a:r>
          </a:p>
          <a:p>
            <a:pPr lvl="0"/>
            <a:r>
              <a:rPr lang="pt-BR"/>
              <a:t>anafilactoides/alergia-símiles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445090-49A0-0005-07B8-8882B3660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892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14874-F283-F2C5-2807-82C17A10E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D133F6A-13BE-143E-B449-F58D23BF1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5DD888-2CF8-B12D-0019-891E2A5C5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Diferentemente das reações imediatas, as tardias costumam ser predominantemente cutâneas e benignas. O principal fator de risco é uma reação tardia prévia ao contraste. Felizmente, a maioria dos casos evolui com resolução espontânea e tratamento apenas sintomático.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684C3A-1B26-E4AA-8E87-964EDD1DA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790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8A84B-D7C2-5C22-7328-A759BEE6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4FB02AD-D0F6-B750-490A-317AC8000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6367EB-3834-1881-44AE-EAE42A8F9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BFBDBC-B786-C646-D6A9-E6188282E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920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E9001-2CAE-0D66-8990-2CF695AD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E158E94-A9B1-BE2E-5612-47863D257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FC05A0C-7B87-B33E-F763-D22A8EB98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mecanismo mais aceito é a combinação de hipóxia medular e toxicidade tubular direta.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E7D131-9BA5-896E-BEFE-67FC15646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629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57602-5136-4697-3D01-A1DADC7C9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A54691-4F43-26F2-B969-E205C7764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57AE9F5-6A81-616C-5BCA-9A6169F4F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Dado importante</a:t>
            </a:r>
          </a:p>
          <a:p>
            <a:pPr lvl="0"/>
            <a:r>
              <a:rPr lang="pt-BR" dirty="0"/>
              <a:t>Incidência &lt;1% em pacientes com função renal normal </a:t>
            </a:r>
          </a:p>
          <a:p>
            <a:pPr lvl="0"/>
            <a:r>
              <a:rPr lang="pt-BR" dirty="0"/>
              <a:t>Pode ultrapassar 20–40% em pacientes de alto risco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95659A-F9DA-4B1F-09C0-A457DC865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623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1A02F-EE4E-AD86-0C23-BA0B89D94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EFEEA6A-2ECB-5A7C-E8A7-CEF1AAA46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1DB5EE5-C44D-3F0D-7E68-C35450C82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851F27-10DF-1F3E-5D5C-3EAF70D3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003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3E69C-88F7-929D-BFA1-97D052585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F1BA8A5-4058-C633-5E4F-87296FF7E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2C42F3-C210-4DEE-BCB3-81FEE9B0A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Ideal é que não passe de 300ml</a:t>
            </a:r>
          </a:p>
          <a:p>
            <a:r>
              <a:rPr lang="pt-BR" dirty="0"/>
              <a:t>Ideal: &lt; 4ml/kg</a:t>
            </a:r>
          </a:p>
          <a:p>
            <a:r>
              <a:rPr lang="pt-BR" dirty="0"/>
              <a:t>Acima de 350ml é FR para doença renal</a:t>
            </a:r>
          </a:p>
          <a:p>
            <a:r>
              <a:rPr lang="pt-BR" dirty="0"/>
              <a:t>2 Fórmulas usadas para cálculo de volume máximo a ser infundido: PESO/Cr X 5 ou 3,7 x TFG</a:t>
            </a:r>
          </a:p>
          <a:p>
            <a:r>
              <a:rPr lang="pt-BR" dirty="0"/>
              <a:t>NIC: elevação Cr em 0,5 ou 25% basal após 48h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AB744B-8D1B-7234-1D1E-3111E7F213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536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809B1-E71D-FD33-52F5-50E1802D9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73FDE41-7BEB-32FD-1306-3A4A40C7E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5FDF67F-D2E6-2B89-DBD6-56B0BB145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C1E783-8D7D-1082-CDEF-A33DD5830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05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450D1-75D9-39A4-78F2-B89744241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E20F87E-AB87-2450-5C84-9697DCB6A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DF4A943-1AFA-0AF7-C9FE-AE6EAC2F4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A2CCBE-A359-850D-97DC-24A76D6C2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87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07AC9-CE9B-EDD6-C494-978032C4D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202128-91AE-742B-7CC9-E42E3372D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68491A3-11A6-0BE0-C312-95698DFA2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8E2E2F-0A9E-282E-F3C7-702986F31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927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9DA41-66F6-4AE0-B1B7-26B0B4FB5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E4914B-DAF7-97F7-EA21-B29B445B6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1BE586F-3097-CD92-AFB6-AE960D7F4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Quem hidratar?</a:t>
            </a:r>
          </a:p>
          <a:p>
            <a:r>
              <a:rPr lang="pt-BR" dirty="0"/>
              <a:t>Pacientes com maior risco de CA-AKI/NIC: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/>
              <a:t>TFG &lt; 45–60 </a:t>
            </a:r>
            <a:r>
              <a:rPr lang="pt-BR" dirty="0" err="1"/>
              <a:t>mL</a:t>
            </a:r>
            <a:r>
              <a:rPr lang="pt-BR" dirty="0"/>
              <a:t>/min/1,73m² (principalmente &lt;45)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/>
              <a:t>DRC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/>
              <a:t>Diabetes + DRC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/>
              <a:t>IC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/>
              <a:t>Idosos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/>
              <a:t>Grandes volumes de contraste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dirty="0"/>
              <a:t>ICP complexa, TAVI, choque, etc. </a:t>
            </a:r>
          </a:p>
          <a:p>
            <a:br>
              <a:rPr lang="pt-BR" dirty="0"/>
            </a:br>
            <a:r>
              <a:rPr lang="pt-BR" b="1" dirty="0"/>
              <a:t>SF 0,9% 1 </a:t>
            </a:r>
            <a:r>
              <a:rPr lang="pt-BR" b="1" dirty="0" err="1"/>
              <a:t>mL</a:t>
            </a:r>
            <a:r>
              <a:rPr lang="pt-BR" b="1" dirty="0"/>
              <a:t>/kg/h</a:t>
            </a:r>
            <a:r>
              <a:rPr lang="pt-BR" dirty="0"/>
              <a:t> </a:t>
            </a:r>
          </a:p>
          <a:p>
            <a:pPr lvl="0"/>
            <a:r>
              <a:rPr lang="pt-BR" dirty="0"/>
              <a:t>iniciar </a:t>
            </a:r>
            <a:r>
              <a:rPr lang="pt-BR" b="1" dirty="0"/>
              <a:t>6–12 horas antes</a:t>
            </a:r>
            <a:r>
              <a:rPr lang="pt-BR" dirty="0"/>
              <a:t> </a:t>
            </a:r>
          </a:p>
          <a:p>
            <a:pPr lvl="0"/>
            <a:r>
              <a:rPr lang="pt-BR" dirty="0"/>
              <a:t>manter </a:t>
            </a:r>
            <a:r>
              <a:rPr lang="pt-BR" b="1" dirty="0"/>
              <a:t>6–12 horas após</a:t>
            </a:r>
            <a:r>
              <a:rPr lang="pt-BR" dirty="0"/>
              <a:t> o procedimento </a:t>
            </a:r>
          </a:p>
          <a:p>
            <a:endParaRPr lang="pt-BR" dirty="0"/>
          </a:p>
          <a:p>
            <a:r>
              <a:rPr lang="pt-BR" dirty="0"/>
              <a:t>Se FE ≤35% ou IC importante:</a:t>
            </a:r>
          </a:p>
          <a:p>
            <a:pPr lvl="0"/>
            <a:r>
              <a:rPr lang="pt-BR" b="1" dirty="0"/>
              <a:t>0,5 </a:t>
            </a:r>
            <a:r>
              <a:rPr lang="pt-BR" b="1" dirty="0" err="1"/>
              <a:t>mL</a:t>
            </a:r>
            <a:r>
              <a:rPr lang="pt-BR" b="1" dirty="0"/>
              <a:t>/kg/h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b="1" dirty="0"/>
              <a:t>Se eletivo:</a:t>
            </a:r>
          </a:p>
          <a:p>
            <a:pPr lvl="0"/>
            <a:r>
              <a:rPr lang="pt-BR" dirty="0"/>
              <a:t>SF 0,9%  1 </a:t>
            </a:r>
            <a:r>
              <a:rPr lang="pt-BR" dirty="0" err="1"/>
              <a:t>mL</a:t>
            </a:r>
            <a:r>
              <a:rPr lang="pt-BR" dirty="0"/>
              <a:t>/kg/h </a:t>
            </a:r>
          </a:p>
          <a:p>
            <a:pPr lvl="0"/>
            <a:r>
              <a:rPr lang="pt-BR" dirty="0"/>
              <a:t>12 h antes + 12–24 h depois </a:t>
            </a:r>
          </a:p>
          <a:p>
            <a:r>
              <a:rPr lang="pt-BR" dirty="0"/>
              <a:t>ou</a:t>
            </a:r>
          </a:p>
          <a:p>
            <a:pPr lvl="0"/>
            <a:r>
              <a:rPr lang="pt-BR" dirty="0"/>
              <a:t>3–4 h antes + 4–6 h depois (protocolos abreviados)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E1284A-AB3C-2C42-E820-A0AA5C826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911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BF0AE-EBAF-6AF8-F424-5FF15BAC5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8AB047F-954F-75BB-0F1D-2996C4CB0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7125AB2-C110-142E-F3B5-61687698C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escore não muda o tratamento em si, mas identifica pacientes nos quais devemos ser mais rigorosos na redução do volume de contraste, hidratação e prevenção da lesão renal.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17017B-726D-9E91-0AE8-814DD9E53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435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EAD58-98E8-0F49-4E49-9E2C5261A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F65B572-084F-180C-79E8-FF73A6A1C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53DA1DE-4151-8223-73E0-5BC39643A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0C2F4B-A01E-D2D9-C20D-48D62EA0A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7670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16401-C473-3662-2690-146290B3A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2F5377-1AAE-4CB9-292A-BFF873994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91808D3-1EF8-750B-2E98-D53DBAAA6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Gabarito B</a:t>
            </a:r>
            <a:br>
              <a:rPr lang="pt-BR" b="1" dirty="0"/>
            </a:br>
            <a:br>
              <a:rPr lang="pt-BR" b="1" dirty="0"/>
            </a:br>
            <a:r>
              <a:rPr lang="pt-BR" b="0" dirty="0"/>
              <a:t>1. A maioria das reações imediatas é </a:t>
            </a:r>
            <a:r>
              <a:rPr lang="pt-BR" b="0" dirty="0" err="1"/>
              <a:t>anafilactoide</a:t>
            </a:r>
            <a:r>
              <a:rPr lang="pt-BR" b="0" dirty="0"/>
              <a:t> (não IgE-mediada).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DAE87F-9112-6E83-A089-FC79A2577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416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5D2EA-9540-B9B0-C424-C8DB0D073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360E63E-F875-7980-0D86-DBEE64039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955D7CC-78C3-6D50-AD4B-94C36FC38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Gabarito B</a:t>
            </a:r>
            <a:br>
              <a:rPr lang="pt-BR" b="1" dirty="0"/>
            </a:br>
            <a:br>
              <a:rPr lang="pt-BR" b="1" dirty="0"/>
            </a:br>
            <a:r>
              <a:rPr lang="pt-BR" b="0" dirty="0"/>
              <a:t>1. A maioria das reações imediatas é </a:t>
            </a:r>
            <a:r>
              <a:rPr lang="pt-BR" b="0" dirty="0" err="1"/>
              <a:t>anafilactoide</a:t>
            </a:r>
            <a:r>
              <a:rPr lang="pt-BR" b="0" dirty="0"/>
              <a:t> (não IgE-mediada).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601AD4-3DD5-6670-E4A8-2CFF85E88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3969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AE2DA-92E2-0872-2B68-DB95219A8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67529C0-E36C-3F32-FAE0-D714BC58C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3C202EB-C372-27F2-1BB3-00AF9770B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Gabarito D</a:t>
            </a:r>
          </a:p>
          <a:p>
            <a:endParaRPr lang="pt-BR" dirty="0"/>
          </a:p>
          <a:p>
            <a:r>
              <a:rPr lang="pt-BR" dirty="0"/>
              <a:t>E) Reações tardias são mediadas por IgE e IgA. - Também está errada do ponto de vista moderno.</a:t>
            </a:r>
          </a:p>
          <a:p>
            <a:r>
              <a:rPr lang="pt-BR" dirty="0"/>
              <a:t>Atualmente sabemos que:</a:t>
            </a:r>
          </a:p>
          <a:p>
            <a:pPr lvl="0"/>
            <a:r>
              <a:rPr lang="pt-BR" dirty="0"/>
              <a:t>Reações tardias são predominantemente mediadas por células T. Não por IgE.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629ECE-919B-4460-57B3-7E4997827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516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2D6F0-20F2-F8BF-393F-0D0B56CE2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3829A94-5F27-DAF8-8CB3-723C01811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21B2224-3A3F-CD74-6591-78E5AF38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Gabarito D</a:t>
            </a:r>
          </a:p>
          <a:p>
            <a:endParaRPr lang="pt-BR" dirty="0"/>
          </a:p>
          <a:p>
            <a:r>
              <a:rPr lang="pt-BR" dirty="0"/>
              <a:t>E) Reações tardias são mediadas por IgE e IgA. - Também está errada do ponto de vista moderno.</a:t>
            </a:r>
          </a:p>
          <a:p>
            <a:r>
              <a:rPr lang="pt-BR" dirty="0"/>
              <a:t>Atualmente sabemos que:</a:t>
            </a:r>
          </a:p>
          <a:p>
            <a:pPr lvl="0"/>
            <a:r>
              <a:rPr lang="pt-BR" dirty="0"/>
              <a:t>Reações tardias são predominantemente mediadas por células T. Não por IgE.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76389B-992C-384B-BB71-2590BCDAA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200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0F0B8-AAF2-E44F-12D1-4753F8E53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5E2B704-6745-B18D-78BB-DDFFCEC95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F06480-31C6-F5CA-FF53-F6C2B7713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Gabarito C</a:t>
            </a:r>
          </a:p>
          <a:p>
            <a:endParaRPr lang="pt-BR" dirty="0"/>
          </a:p>
          <a:p>
            <a:r>
              <a:rPr lang="pt-BR" dirty="0"/>
              <a:t>1. Com contrastes modernos e hidratação adequada:</a:t>
            </a:r>
          </a:p>
          <a:p>
            <a:pPr lvl="0"/>
            <a:r>
              <a:rPr lang="pt-BR" dirty="0"/>
              <a:t>Mieloma isoladamente não contraindica contraste. </a:t>
            </a:r>
          </a:p>
          <a:p>
            <a:pPr lvl="0"/>
            <a:r>
              <a:rPr lang="pt-BR" dirty="0"/>
              <a:t>Não se recomenda rastreamento rotineiro de </a:t>
            </a:r>
            <a:r>
              <a:rPr lang="pt-BR" dirty="0" err="1"/>
              <a:t>Bence</a:t>
            </a:r>
            <a:r>
              <a:rPr lang="pt-BR" dirty="0"/>
              <a:t>-Jones.</a:t>
            </a:r>
          </a:p>
          <a:p>
            <a:endParaRPr lang="pt-BR" dirty="0"/>
          </a:p>
          <a:p>
            <a:r>
              <a:rPr lang="pt-BR" dirty="0"/>
              <a:t>2. O contraste pode precipitar:</a:t>
            </a:r>
          </a:p>
          <a:p>
            <a:pPr lvl="0"/>
            <a:r>
              <a:rPr lang="pt-BR" dirty="0"/>
              <a:t>Fenômeno de </a:t>
            </a:r>
            <a:r>
              <a:rPr lang="pt-BR" dirty="0" err="1"/>
              <a:t>Jod</a:t>
            </a:r>
            <a:r>
              <a:rPr lang="pt-BR" dirty="0"/>
              <a:t>-Basedow </a:t>
            </a:r>
          </a:p>
          <a:p>
            <a:pPr lvl="0"/>
            <a:r>
              <a:rPr lang="pt-BR" dirty="0"/>
              <a:t>Tireotoxicose </a:t>
            </a:r>
          </a:p>
          <a:p>
            <a:r>
              <a:rPr lang="pt-BR" dirty="0"/>
              <a:t>Portanto deve haver cautela importante.</a:t>
            </a:r>
          </a:p>
          <a:p>
            <a:endParaRPr lang="pt-BR" dirty="0"/>
          </a:p>
          <a:p>
            <a:r>
              <a:rPr lang="pt-BR" dirty="0"/>
              <a:t>3. O iodo atravessa a placenta.</a:t>
            </a:r>
          </a:p>
          <a:p>
            <a:r>
              <a:rPr lang="pt-BR" dirty="0"/>
              <a:t>Pode interferir na função tireoidiana fetal.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8D3305-D190-C671-38FD-25C2D8B5A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19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99F6-6F15-5DB7-9FD3-B85E3A771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439FC7B-5439-B1F0-23D4-EA187BEB7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DAD6946-4EA1-683C-6521-A1EFBD55A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Gabarito C</a:t>
            </a:r>
          </a:p>
          <a:p>
            <a:endParaRPr lang="pt-BR" dirty="0"/>
          </a:p>
          <a:p>
            <a:r>
              <a:rPr lang="pt-BR" dirty="0"/>
              <a:t>1. Com contrastes modernos e hidratação adequada:</a:t>
            </a:r>
          </a:p>
          <a:p>
            <a:pPr lvl="0"/>
            <a:r>
              <a:rPr lang="pt-BR" dirty="0"/>
              <a:t>Mieloma isoladamente não contraindica contraste. </a:t>
            </a:r>
          </a:p>
          <a:p>
            <a:pPr lvl="0"/>
            <a:r>
              <a:rPr lang="pt-BR" dirty="0"/>
              <a:t>Não se recomenda rastreamento rotineiro de </a:t>
            </a:r>
            <a:r>
              <a:rPr lang="pt-BR" dirty="0" err="1"/>
              <a:t>Bence</a:t>
            </a:r>
            <a:r>
              <a:rPr lang="pt-BR" dirty="0"/>
              <a:t>-Jones.</a:t>
            </a:r>
          </a:p>
          <a:p>
            <a:endParaRPr lang="pt-BR" dirty="0"/>
          </a:p>
          <a:p>
            <a:r>
              <a:rPr lang="pt-BR" dirty="0"/>
              <a:t>2. O contraste pode precipitar:</a:t>
            </a:r>
          </a:p>
          <a:p>
            <a:pPr lvl="0"/>
            <a:r>
              <a:rPr lang="pt-BR" dirty="0"/>
              <a:t>Fenômeno de </a:t>
            </a:r>
            <a:r>
              <a:rPr lang="pt-BR" dirty="0" err="1"/>
              <a:t>Jod</a:t>
            </a:r>
            <a:r>
              <a:rPr lang="pt-BR" dirty="0"/>
              <a:t>-Basedow </a:t>
            </a:r>
          </a:p>
          <a:p>
            <a:pPr lvl="0"/>
            <a:r>
              <a:rPr lang="pt-BR" dirty="0"/>
              <a:t>Tireotoxicose </a:t>
            </a:r>
          </a:p>
          <a:p>
            <a:r>
              <a:rPr lang="pt-BR" dirty="0"/>
              <a:t>Portanto deve haver cautela importante.</a:t>
            </a:r>
          </a:p>
          <a:p>
            <a:endParaRPr lang="pt-BR" dirty="0"/>
          </a:p>
          <a:p>
            <a:r>
              <a:rPr lang="pt-BR" dirty="0"/>
              <a:t>3. O iodo atravessa a placenta.</a:t>
            </a:r>
          </a:p>
          <a:p>
            <a:r>
              <a:rPr lang="pt-BR" dirty="0"/>
              <a:t>Pode interferir na função tireoidiana fetal.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CFD979-621D-9602-314E-BBD646C8B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8616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08336-C90F-F2E2-142A-0A243406B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E425BD4-9CC2-682E-3678-A57F18A15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DCAEDF7-4FB5-7DB6-EC70-B3D81269C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Gabarito C</a:t>
            </a:r>
          </a:p>
          <a:p>
            <a:endParaRPr lang="pt-BR" b="1" dirty="0"/>
          </a:p>
          <a:p>
            <a:r>
              <a:rPr lang="pt-BR" dirty="0"/>
              <a:t>Diabetes</a:t>
            </a:r>
          </a:p>
          <a:p>
            <a:r>
              <a:rPr lang="pt-BR" dirty="0"/>
              <a:t>Creatinina 2,0 mg/dL</a:t>
            </a:r>
          </a:p>
          <a:p>
            <a:r>
              <a:rPr lang="pt-BR" dirty="0"/>
              <a:t>Idade avançada</a:t>
            </a:r>
          </a:p>
          <a:p>
            <a:r>
              <a:rPr lang="pt-BR" dirty="0"/>
              <a:t>IAM com supra</a:t>
            </a:r>
          </a:p>
          <a:p>
            <a:r>
              <a:rPr lang="pt-BR" dirty="0"/>
              <a:t>Hipotensão 90 × 60 mmHg</a:t>
            </a:r>
            <a:endParaRPr lang="pt-BR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B162CA-155D-797B-2242-B9E153F22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30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4C38-A1B3-15C0-FFC5-AA5BB0CD7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98BC38-18F4-610C-FE74-AF89C7C6D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12BD19F-DB91-743C-9636-E23FC4D88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desenvolvimento dos contrastes buscou reduzir os efeitos relacionados principalmente à alta osmolalidade.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ECE7ED-8894-314C-6F0F-CD3B17424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807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EEBD3-C2CC-49A3-8F0B-78FE4996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DC5856A-8A04-702E-934A-1B14F3554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7ED7220-0576-C4EC-B73D-B5AD7755B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Gabarito C</a:t>
            </a:r>
          </a:p>
          <a:p>
            <a:endParaRPr lang="pt-BR" b="1" dirty="0"/>
          </a:p>
          <a:p>
            <a:r>
              <a:rPr lang="pt-BR" dirty="0"/>
              <a:t>Diabetes</a:t>
            </a:r>
          </a:p>
          <a:p>
            <a:r>
              <a:rPr lang="pt-BR" dirty="0"/>
              <a:t>Creatinina 2,0 mg/dL</a:t>
            </a:r>
          </a:p>
          <a:p>
            <a:r>
              <a:rPr lang="pt-BR" dirty="0"/>
              <a:t>Idade avançada</a:t>
            </a:r>
          </a:p>
          <a:p>
            <a:r>
              <a:rPr lang="pt-BR" dirty="0"/>
              <a:t>IAM com supra</a:t>
            </a:r>
          </a:p>
          <a:p>
            <a:r>
              <a:rPr lang="pt-BR" dirty="0"/>
              <a:t>Hipotensão 90 × 60 mmHg</a:t>
            </a:r>
            <a:endParaRPr lang="pt-BR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634042-DE73-4289-FBA8-C4B7553F0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2330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8C20B-39B1-95F1-6963-6D68E5A39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5711D7B-737E-1BB0-0E1F-B9311A430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035053F-38C1-EC2B-2677-8EADF275F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Gabarito B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AFA065-8BB4-F278-908D-38819EBF5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8034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2CA05-B6A2-88F4-88FD-74682A595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F64604B-19DA-92C9-F7D3-29E8518C3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EBC8A7D-CF09-C2FC-905D-0AA25BB34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Gabarito B - </a:t>
            </a:r>
            <a:r>
              <a:rPr lang="pt-BR" dirty="0"/>
              <a:t>História prévia de reação ao contraste.</a:t>
            </a:r>
            <a:endParaRPr lang="pt-BR" b="1" dirty="0"/>
          </a:p>
          <a:p>
            <a:endParaRPr lang="pt-BR" b="1" dirty="0"/>
          </a:p>
          <a:p>
            <a:r>
              <a:rPr lang="pt-BR" dirty="0"/>
              <a:t>D) "Alergia a iodo" de antissépticos cutâneos não significa alergia ao contraste iodado.</a:t>
            </a:r>
            <a:endParaRPr lang="pt-BR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426FDA-9DBB-4BF3-70D7-5DAE414FC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33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D33EF-7772-11EF-D5E5-5132122CC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FBA3AF9-2F07-67D8-FEB3-737F71E5D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4998A6-19C8-6EDD-7562-4FCC08EBE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496946-B847-1593-178B-2D6E39ADF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76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78162-6172-E0EE-2703-110BFC5C2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4197AC-DAB1-17A6-A82B-AEF6D8AF7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DD6BA0-C553-58B9-E18F-14089F699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Quanto menor o número de partículas em solução para uma mesma quantidade de iodo, menor a osmolalidade e melhor a tolerabilidade clínica.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61D583-66BB-B3E2-D6B6-D4DFDFD24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032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1DF57-0C69-BF25-EA6F-4D4596ADE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240ECD9-6BC3-18F9-A5CD-4A10EC635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4BA310-B8CD-E469-3B6F-BABF60841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desenvolvimento dos contrastes buscou reduzir os efeitos relacionados principalmente à alta osmolalidade.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BF8B14-AA41-DBD6-4615-6373CF5A9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39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8E3A3-D0AA-0446-CE9F-A8DF78AEB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E886493-A091-62C1-84D5-1DD605EC9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DFC5B60-7340-CCD9-1056-65C072EB0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Contrastes de Alta Osmolalidade (HOCM)</a:t>
            </a:r>
          </a:p>
          <a:p>
            <a:pPr lvl="0"/>
            <a:r>
              <a:rPr lang="pt-BR" dirty="0"/>
              <a:t>Monômeros iônicos </a:t>
            </a:r>
          </a:p>
          <a:p>
            <a:pPr lvl="0"/>
            <a:r>
              <a:rPr lang="pt-BR" dirty="0"/>
              <a:t>Dissociam-se em solução </a:t>
            </a:r>
          </a:p>
          <a:p>
            <a:pPr lvl="0"/>
            <a:r>
              <a:rPr lang="pt-BR" dirty="0"/>
              <a:t>Produzem duas partículas osmoticamente ativas </a:t>
            </a:r>
          </a:p>
          <a:p>
            <a:pPr lvl="0"/>
            <a:r>
              <a:rPr lang="pt-BR" dirty="0"/>
              <a:t>Osmolalidade: 600–2100 mOsm/kg </a:t>
            </a:r>
          </a:p>
          <a:p>
            <a:pPr lvl="0"/>
            <a:r>
              <a:rPr lang="pt-BR" dirty="0"/>
              <a:t>Plasma humano: ~290 mOsm/kg </a:t>
            </a:r>
          </a:p>
          <a:p>
            <a:r>
              <a:rPr lang="pt-BR" b="1" dirty="0"/>
              <a:t>Consequências clínicas</a:t>
            </a:r>
          </a:p>
          <a:p>
            <a:pPr lvl="0"/>
            <a:r>
              <a:rPr lang="pt-BR" dirty="0"/>
              <a:t>Maior desconforto durante a injeção </a:t>
            </a:r>
          </a:p>
          <a:p>
            <a:pPr lvl="0"/>
            <a:r>
              <a:rPr lang="pt-BR" dirty="0"/>
              <a:t>Maior vasodilatação </a:t>
            </a:r>
          </a:p>
          <a:p>
            <a:pPr lvl="0"/>
            <a:r>
              <a:rPr lang="pt-BR" dirty="0"/>
              <a:t>Maior instabilidade hemodinâmica </a:t>
            </a:r>
          </a:p>
          <a:p>
            <a:pPr lvl="0"/>
            <a:r>
              <a:rPr lang="pt-BR" dirty="0"/>
              <a:t>Maior incidência de efeitos adversos </a:t>
            </a:r>
          </a:p>
          <a:p>
            <a:r>
              <a:rPr lang="pt-BR" b="1" dirty="0"/>
              <a:t>Exemplos históricos</a:t>
            </a:r>
          </a:p>
          <a:p>
            <a:pPr lvl="0"/>
            <a:r>
              <a:rPr lang="pt-BR" dirty="0" err="1"/>
              <a:t>Diatrizoato</a:t>
            </a:r>
            <a:r>
              <a:rPr lang="pt-BR" dirty="0"/>
              <a:t> </a:t>
            </a:r>
          </a:p>
          <a:p>
            <a:pPr lvl="0"/>
            <a:r>
              <a:rPr lang="pt-BR" dirty="0" err="1"/>
              <a:t>Ioxitalamato</a:t>
            </a:r>
            <a:r>
              <a:rPr lang="pt-BR" dirty="0"/>
              <a:t> </a:t>
            </a:r>
          </a:p>
          <a:p>
            <a:pPr lvl="0"/>
            <a:r>
              <a:rPr lang="pt-BR" dirty="0" err="1"/>
              <a:t>Telebrix</a:t>
            </a:r>
            <a:r>
              <a:rPr lang="pt-BR" dirty="0"/>
              <a:t>® </a:t>
            </a:r>
          </a:p>
          <a:p>
            <a:pPr lvl="0"/>
            <a:r>
              <a:rPr lang="pt-BR" dirty="0" err="1"/>
              <a:t>Conray</a:t>
            </a:r>
            <a:r>
              <a:rPr lang="pt-BR" dirty="0"/>
              <a:t>® </a:t>
            </a:r>
          </a:p>
          <a:p>
            <a:pPr lvl="0"/>
            <a:r>
              <a:rPr lang="pt-BR" dirty="0" err="1"/>
              <a:t>Hypaque</a:t>
            </a:r>
            <a:r>
              <a:rPr lang="pt-BR" dirty="0"/>
              <a:t>® </a:t>
            </a:r>
          </a:p>
          <a:p>
            <a:r>
              <a:rPr lang="pt-BR" dirty="0"/>
              <a:t>OBS: Atualmente são pouco utilizados em cardiologia intervencionista.</a:t>
            </a:r>
          </a:p>
          <a:p>
            <a:endParaRPr lang="pt-BR" dirty="0"/>
          </a:p>
          <a:p>
            <a:r>
              <a:rPr lang="pt-BR" b="1" dirty="0"/>
              <a:t>Contrastes de Baixa Osmolalidade (LOCM)</a:t>
            </a:r>
          </a:p>
          <a:p>
            <a:r>
              <a:rPr lang="pt-BR" b="1" dirty="0"/>
              <a:t>Características</a:t>
            </a:r>
          </a:p>
          <a:p>
            <a:pPr lvl="0"/>
            <a:r>
              <a:rPr lang="pt-BR" dirty="0"/>
              <a:t>Predominantemente monômeros não iônicos </a:t>
            </a:r>
          </a:p>
          <a:p>
            <a:pPr lvl="0"/>
            <a:r>
              <a:rPr lang="pt-BR" dirty="0"/>
              <a:t>Não se dissociam em solução </a:t>
            </a:r>
          </a:p>
          <a:p>
            <a:pPr lvl="0"/>
            <a:r>
              <a:rPr lang="pt-BR" dirty="0"/>
              <a:t>Osmolalidade entre 600 e 850 mOsm/kg </a:t>
            </a:r>
          </a:p>
          <a:p>
            <a:pPr lvl="0"/>
            <a:r>
              <a:rPr lang="pt-BR" dirty="0"/>
              <a:t>Menor </a:t>
            </a:r>
            <a:r>
              <a:rPr lang="pt-BR" dirty="0" err="1"/>
              <a:t>quimiotoxicidade</a:t>
            </a:r>
            <a:r>
              <a:rPr lang="pt-BR" dirty="0"/>
              <a:t> </a:t>
            </a:r>
          </a:p>
          <a:p>
            <a:pPr lvl="0"/>
            <a:r>
              <a:rPr lang="pt-BR" dirty="0"/>
              <a:t>Melhor tolerabilidade </a:t>
            </a:r>
          </a:p>
          <a:p>
            <a:r>
              <a:rPr lang="pt-BR" b="1" dirty="0"/>
              <a:t>Exemplos</a:t>
            </a:r>
          </a:p>
          <a:p>
            <a:pPr lvl="0"/>
            <a:r>
              <a:rPr lang="pt-BR" dirty="0" err="1"/>
              <a:t>Iohexol</a:t>
            </a:r>
            <a:r>
              <a:rPr lang="pt-BR" dirty="0"/>
              <a:t> (</a:t>
            </a:r>
            <a:r>
              <a:rPr lang="pt-BR" dirty="0" err="1"/>
              <a:t>Omnipaque</a:t>
            </a:r>
            <a:r>
              <a:rPr lang="pt-BR" dirty="0"/>
              <a:t>®) </a:t>
            </a:r>
          </a:p>
          <a:p>
            <a:pPr lvl="0"/>
            <a:r>
              <a:rPr lang="pt-BR" dirty="0" err="1"/>
              <a:t>Iopamidol</a:t>
            </a:r>
            <a:r>
              <a:rPr lang="pt-BR" dirty="0"/>
              <a:t> (</a:t>
            </a:r>
            <a:r>
              <a:rPr lang="pt-BR" dirty="0" err="1"/>
              <a:t>Isovue</a:t>
            </a:r>
            <a:r>
              <a:rPr lang="pt-BR" dirty="0"/>
              <a:t>®) </a:t>
            </a:r>
          </a:p>
          <a:p>
            <a:pPr lvl="0"/>
            <a:r>
              <a:rPr lang="pt-BR" dirty="0" err="1"/>
              <a:t>Ioversol</a:t>
            </a:r>
            <a:r>
              <a:rPr lang="pt-BR" dirty="0"/>
              <a:t> (</a:t>
            </a:r>
            <a:r>
              <a:rPr lang="pt-BR" dirty="0" err="1"/>
              <a:t>Optiray</a:t>
            </a:r>
            <a:r>
              <a:rPr lang="pt-BR" dirty="0"/>
              <a:t>®) </a:t>
            </a:r>
          </a:p>
          <a:p>
            <a:pPr lvl="0"/>
            <a:r>
              <a:rPr lang="pt-BR" dirty="0" err="1"/>
              <a:t>Iopromida</a:t>
            </a:r>
            <a:r>
              <a:rPr lang="pt-BR" dirty="0"/>
              <a:t> (</a:t>
            </a:r>
            <a:r>
              <a:rPr lang="pt-BR" dirty="0" err="1"/>
              <a:t>Ultravist</a:t>
            </a:r>
            <a:r>
              <a:rPr lang="pt-BR" dirty="0"/>
              <a:t>®) </a:t>
            </a:r>
          </a:p>
          <a:p>
            <a:pPr lvl="0"/>
            <a:r>
              <a:rPr lang="pt-BR" dirty="0" err="1"/>
              <a:t>Iobitridol</a:t>
            </a:r>
            <a:r>
              <a:rPr lang="pt-BR" dirty="0"/>
              <a:t> (</a:t>
            </a:r>
            <a:r>
              <a:rPr lang="pt-BR" dirty="0" err="1"/>
              <a:t>Xenetix</a:t>
            </a:r>
            <a:r>
              <a:rPr lang="pt-BR" dirty="0"/>
              <a:t>®) </a:t>
            </a:r>
          </a:p>
          <a:p>
            <a:r>
              <a:rPr lang="pt-BR" b="1" dirty="0"/>
              <a:t>Na prática</a:t>
            </a:r>
          </a:p>
          <a:p>
            <a:r>
              <a:rPr lang="pt-BR" dirty="0"/>
              <a:t>Padrão atual da Hemodinâmica</a:t>
            </a:r>
          </a:p>
          <a:p>
            <a:r>
              <a:rPr lang="pt-BR" dirty="0"/>
              <a:t>Menor incidência de reações adversas</a:t>
            </a:r>
          </a:p>
          <a:p>
            <a:r>
              <a:rPr lang="pt-BR" dirty="0"/>
              <a:t>Melhor perfil de segurança</a:t>
            </a:r>
          </a:p>
          <a:p>
            <a:endParaRPr lang="pt-BR" dirty="0"/>
          </a:p>
          <a:p>
            <a:r>
              <a:rPr lang="pt-BR" b="1" dirty="0"/>
              <a:t>Contrastes </a:t>
            </a:r>
            <a:r>
              <a:rPr lang="pt-BR" b="1" dirty="0" err="1"/>
              <a:t>Iso</a:t>
            </a:r>
            <a:r>
              <a:rPr lang="pt-BR" b="1" dirty="0"/>
              <a:t>-osmolares (IOCM)</a:t>
            </a:r>
          </a:p>
          <a:p>
            <a:r>
              <a:rPr lang="pt-BR" b="1" dirty="0"/>
              <a:t>Dímeros não iônicos</a:t>
            </a:r>
          </a:p>
          <a:p>
            <a:pPr lvl="0"/>
            <a:r>
              <a:rPr lang="pt-BR" dirty="0"/>
              <a:t>Seis átomos de iodo por molécula </a:t>
            </a:r>
          </a:p>
          <a:p>
            <a:pPr lvl="0"/>
            <a:r>
              <a:rPr lang="pt-BR" dirty="0"/>
              <a:t>Não se dissociam em solução </a:t>
            </a:r>
          </a:p>
          <a:p>
            <a:pPr lvl="0"/>
            <a:r>
              <a:rPr lang="pt-BR" dirty="0"/>
              <a:t>Osmolalidade semelhante à do plasma (~290 mOsm/kg) </a:t>
            </a:r>
          </a:p>
          <a:p>
            <a:r>
              <a:rPr lang="pt-BR" b="1" dirty="0"/>
              <a:t>Exemplo</a:t>
            </a:r>
          </a:p>
          <a:p>
            <a:pPr lvl="0"/>
            <a:r>
              <a:rPr lang="pt-BR" dirty="0" err="1"/>
              <a:t>Iodixanol</a:t>
            </a:r>
            <a:r>
              <a:rPr lang="pt-BR" dirty="0"/>
              <a:t> (</a:t>
            </a:r>
            <a:r>
              <a:rPr lang="pt-BR" dirty="0" err="1"/>
              <a:t>Visipaque</a:t>
            </a:r>
            <a:r>
              <a:rPr lang="pt-BR" dirty="0"/>
              <a:t>®) </a:t>
            </a:r>
          </a:p>
          <a:p>
            <a:r>
              <a:rPr lang="pt-BR" b="1" dirty="0"/>
              <a:t>Vantagens</a:t>
            </a:r>
          </a:p>
          <a:p>
            <a:pPr lvl="0"/>
            <a:r>
              <a:rPr lang="pt-BR" dirty="0"/>
              <a:t>Menor carga osmótica </a:t>
            </a:r>
          </a:p>
          <a:p>
            <a:pPr lvl="0"/>
            <a:r>
              <a:rPr lang="pt-BR" dirty="0"/>
              <a:t>Possível benefício em pacientes selecionados de alto risco renal </a:t>
            </a:r>
          </a:p>
          <a:p>
            <a:r>
              <a:rPr lang="pt-BR" b="1" dirty="0"/>
              <a:t>Limitação</a:t>
            </a:r>
          </a:p>
          <a:p>
            <a:pPr lvl="0"/>
            <a:r>
              <a:rPr lang="pt-BR" dirty="0"/>
              <a:t>Maior viscosidade </a:t>
            </a:r>
          </a:p>
          <a:p>
            <a:pPr lvl="0"/>
            <a:endParaRPr lang="pt-BR" dirty="0"/>
          </a:p>
          <a:p>
            <a:r>
              <a:rPr lang="pt-BR" b="1" dirty="0"/>
              <a:t>Mensagem principal</a:t>
            </a:r>
          </a:p>
          <a:p>
            <a:r>
              <a:rPr lang="pt-BR" dirty="0"/>
              <a:t>Menor osmolalidade não significa necessariamente menor nefrotoxicidade; o benefício clínico sobre os contrastes de baixa osmolalidade permanece tema de debate.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62219D-4896-1E0C-095F-F3EC9F1F8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07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748DD-4585-0DF5-97B0-AFA70D35E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D61346D-ADC6-1760-E6A2-571C371C3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E1B03EA-CBAB-5E0A-8E97-5C3F4AEF9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Conceitos:</a:t>
            </a:r>
          </a:p>
          <a:p>
            <a:r>
              <a:rPr lang="pt-BR" b="1" dirty="0"/>
              <a:t>Osmolaridade</a:t>
            </a:r>
            <a:endParaRPr lang="pt-BR" dirty="0"/>
          </a:p>
          <a:p>
            <a:pPr lvl="0"/>
            <a:r>
              <a:rPr lang="pt-BR" dirty="0"/>
              <a:t>Número de </a:t>
            </a:r>
            <a:r>
              <a:rPr lang="pt-BR" dirty="0" err="1"/>
              <a:t>osmoles</a:t>
            </a:r>
            <a:r>
              <a:rPr lang="pt-BR" dirty="0"/>
              <a:t> por litro de solução (mOsm/L). </a:t>
            </a:r>
          </a:p>
          <a:p>
            <a:r>
              <a:rPr lang="pt-BR" b="1" dirty="0"/>
              <a:t>Osmolalidade</a:t>
            </a:r>
            <a:endParaRPr lang="pt-BR" dirty="0"/>
          </a:p>
          <a:p>
            <a:pPr lvl="0"/>
            <a:r>
              <a:rPr lang="pt-BR" dirty="0"/>
              <a:t>Número de </a:t>
            </a:r>
            <a:r>
              <a:rPr lang="pt-BR" dirty="0" err="1"/>
              <a:t>osmoles</a:t>
            </a:r>
            <a:r>
              <a:rPr lang="pt-BR" dirty="0"/>
              <a:t> por quilograma de solvente (mOsm/kg). </a:t>
            </a:r>
          </a:p>
          <a:p>
            <a:pPr lvl="0"/>
            <a:r>
              <a:rPr lang="pt-BR" dirty="0"/>
              <a:t>É a medida mais utilizada para caracterizar os meios de contraste.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sem aumentar excessivamente a viscosidade.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r>
              <a:rPr lang="pt-BR" sz="1200" b="1" dirty="0"/>
              <a:t>Viscosidade:</a:t>
            </a:r>
          </a:p>
          <a:p>
            <a:r>
              <a:rPr lang="pt-BR" sz="1200" dirty="0"/>
              <a:t>- Depende do tamanho molecular, estrutura/ forma molecular, concentração de iodo e temperatura.</a:t>
            </a:r>
          </a:p>
          <a:p>
            <a:r>
              <a:rPr lang="pt-BR" sz="1200" dirty="0"/>
              <a:t>- Moléculas maiores = Maior viscosidade = Maior força necessária para injetar através de uma agulha ou cateter e menor velocidade de mistura rápida no sangue, </a:t>
            </a:r>
          </a:p>
          <a:p>
            <a:r>
              <a:rPr lang="pt-BR" sz="1200" dirty="0"/>
              <a:t>- Pode-se reduzir a viscosidade reduzindo a concentração do produto de contraste, mas essa redução pode resultar em opacificação inadequada.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8DD64C-5B7A-26E3-8557-94E0E4072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86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48D53-6F02-E70D-7B24-B360C88D4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5A9BBC-31DF-1728-773B-DD50A1016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1D3BE7-0A58-536B-80DC-8CE904C1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F5B2C5-7F4F-FA79-223F-D9E5899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C8C2D9-9146-2195-FFC3-83DC4086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8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C99E7-9C79-177B-93F9-459466DB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CAB600-2637-DC1A-2939-882A5D6B1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00F124-E808-449A-26BE-1B5CB0AE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75AB7E-21A3-AD9A-0BD5-69B0B81C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CA59AA-4E35-444D-0A59-6E9D32B0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0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09BAF0-6325-0662-E98B-1A6D5F77D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BE953C-180D-0321-E7BE-52146D331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8520C1-2528-F857-D9F4-431C1803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09AF55-903D-23BA-2EC2-94E19EBF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DB705-E36D-4BE0-C826-49EAA166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8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E7C4D-E636-233C-1000-0580A363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18A503-5D37-1474-45A8-AAE85E945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96AAB-408D-35AC-A7B6-BA27FD97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B0E1E0-12E9-1900-4B45-212546E8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B64B3E-1894-EC22-4979-B1851460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C2106-9D41-4DC4-F758-1FA57FDF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B5A43D-9FD9-EFA5-A188-25779234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EFEBEC-27D1-F126-8C46-E2E19433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EAA738-D187-B945-6663-378650E5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F44596-7A47-1E16-115C-49CB46CC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8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7E881-DD23-69AB-A939-8EE773DD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CC9002-1945-743E-F59B-5A8D84B1F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DACF23-9910-BEFA-DE6C-3442DA39E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E8820F-F122-70F4-8852-4260F126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ED9D5D-DCE3-7970-E1A8-A6B7DB2D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C8DB37-2566-5BD6-C034-213F95F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0067B-FEEC-E1DC-272E-D2F339BC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335A76-1676-1ED8-0D09-84550A74D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1ED3F4-D018-03EB-F590-9114E810E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7D6294-24FD-A09E-E698-59C593640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B9C015-8F15-3EEF-04DC-68824735A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F80096-CF16-0A67-7C98-27B53071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B4CA33-FF68-2B7D-3523-EEA8FC5A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989552-BC40-E73B-85B8-06E3AF86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5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17215-99DA-6149-20EE-5CCCFA14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86E20DC-99DD-C9B5-0839-F07D1488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64A036-EA32-5DA6-C72F-3F9C6864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FEDFA2-4005-B1C3-9EE8-96F73C1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3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963AFC-E631-C61C-D686-D1A8A96A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780A45-053D-F5A9-B6FC-A1461F41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B85C58-E341-344F-A1E8-F5FD561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0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7B658-BF28-1FEB-0959-766D770B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2E325-E1FA-8828-43D7-113377E91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8C135F-2A91-9131-987F-030CEE728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266B71-A97C-3262-9346-432B269F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F63EAF-3750-7284-926A-441BF673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985180-3EE9-8007-0BF0-AC47F141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4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15E7B-AC7E-BE62-00A9-9B3B3D0B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18F6EF5-BCEF-6422-8074-BB4CE7AC7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3BA64F-4068-2FC8-9CF7-B8959D405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4FB665-97D5-6B6E-1ED8-97BA5334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42DB76-EFC9-D9CF-AADE-93C5BEBE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4E4292-0F4C-58CD-8450-3202A1E9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8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F29EFF9-D2A4-A991-648D-26DF0D02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20476A-C247-800D-24E5-A9708A822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38673B-9B16-BD9A-46D8-FD17668CB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2CD6-57CE-4035-9AB0-EA710888C05C}" type="datetimeFigureOut">
              <a:rPr lang="pt-BR" smtClean="0"/>
              <a:t>15/06/2026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E51924-95FF-53F0-82F4-EA594834E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E61A4B-6AFD-3C39-AC83-F87470AA6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6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F26A1-18D7-0423-770D-5FFAB0E9A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4384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pt-BR" dirty="0"/>
              <a:t>Meios de contraste em hemodinâmica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E8FD7-5E47-EE18-3D42-6E17F79AD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153"/>
            <a:ext cx="9144000" cy="1655762"/>
          </a:xfrm>
        </p:spPr>
        <p:txBody>
          <a:bodyPr/>
          <a:lstStyle/>
          <a:p>
            <a:r>
              <a:rPr lang="pt-BR" dirty="0"/>
              <a:t>Dr. Sávio Marques de Souza</a:t>
            </a:r>
          </a:p>
          <a:p>
            <a:r>
              <a:rPr lang="pt-BR" dirty="0"/>
              <a:t>Hemodinâmica e Cardiologia Intervencionista</a:t>
            </a:r>
          </a:p>
          <a:p>
            <a:r>
              <a:rPr lang="pt-BR" dirty="0"/>
              <a:t>HCI Ribeirão Preto - 2026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871E32-8D7F-1A39-396D-9E9023CC6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0668000" y="0"/>
            <a:ext cx="1524000" cy="19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6B062-6D87-9AD9-A708-520DBE287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89D0E28-9779-2615-FB79-DBFB790C6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F50742-BC26-C192-978E-E6FC647C7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2" y="1440037"/>
            <a:ext cx="11439728" cy="53063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b="1" dirty="0"/>
              <a:t>Osmolalidade</a:t>
            </a:r>
          </a:p>
          <a:p>
            <a:pPr lvl="0"/>
            <a:r>
              <a:rPr lang="pt-BR" dirty="0"/>
              <a:t>Reflete a concentração de partículas osmoticamente ativas em solução. </a:t>
            </a:r>
          </a:p>
          <a:p>
            <a:pPr lvl="0"/>
            <a:r>
              <a:rPr lang="pt-BR" dirty="0"/>
              <a:t>Determina a capacidade de atrair água através de membranas semipermeáveis. </a:t>
            </a:r>
          </a:p>
          <a:p>
            <a:pPr lvl="0"/>
            <a:r>
              <a:rPr lang="pt-BR" dirty="0"/>
              <a:t>A osmolalidade plasmática normal é de aproximadamente </a:t>
            </a:r>
            <a:r>
              <a:rPr lang="pt-BR" b="1" dirty="0"/>
              <a:t>280–295 mOsm/kg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Quanto mais próxima da osmolalidade plasmática, melhor tende a ser a tolerabilidade clínica. </a:t>
            </a:r>
          </a:p>
          <a:p>
            <a:pPr marL="0" indent="0">
              <a:buNone/>
            </a:pPr>
            <a:r>
              <a:rPr lang="pt-BR" b="1" dirty="0"/>
              <a:t>Ionicidade</a:t>
            </a:r>
          </a:p>
          <a:p>
            <a:pPr lvl="0"/>
            <a:r>
              <a:rPr lang="pt-BR" dirty="0"/>
              <a:t>Refere-se à capacidade do contraste de se dissociar em partículas quando em solução. </a:t>
            </a:r>
          </a:p>
          <a:p>
            <a:pPr lvl="0"/>
            <a:r>
              <a:rPr lang="pt-BR" dirty="0"/>
              <a:t>Contrastes iônicos geram maior número de partículas osmoticamente ativas. </a:t>
            </a:r>
          </a:p>
          <a:p>
            <a:pPr lvl="0"/>
            <a:r>
              <a:rPr lang="pt-BR" dirty="0"/>
              <a:t>Maior ionicidade está associada a maior osmolalidade. </a:t>
            </a:r>
          </a:p>
          <a:p>
            <a:pPr marL="0" indent="0">
              <a:buNone/>
            </a:pPr>
            <a:r>
              <a:rPr lang="pt-BR" b="1" dirty="0"/>
              <a:t>Viscosidade</a:t>
            </a:r>
          </a:p>
          <a:p>
            <a:pPr lvl="0"/>
            <a:r>
              <a:rPr lang="pt-BR" dirty="0"/>
              <a:t>Representa a resistência do líquido ao fluxo. </a:t>
            </a:r>
          </a:p>
          <a:p>
            <a:pPr lvl="0"/>
            <a:r>
              <a:rPr lang="pt-BR" dirty="0"/>
              <a:t>Influencia a facilidade de injeção através de cateteres e a dispersão no leito vascular.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E2AE73E-0FF2-E94E-7C39-88E2EDF6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/>
              <a:t>Propriedades Físico-Químicas dos Meios de Contraste</a:t>
            </a:r>
          </a:p>
        </p:txBody>
      </p:sp>
    </p:spTree>
    <p:extLst>
      <p:ext uri="{BB962C8B-B14F-4D97-AF65-F5344CB8AC3E}">
        <p14:creationId xmlns:p14="http://schemas.microsoft.com/office/powerpoint/2010/main" val="26687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72B5B-5A8F-C945-41B5-9989EF24B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0BE7885-0302-03D2-1DBA-DAD37170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A83E54-5C2D-01A9-B9C8-87F2A837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/>
              <a:t>Propriedades Físico-Químicas dos Meios de Contraste</a:t>
            </a:r>
          </a:p>
        </p:txBody>
      </p:sp>
      <p:sp>
        <p:nvSpPr>
          <p:cNvPr id="2" name="Espaço Reservado para Conteúdo 3">
            <a:extLst>
              <a:ext uri="{FF2B5EF4-FFF2-40B4-BE49-F238E27FC236}">
                <a16:creationId xmlns:a16="http://schemas.microsoft.com/office/drawing/2014/main" id="{B5C27C3B-C9E6-5C59-72BC-74C55E46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09408"/>
            <a:ext cx="11358880" cy="5014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Menor </a:t>
            </a:r>
            <a:r>
              <a:rPr lang="pt-BR" b="1" dirty="0"/>
              <a:t>osmolalidade</a:t>
            </a:r>
            <a:r>
              <a:rPr lang="pt-BR" dirty="0"/>
              <a:t> não significa necessariamente maior segurança: a redução da osmolalidade frequentemente ocorre às custas de aumento da </a:t>
            </a:r>
            <a:r>
              <a:rPr lang="pt-BR" b="1" dirty="0"/>
              <a:t>viscosidade, </a:t>
            </a:r>
            <a:r>
              <a:rPr lang="pt-BR" dirty="0"/>
              <a:t>com maior potencial de impacto renal.</a:t>
            </a:r>
          </a:p>
        </p:txBody>
      </p:sp>
    </p:spTree>
    <p:extLst>
      <p:ext uri="{BB962C8B-B14F-4D97-AF65-F5344CB8AC3E}">
        <p14:creationId xmlns:p14="http://schemas.microsoft.com/office/powerpoint/2010/main" val="30311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10C44-AA8D-E186-9FB6-0B3DC48A0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57A4986-2253-0691-E405-E196830A1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0C50D0-5F41-2318-6AB1-C3DEE28A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392583"/>
            <a:ext cx="11724640" cy="53739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/>
              <a:t>Distribuição: </a:t>
            </a:r>
            <a:r>
              <a:rPr lang="pt-BR" dirty="0"/>
              <a:t>após administração intravascular, cerca de 70% da dose difunde-se para o espaço intersticial em 2–5 minutos. </a:t>
            </a:r>
          </a:p>
          <a:p>
            <a:pPr lvl="0"/>
            <a:r>
              <a:rPr lang="pt-BR" dirty="0"/>
              <a:t>O equilíbrio entre plasma e espaço intersticial ocorre em aproximadamente </a:t>
            </a:r>
            <a:r>
              <a:rPr lang="pt-BR" b="1" dirty="0"/>
              <a:t>2 horas</a:t>
            </a:r>
            <a:r>
              <a:rPr lang="pt-BR" dirty="0"/>
              <a:t>. </a:t>
            </a:r>
          </a:p>
          <a:p>
            <a:pPr marL="0" indent="0">
              <a:buNone/>
            </a:pPr>
            <a:r>
              <a:rPr lang="pt-BR" b="1" dirty="0"/>
              <a:t>Metabolismo: </a:t>
            </a:r>
            <a:r>
              <a:rPr lang="pt-BR" dirty="0"/>
              <a:t>os contrastes iodados não sofrem metabolização significativa. </a:t>
            </a:r>
          </a:p>
          <a:p>
            <a:pPr marL="0" indent="0">
              <a:buNone/>
            </a:pPr>
            <a:r>
              <a:rPr lang="pt-BR" b="1" dirty="0"/>
              <a:t>Eliminação: </a:t>
            </a:r>
            <a:r>
              <a:rPr lang="pt-BR" dirty="0"/>
              <a:t>99% são excretados pelos rins por filtração glomerular. Apenas cerca de 1% apresenta eliminação extra-renal (biliar, intestinal, lacrimal e sudorípara). </a:t>
            </a:r>
          </a:p>
          <a:p>
            <a:pPr marL="0" indent="0">
              <a:buNone/>
            </a:pPr>
            <a:r>
              <a:rPr lang="pt-BR" b="1" dirty="0"/>
              <a:t>Meia-vida: </a:t>
            </a:r>
            <a:r>
              <a:rPr lang="pt-BR" dirty="0"/>
              <a:t>função renal normal: cerca de </a:t>
            </a:r>
            <a:r>
              <a:rPr lang="pt-BR" b="1" dirty="0"/>
              <a:t>2 horas</a:t>
            </a:r>
            <a:r>
              <a:rPr lang="pt-BR" dirty="0"/>
              <a:t>. Aproximadamente 75% da dose é eliminada em 4 horas e 98% em 24 horas. </a:t>
            </a:r>
          </a:p>
          <a:p>
            <a:pPr marL="0" indent="0">
              <a:buNone/>
            </a:pPr>
            <a:r>
              <a:rPr lang="pt-BR" b="1" dirty="0"/>
              <a:t>Insuficiência renal: </a:t>
            </a:r>
            <a:r>
              <a:rPr lang="pt-BR" dirty="0"/>
              <a:t>a depuração é significativamente reduzida. </a:t>
            </a:r>
          </a:p>
          <a:p>
            <a:pPr lvl="0"/>
            <a:r>
              <a:rPr lang="pt-BR" dirty="0"/>
              <a:t>A eliminação pode prolongar-se por dias ou semanas. </a:t>
            </a:r>
          </a:p>
          <a:p>
            <a:pPr lvl="0"/>
            <a:r>
              <a:rPr lang="pt-BR" dirty="0"/>
              <a:t>A excreção biliar e intestinal torna-se relativamente mais importante.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44FC7C-B438-6950-F7F5-DBCA105B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33"/>
            <a:ext cx="10515600" cy="1325563"/>
          </a:xfrm>
        </p:spPr>
        <p:txBody>
          <a:bodyPr/>
          <a:lstStyle/>
          <a:p>
            <a:r>
              <a:rPr lang="pt-BR" dirty="0"/>
              <a:t>Farmacocinética dos Contrastes Iodados</a:t>
            </a:r>
          </a:p>
        </p:txBody>
      </p:sp>
    </p:spTree>
    <p:extLst>
      <p:ext uri="{BB962C8B-B14F-4D97-AF65-F5344CB8AC3E}">
        <p14:creationId xmlns:p14="http://schemas.microsoft.com/office/powerpoint/2010/main" val="8103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CC848F-11B2-CBCE-7502-A759AFC8E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0E7C350-C6A3-FA8E-C0C7-098AEE440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AA3149-C57F-CD15-5625-78DFC22DB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385888"/>
            <a:ext cx="11358880" cy="5279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Reações de desconforto: </a:t>
            </a:r>
            <a:r>
              <a:rPr lang="pt-BR" dirty="0"/>
              <a:t>sensação de calor, náuseas e vômitos, cefaleia </a:t>
            </a:r>
          </a:p>
          <a:p>
            <a:pPr marL="0" indent="0">
              <a:buNone/>
            </a:pPr>
            <a:r>
              <a:rPr lang="pt-BR" b="1" dirty="0"/>
              <a:t>Reações cardiovasculares: </a:t>
            </a:r>
            <a:r>
              <a:rPr lang="pt-BR" dirty="0"/>
              <a:t>vasodilatação, alterações hemodinâmicas transitórias, arritmias </a:t>
            </a:r>
          </a:p>
          <a:p>
            <a:pPr marL="0" indent="0">
              <a:buNone/>
            </a:pPr>
            <a:r>
              <a:rPr lang="pt-BR" b="1" dirty="0"/>
              <a:t>Reações imunológicas: </a:t>
            </a:r>
            <a:r>
              <a:rPr lang="pt-BR" dirty="0"/>
              <a:t>imediatas, tardias </a:t>
            </a:r>
          </a:p>
          <a:p>
            <a:pPr marL="0" indent="0">
              <a:buNone/>
            </a:pPr>
            <a:r>
              <a:rPr lang="pt-BR" b="1" dirty="0"/>
              <a:t>Lesão renal associada ao contraste:</a:t>
            </a:r>
          </a:p>
          <a:p>
            <a:pPr lvl="0"/>
            <a:r>
              <a:rPr lang="pt-BR" dirty="0"/>
              <a:t>Principal complicação sistêmica </a:t>
            </a:r>
          </a:p>
          <a:p>
            <a:pPr lvl="0"/>
            <a:r>
              <a:rPr lang="pt-BR" dirty="0"/>
              <a:t>Associada a aumento de morbidade e mortalidade </a:t>
            </a:r>
          </a:p>
          <a:p>
            <a:pPr marL="0" indent="0">
              <a:buNone/>
            </a:pPr>
            <a:r>
              <a:rPr lang="pt-BR" b="1" dirty="0"/>
              <a:t>Reações locais:</a:t>
            </a:r>
          </a:p>
          <a:p>
            <a:pPr lvl="0"/>
            <a:r>
              <a:rPr lang="pt-BR" dirty="0"/>
              <a:t>Extravasamento </a:t>
            </a:r>
          </a:p>
          <a:p>
            <a:pPr lvl="0"/>
            <a:r>
              <a:rPr lang="pt-BR" dirty="0"/>
              <a:t>Lesão tecidual </a:t>
            </a:r>
          </a:p>
          <a:p>
            <a:pPr lvl="0"/>
            <a:r>
              <a:rPr lang="pt-BR" dirty="0"/>
              <a:t>Trombose local (rara)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25C71A7-81CA-C486-F21E-46F42D48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/>
          <a:lstStyle/>
          <a:p>
            <a:r>
              <a:rPr lang="pt-BR" dirty="0"/>
              <a:t>Complicações dos meios de contraste</a:t>
            </a:r>
          </a:p>
        </p:txBody>
      </p:sp>
    </p:spTree>
    <p:extLst>
      <p:ext uri="{BB962C8B-B14F-4D97-AF65-F5344CB8AC3E}">
        <p14:creationId xmlns:p14="http://schemas.microsoft.com/office/powerpoint/2010/main" val="20972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E36117-2698-232C-887B-120F5E9B1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CCCB16D-E3B7-D064-AB0F-6221CEBA5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F4D345-3C20-3FF6-8769-26F9D8F28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385888"/>
            <a:ext cx="11358880" cy="52424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Mais frequentes</a:t>
            </a:r>
          </a:p>
          <a:p>
            <a:pPr marL="0" indent="0">
              <a:buNone/>
            </a:pPr>
            <a:r>
              <a:rPr lang="pt-BR" dirty="0"/>
              <a:t>Geralmente autolimitadas</a:t>
            </a:r>
          </a:p>
          <a:p>
            <a:pPr marL="0" indent="0">
              <a:buNone/>
            </a:pPr>
            <a:r>
              <a:rPr lang="pt-BR" dirty="0"/>
              <a:t>Não representam alergia</a:t>
            </a:r>
          </a:p>
          <a:p>
            <a:pPr marL="0" indent="0">
              <a:buNone/>
            </a:pPr>
            <a:endParaRPr lang="pt-BR" sz="100" b="1" dirty="0"/>
          </a:p>
          <a:p>
            <a:pPr marL="0" indent="0">
              <a:buNone/>
            </a:pPr>
            <a:r>
              <a:rPr lang="pt-BR" b="1" dirty="0"/>
              <a:t>Reações fisiológicas leves:</a:t>
            </a:r>
          </a:p>
          <a:p>
            <a:pPr lvl="0"/>
            <a:r>
              <a:rPr lang="pt-BR" dirty="0"/>
              <a:t>Sensação transitória de calor </a:t>
            </a:r>
          </a:p>
          <a:p>
            <a:pPr lvl="0"/>
            <a:r>
              <a:rPr lang="pt-BR" dirty="0"/>
              <a:t>Rubor facial </a:t>
            </a:r>
          </a:p>
          <a:p>
            <a:pPr lvl="0"/>
            <a:r>
              <a:rPr lang="pt-BR" dirty="0"/>
              <a:t>Náuseas </a:t>
            </a:r>
          </a:p>
          <a:p>
            <a:pPr lvl="0"/>
            <a:r>
              <a:rPr lang="pt-BR" dirty="0"/>
              <a:t>Vômitos </a:t>
            </a:r>
          </a:p>
          <a:p>
            <a:pPr lvl="0"/>
            <a:r>
              <a:rPr lang="pt-BR" dirty="0"/>
              <a:t>Cefaleia </a:t>
            </a:r>
          </a:p>
          <a:p>
            <a:pPr lvl="0"/>
            <a:r>
              <a:rPr lang="pt-BR" dirty="0"/>
              <a:t>Sabor metálico </a:t>
            </a:r>
          </a:p>
          <a:p>
            <a:pPr marL="0" indent="0">
              <a:buNone/>
            </a:pPr>
            <a:r>
              <a:rPr lang="pt-BR" b="1" dirty="0"/>
              <a:t>Mecanismo:</a:t>
            </a:r>
          </a:p>
          <a:p>
            <a:pPr lvl="0"/>
            <a:r>
              <a:rPr lang="pt-BR" dirty="0"/>
              <a:t>Vasodilatação induzida pelo contraste </a:t>
            </a:r>
          </a:p>
          <a:p>
            <a:pPr lvl="0"/>
            <a:r>
              <a:rPr lang="pt-BR" dirty="0"/>
              <a:t>Alterações osmóticas transitórias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D3B836A-FEB7-309C-FAF0-4C472AAA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/>
          <a:lstStyle/>
          <a:p>
            <a:r>
              <a:rPr lang="pt-BR" dirty="0"/>
              <a:t>Reações de desconforto</a:t>
            </a:r>
          </a:p>
        </p:txBody>
      </p:sp>
    </p:spTree>
    <p:extLst>
      <p:ext uri="{BB962C8B-B14F-4D97-AF65-F5344CB8AC3E}">
        <p14:creationId xmlns:p14="http://schemas.microsoft.com/office/powerpoint/2010/main" val="15442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E953C-5EB9-43E6-F8D6-2ECA61645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046368E-CB56-280E-6DF1-367C9C7F1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AD7716-1E5B-279A-333D-F2E945D8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385888"/>
            <a:ext cx="11358880" cy="52424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/>
              <a:t>Vasculares</a:t>
            </a:r>
          </a:p>
          <a:p>
            <a:pPr lvl="0"/>
            <a:r>
              <a:rPr lang="pt-BR" dirty="0"/>
              <a:t>Vasodilatação periférica </a:t>
            </a:r>
          </a:p>
          <a:p>
            <a:pPr lvl="0"/>
            <a:r>
              <a:rPr lang="pt-BR" dirty="0"/>
              <a:t>Redução transitória da resistência vascular sistêmica </a:t>
            </a:r>
          </a:p>
          <a:p>
            <a:pPr marL="0" indent="0">
              <a:buNone/>
            </a:pPr>
            <a:r>
              <a:rPr lang="pt-BR" b="1" dirty="0"/>
              <a:t>Hemodinâmicos</a:t>
            </a:r>
          </a:p>
          <a:p>
            <a:pPr lvl="0"/>
            <a:r>
              <a:rPr lang="pt-BR" dirty="0"/>
              <a:t>Expansão do volume intravascular </a:t>
            </a:r>
          </a:p>
          <a:p>
            <a:pPr lvl="0"/>
            <a:r>
              <a:rPr lang="pt-BR" dirty="0"/>
              <a:t>Mais pronunciada com contrastes de maior osmolalidade </a:t>
            </a:r>
          </a:p>
          <a:p>
            <a:pPr marL="0" indent="0">
              <a:buNone/>
            </a:pPr>
            <a:r>
              <a:rPr lang="pt-BR" b="1" dirty="0"/>
              <a:t>Eletrofisiológicos</a:t>
            </a:r>
          </a:p>
          <a:p>
            <a:pPr lvl="0"/>
            <a:r>
              <a:rPr lang="pt-BR" dirty="0"/>
              <a:t>Depressão miocárdica transitória </a:t>
            </a:r>
          </a:p>
          <a:p>
            <a:pPr lvl="0"/>
            <a:r>
              <a:rPr lang="pt-BR" dirty="0"/>
              <a:t>Prolongamento dos intervalos PR, QRS e QT </a:t>
            </a:r>
          </a:p>
          <a:p>
            <a:pPr lvl="0"/>
            <a:r>
              <a:rPr lang="pt-BR" dirty="0"/>
              <a:t>Potencial pró-arrítmico </a:t>
            </a:r>
          </a:p>
          <a:p>
            <a:pPr marL="0" indent="0">
              <a:buNone/>
            </a:pPr>
            <a:r>
              <a:rPr lang="pt-BR" b="1" dirty="0"/>
              <a:t>Manifestações clínicas</a:t>
            </a:r>
          </a:p>
          <a:p>
            <a:pPr lvl="0"/>
            <a:r>
              <a:rPr lang="pt-BR" dirty="0"/>
              <a:t>Bradicardia transitória </a:t>
            </a:r>
          </a:p>
          <a:p>
            <a:pPr lvl="0"/>
            <a:r>
              <a:rPr lang="pt-BR" dirty="0"/>
              <a:t>Hipotensão </a:t>
            </a:r>
          </a:p>
          <a:p>
            <a:pPr lvl="0"/>
            <a:r>
              <a:rPr lang="pt-BR" dirty="0"/>
              <a:t>Arritmias ocasionais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2F6F5F3-AE15-74C0-6B96-A27BE611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/>
          <a:lstStyle/>
          <a:p>
            <a:r>
              <a:rPr lang="pt-BR" dirty="0"/>
              <a:t>Efeitos Cardiovasculares</a:t>
            </a:r>
          </a:p>
        </p:txBody>
      </p:sp>
    </p:spTree>
    <p:extLst>
      <p:ext uri="{BB962C8B-B14F-4D97-AF65-F5344CB8AC3E}">
        <p14:creationId xmlns:p14="http://schemas.microsoft.com/office/powerpoint/2010/main" val="32964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AB5FDB-BEA9-D873-1D32-78C6F1DF7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4AD7FEA-ADF3-7C3B-51DA-89695113C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36BAD-BFDA-29A1-0ABC-F5459EB4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385888"/>
            <a:ext cx="11358880" cy="52424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Extravasamento</a:t>
            </a:r>
          </a:p>
          <a:p>
            <a:pPr lvl="0"/>
            <a:r>
              <a:rPr lang="pt-BR" dirty="0"/>
              <a:t>Complicação local mais frequente </a:t>
            </a:r>
          </a:p>
          <a:p>
            <a:pPr lvl="0"/>
            <a:r>
              <a:rPr lang="pt-BR" dirty="0"/>
              <a:t>Dor e edema no local de injeção </a:t>
            </a:r>
          </a:p>
          <a:p>
            <a:pPr marL="0" indent="0">
              <a:buNone/>
            </a:pPr>
            <a:r>
              <a:rPr lang="pt-BR" b="1" dirty="0"/>
              <a:t>Lesão tecidual</a:t>
            </a:r>
          </a:p>
          <a:p>
            <a:pPr lvl="0"/>
            <a:r>
              <a:rPr lang="pt-BR" dirty="0"/>
              <a:t>Mais comum com grandes volumes </a:t>
            </a:r>
          </a:p>
          <a:p>
            <a:pPr lvl="0"/>
            <a:r>
              <a:rPr lang="pt-BR" dirty="0"/>
              <a:t>Maior risco com contrastes de alta osmolalidade </a:t>
            </a:r>
          </a:p>
          <a:p>
            <a:pPr marL="0" indent="0">
              <a:buNone/>
            </a:pPr>
            <a:r>
              <a:rPr lang="pt-BR" b="1" dirty="0"/>
              <a:t>Trombose local</a:t>
            </a:r>
          </a:p>
          <a:p>
            <a:pPr lvl="0"/>
            <a:r>
              <a:rPr lang="pt-BR" dirty="0"/>
              <a:t>Incomum </a:t>
            </a:r>
          </a:p>
          <a:p>
            <a:pPr lvl="0"/>
            <a:r>
              <a:rPr lang="pt-BR" dirty="0"/>
              <a:t>Relacionada à manipulação vascular e lesão endotelial </a:t>
            </a:r>
          </a:p>
          <a:p>
            <a:pPr marL="0" indent="0">
              <a:buNone/>
            </a:pPr>
            <a:r>
              <a:rPr lang="pt-BR" b="1" dirty="0"/>
              <a:t>Conduta</a:t>
            </a:r>
          </a:p>
          <a:p>
            <a:pPr lvl="0"/>
            <a:r>
              <a:rPr lang="pt-BR" dirty="0"/>
              <a:t>Elevação do membro </a:t>
            </a:r>
          </a:p>
          <a:p>
            <a:pPr lvl="0"/>
            <a:r>
              <a:rPr lang="pt-BR" dirty="0"/>
              <a:t>Compressas frias </a:t>
            </a:r>
          </a:p>
          <a:p>
            <a:pPr lvl="0"/>
            <a:r>
              <a:rPr lang="pt-BR" dirty="0"/>
              <a:t>Avaliação cirúrgica em casos extensos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BEB5E07-5EB4-A49A-4761-E298CE5D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/>
          <a:lstStyle/>
          <a:p>
            <a:r>
              <a:rPr lang="pt-BR" dirty="0"/>
              <a:t>Reações Locais</a:t>
            </a:r>
          </a:p>
        </p:txBody>
      </p:sp>
    </p:spTree>
    <p:extLst>
      <p:ext uri="{BB962C8B-B14F-4D97-AF65-F5344CB8AC3E}">
        <p14:creationId xmlns:p14="http://schemas.microsoft.com/office/powerpoint/2010/main" val="18648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072D50-1130-7047-F8DB-A38DC69F6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27B2A53-9992-1794-AADB-1849D3250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41354B-E4A4-9852-F583-AF0728BAC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385888"/>
            <a:ext cx="11358880" cy="5242415"/>
          </a:xfrm>
        </p:spPr>
        <p:txBody>
          <a:bodyPr>
            <a:normAutofit/>
          </a:bodyPr>
          <a:lstStyle/>
          <a:p>
            <a:r>
              <a:rPr lang="pt-BR" dirty="0"/>
              <a:t>Ocorrem em minutos após a administração do contraste.</a:t>
            </a:r>
          </a:p>
          <a:p>
            <a:r>
              <a:rPr lang="pt-BR" dirty="0"/>
              <a:t>Cerca de </a:t>
            </a:r>
            <a:r>
              <a:rPr lang="pt-BR" b="1" dirty="0"/>
              <a:t>85% surgem nos primeiros 5 minutos</a:t>
            </a:r>
            <a:r>
              <a:rPr lang="pt-BR" dirty="0"/>
              <a:t>.</a:t>
            </a:r>
          </a:p>
          <a:p>
            <a:r>
              <a:rPr lang="pt-BR" dirty="0"/>
              <a:t>Geralmente são imprevisíveis.</a:t>
            </a:r>
          </a:p>
          <a:p>
            <a:r>
              <a:rPr lang="pt-BR" dirty="0"/>
              <a:t>Não apresentam relação direta com a dose administrada.</a:t>
            </a:r>
          </a:p>
          <a:p>
            <a:r>
              <a:rPr lang="pt-BR" dirty="0"/>
              <a:t>Podem ocorrer após pequenas quantidades de contraste (&lt;1 </a:t>
            </a:r>
            <a:r>
              <a:rPr lang="pt-BR" dirty="0" err="1"/>
              <a:t>mL</a:t>
            </a:r>
            <a:r>
              <a:rPr lang="pt-BR" dirty="0"/>
              <a:t>).</a:t>
            </a:r>
          </a:p>
          <a:p>
            <a:pPr marL="0" indent="0">
              <a:buNone/>
            </a:pPr>
            <a:r>
              <a:rPr lang="pt-BR" b="1" dirty="0"/>
              <a:t>Fisiopatologia</a:t>
            </a:r>
          </a:p>
          <a:p>
            <a:r>
              <a:rPr lang="pt-BR" dirty="0"/>
              <a:t>Ativação direta de mastócitos e basófilos.</a:t>
            </a:r>
          </a:p>
          <a:p>
            <a:r>
              <a:rPr lang="pt-BR" dirty="0"/>
              <a:t>Ativação do sistema complemento.</a:t>
            </a:r>
          </a:p>
          <a:p>
            <a:r>
              <a:rPr lang="pt-BR" dirty="0"/>
              <a:t>Liberação de histamina e outros mediadores inflamatórios.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FBE0D40-B00A-E6AD-00E1-FFD369CD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/>
          <a:lstStyle/>
          <a:p>
            <a:r>
              <a:rPr lang="pt-BR" dirty="0"/>
              <a:t>Reações de Hipersensibilidade Imediata</a:t>
            </a:r>
          </a:p>
        </p:txBody>
      </p:sp>
    </p:spTree>
    <p:extLst>
      <p:ext uri="{BB962C8B-B14F-4D97-AF65-F5344CB8AC3E}">
        <p14:creationId xmlns:p14="http://schemas.microsoft.com/office/powerpoint/2010/main" val="5864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6D8BAE-917D-388F-A65F-512645C60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1AE9CFB-1582-413D-F082-47D7E39AC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7A60E0-EECB-86E9-0C76-73B1DD75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385888"/>
            <a:ext cx="11358880" cy="5242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Fatores de risco:</a:t>
            </a:r>
          </a:p>
          <a:p>
            <a:pPr lvl="0"/>
            <a:r>
              <a:rPr lang="pt-BR" dirty="0"/>
              <a:t>Reação prévia ao contraste (</a:t>
            </a:r>
            <a:r>
              <a:rPr lang="pt-BR" b="1" dirty="0"/>
              <a:t>principal fator de risco</a:t>
            </a:r>
            <a:r>
              <a:rPr lang="pt-BR" dirty="0"/>
              <a:t>) </a:t>
            </a:r>
          </a:p>
          <a:p>
            <a:pPr lvl="0"/>
            <a:r>
              <a:rPr lang="pt-BR" dirty="0"/>
              <a:t>Asma </a:t>
            </a:r>
          </a:p>
          <a:p>
            <a:pPr lvl="0"/>
            <a:r>
              <a:rPr lang="pt-BR" dirty="0"/>
              <a:t>Atopia </a:t>
            </a:r>
          </a:p>
          <a:p>
            <a:pPr lvl="0"/>
            <a:r>
              <a:rPr lang="pt-BR" dirty="0"/>
              <a:t>Uso de </a:t>
            </a:r>
            <a:r>
              <a:rPr lang="pt-BR" b="1" dirty="0"/>
              <a:t>betabloqueadores</a:t>
            </a:r>
            <a:r>
              <a:rPr lang="pt-BR" dirty="0"/>
              <a:t> </a:t>
            </a:r>
          </a:p>
          <a:p>
            <a:pPr lvl="0"/>
            <a:r>
              <a:rPr lang="pt-BR" dirty="0"/>
              <a:t>Uso de IECA </a:t>
            </a:r>
          </a:p>
          <a:p>
            <a:pPr lvl="0"/>
            <a:r>
              <a:rPr lang="pt-BR" dirty="0"/>
              <a:t>Doença renal crônica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D1CC0-10EE-61AE-B31B-0DF91D49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/>
          <a:lstStyle/>
          <a:p>
            <a:r>
              <a:rPr lang="pt-BR" dirty="0"/>
              <a:t>Reações de Hipersensibilidade Imediata</a:t>
            </a:r>
          </a:p>
        </p:txBody>
      </p:sp>
    </p:spTree>
    <p:extLst>
      <p:ext uri="{BB962C8B-B14F-4D97-AF65-F5344CB8AC3E}">
        <p14:creationId xmlns:p14="http://schemas.microsoft.com/office/powerpoint/2010/main" val="23863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F3485-8B9B-3CA5-D90F-8346497F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F7FC719-61EB-9ED3-5685-52B882A3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CCED37-88A2-25DF-240C-7B20D711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" y="1385888"/>
            <a:ext cx="3149600" cy="47913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Grau I – Leve</a:t>
            </a:r>
          </a:p>
          <a:p>
            <a:pPr lvl="0"/>
            <a:r>
              <a:rPr lang="pt-BR" dirty="0"/>
              <a:t>Prurido </a:t>
            </a:r>
          </a:p>
          <a:p>
            <a:pPr lvl="0"/>
            <a:r>
              <a:rPr lang="pt-BR" dirty="0"/>
              <a:t>Eritema </a:t>
            </a:r>
          </a:p>
          <a:p>
            <a:pPr lvl="0"/>
            <a:r>
              <a:rPr lang="pt-BR" dirty="0"/>
              <a:t>Urticária localizada </a:t>
            </a:r>
          </a:p>
          <a:p>
            <a:pPr lvl="0"/>
            <a:r>
              <a:rPr lang="pt-BR" dirty="0"/>
              <a:t>Angioedema discreto </a:t>
            </a:r>
          </a:p>
          <a:p>
            <a:pPr lvl="0"/>
            <a:r>
              <a:rPr lang="pt-BR" dirty="0"/>
              <a:t>Coriza </a:t>
            </a:r>
          </a:p>
          <a:p>
            <a:pPr lvl="0"/>
            <a:r>
              <a:rPr lang="pt-BR" dirty="0"/>
              <a:t>Náuseas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7AE18E6-5AC2-5452-5C54-EE2328AE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/>
          <a:lstStyle/>
          <a:p>
            <a:r>
              <a:rPr lang="pt-BR" dirty="0"/>
              <a:t>Reações de Hipersensibilidade Imediata</a:t>
            </a:r>
          </a:p>
        </p:txBody>
      </p:sp>
      <p:sp>
        <p:nvSpPr>
          <p:cNvPr id="2" name="Espaço Reservado para Conteúdo 3">
            <a:extLst>
              <a:ext uri="{FF2B5EF4-FFF2-40B4-BE49-F238E27FC236}">
                <a16:creationId xmlns:a16="http://schemas.microsoft.com/office/drawing/2014/main" id="{E8CFA73C-9001-18EE-720B-A4CF313B8981}"/>
              </a:ext>
            </a:extLst>
          </p:cNvPr>
          <p:cNvSpPr txBox="1">
            <a:spLocks/>
          </p:cNvSpPr>
          <p:nvPr/>
        </p:nvSpPr>
        <p:spPr>
          <a:xfrm>
            <a:off x="3200400" y="1385888"/>
            <a:ext cx="3657600" cy="495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Grau II – Moderada</a:t>
            </a:r>
          </a:p>
          <a:p>
            <a:pPr lvl="0"/>
            <a:r>
              <a:rPr lang="pt-BR" dirty="0"/>
              <a:t>Urticária difusa </a:t>
            </a:r>
          </a:p>
          <a:p>
            <a:pPr lvl="0"/>
            <a:r>
              <a:rPr lang="pt-BR" dirty="0"/>
              <a:t>Broncoespasmo leve/moderado </a:t>
            </a:r>
          </a:p>
          <a:p>
            <a:pPr lvl="0"/>
            <a:r>
              <a:rPr lang="pt-BR" dirty="0"/>
              <a:t>Tosse </a:t>
            </a:r>
          </a:p>
          <a:p>
            <a:pPr lvl="0"/>
            <a:r>
              <a:rPr lang="pt-BR" dirty="0"/>
              <a:t>Dispneia </a:t>
            </a:r>
          </a:p>
          <a:p>
            <a:pPr lvl="0"/>
            <a:r>
              <a:rPr lang="pt-BR" dirty="0"/>
              <a:t>Taquipneia </a:t>
            </a:r>
          </a:p>
          <a:p>
            <a:pPr lvl="0"/>
            <a:r>
              <a:rPr lang="pt-BR" dirty="0"/>
              <a:t>Hipotensão leve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EDB28045-26E3-7D8D-2B04-2C9CB0E0C99F}"/>
              </a:ext>
            </a:extLst>
          </p:cNvPr>
          <p:cNvSpPr txBox="1">
            <a:spLocks/>
          </p:cNvSpPr>
          <p:nvPr/>
        </p:nvSpPr>
        <p:spPr>
          <a:xfrm>
            <a:off x="6400800" y="1385889"/>
            <a:ext cx="3657600" cy="495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Grau III – Grave</a:t>
            </a:r>
          </a:p>
          <a:p>
            <a:pPr lvl="0"/>
            <a:r>
              <a:rPr lang="pt-BR" dirty="0"/>
              <a:t>Broncoespasmo grave </a:t>
            </a:r>
          </a:p>
          <a:p>
            <a:pPr lvl="0"/>
            <a:r>
              <a:rPr lang="pt-BR" dirty="0"/>
              <a:t>Edema de glote </a:t>
            </a:r>
          </a:p>
          <a:p>
            <a:pPr lvl="0"/>
            <a:r>
              <a:rPr lang="pt-BR" dirty="0"/>
              <a:t>Hipotensão grave </a:t>
            </a:r>
          </a:p>
          <a:p>
            <a:pPr lvl="0"/>
            <a:r>
              <a:rPr lang="pt-BR" dirty="0"/>
              <a:t>Bradicardia ou taquicardia importantes </a:t>
            </a:r>
          </a:p>
          <a:p>
            <a:pPr lvl="0"/>
            <a:r>
              <a:rPr lang="pt-BR" dirty="0"/>
              <a:t>Alteração do nível de consciência </a:t>
            </a:r>
          </a:p>
          <a:p>
            <a:pPr lvl="0"/>
            <a:r>
              <a:rPr lang="pt-BR" dirty="0"/>
              <a:t>Convulsões</a:t>
            </a:r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738441C0-1860-CD9F-BC70-065A905175FF}"/>
              </a:ext>
            </a:extLst>
          </p:cNvPr>
          <p:cNvSpPr txBox="1">
            <a:spLocks/>
          </p:cNvSpPr>
          <p:nvPr/>
        </p:nvSpPr>
        <p:spPr>
          <a:xfrm>
            <a:off x="10013070" y="1385889"/>
            <a:ext cx="2428240" cy="373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Grau IV – Muito Grave</a:t>
            </a:r>
          </a:p>
          <a:p>
            <a:pPr lvl="0"/>
            <a:r>
              <a:rPr lang="pt-BR" dirty="0"/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31961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E0713-B62F-65B6-A6F6-358B6FFA8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1D9B618-EF23-F04E-427C-5EB39D4B4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2BEDC2-7757-A64B-686A-F6A6EACE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Meios de contraste em hemodinâmica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0AC079-55FC-9ED5-2E66-A7BE093C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Introdução e evolução histórica</a:t>
            </a:r>
          </a:p>
          <a:p>
            <a:r>
              <a:rPr lang="pt-BR" dirty="0"/>
              <a:t>Tipos de contraste e Farmacocinética</a:t>
            </a:r>
          </a:p>
          <a:p>
            <a:r>
              <a:rPr lang="pt-BR" dirty="0"/>
              <a:t>Complicações envolvidas</a:t>
            </a:r>
          </a:p>
          <a:p>
            <a:r>
              <a:rPr lang="pt-BR" dirty="0"/>
              <a:t>Estratégias de prevenção</a:t>
            </a:r>
          </a:p>
        </p:txBody>
      </p:sp>
      <p:pic>
        <p:nvPicPr>
          <p:cNvPr id="7" name="Imagem 6" descr="Cateterismo: em que casos a realização do exame é mais indicada? | Cuidados  Pela Vida">
            <a:extLst>
              <a:ext uri="{FF2B5EF4-FFF2-40B4-BE49-F238E27FC236}">
                <a16:creationId xmlns:a16="http://schemas.microsoft.com/office/drawing/2014/main" id="{0244DDFB-8661-072D-E972-B1C5C3816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223" y="4143411"/>
            <a:ext cx="5039833" cy="256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3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E8CC8-D0B1-FA21-4F0C-872ED55B5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B5019D7-C4C4-F91F-2DA1-D8C67A9A9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8884E7-585A-FC8E-6B8D-D00F47295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023152"/>
            <a:ext cx="11358880" cy="57830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/>
              <a:t>Condutas iniciais</a:t>
            </a:r>
          </a:p>
          <a:p>
            <a:pPr lvl="0"/>
            <a:r>
              <a:rPr lang="pt-BR" dirty="0"/>
              <a:t>Suspender imediatamente a administração do contraste. </a:t>
            </a:r>
          </a:p>
          <a:p>
            <a:pPr lvl="0"/>
            <a:r>
              <a:rPr lang="pt-BR" dirty="0"/>
              <a:t>Oxigênio suplementar. </a:t>
            </a:r>
          </a:p>
          <a:p>
            <a:pPr lvl="0"/>
            <a:r>
              <a:rPr lang="pt-BR" dirty="0"/>
              <a:t>Monitorização contínua. </a:t>
            </a:r>
          </a:p>
          <a:p>
            <a:pPr lvl="0"/>
            <a:r>
              <a:rPr lang="pt-BR" dirty="0"/>
              <a:t>Expansão volêmica com cristaloides. </a:t>
            </a:r>
          </a:p>
          <a:p>
            <a:pPr marL="0" indent="0">
              <a:buNone/>
            </a:pPr>
            <a:r>
              <a:rPr lang="pt-BR" b="1" dirty="0"/>
              <a:t>Casos leves</a:t>
            </a:r>
          </a:p>
          <a:p>
            <a:pPr lvl="0"/>
            <a:r>
              <a:rPr lang="pt-BR" dirty="0"/>
              <a:t>Anti-histamínicos </a:t>
            </a:r>
          </a:p>
          <a:p>
            <a:pPr lvl="0"/>
            <a:r>
              <a:rPr lang="pt-BR" dirty="0"/>
              <a:t>Observação clínica </a:t>
            </a:r>
          </a:p>
          <a:p>
            <a:pPr marL="0" indent="0">
              <a:buNone/>
            </a:pPr>
            <a:r>
              <a:rPr lang="pt-BR" b="1" dirty="0"/>
              <a:t>Casos moderados e graves</a:t>
            </a:r>
          </a:p>
          <a:p>
            <a:r>
              <a:rPr lang="pt-BR" b="1" dirty="0"/>
              <a:t>Adrenalina = tratamento de escolha</a:t>
            </a:r>
          </a:p>
          <a:p>
            <a:pPr lvl="0"/>
            <a:r>
              <a:rPr lang="pt-BR" dirty="0"/>
              <a:t>Principal intervenção nos quadros anafilactoides graves. </a:t>
            </a:r>
          </a:p>
          <a:p>
            <a:pPr lvl="0"/>
            <a:r>
              <a:rPr lang="pt-BR" dirty="0"/>
              <a:t>Pode ser administrada em doses tituladas conforme gravidade. </a:t>
            </a:r>
          </a:p>
          <a:p>
            <a:pPr marL="0" indent="0">
              <a:buNone/>
            </a:pPr>
            <a:r>
              <a:rPr lang="pt-BR" b="1" dirty="0"/>
              <a:t>Outras medidas</a:t>
            </a:r>
          </a:p>
          <a:p>
            <a:pPr lvl="0"/>
            <a:r>
              <a:rPr lang="pt-BR" dirty="0"/>
              <a:t>Broncodilatadores </a:t>
            </a:r>
          </a:p>
          <a:p>
            <a:pPr lvl="0"/>
            <a:r>
              <a:rPr lang="pt-BR" dirty="0"/>
              <a:t>Corticoides </a:t>
            </a:r>
          </a:p>
          <a:p>
            <a:pPr lvl="0"/>
            <a:r>
              <a:rPr lang="pt-BR" dirty="0"/>
              <a:t>Atropina (bradicardia sintomática)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E024DBD-1CE4-58E0-867A-65E5CB29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9808"/>
          </a:xfrm>
        </p:spPr>
        <p:txBody>
          <a:bodyPr/>
          <a:lstStyle/>
          <a:p>
            <a:r>
              <a:rPr lang="pt-BR" dirty="0"/>
              <a:t>Tratamento das Reações Imediatas</a:t>
            </a:r>
          </a:p>
        </p:txBody>
      </p:sp>
    </p:spTree>
    <p:extLst>
      <p:ext uri="{BB962C8B-B14F-4D97-AF65-F5344CB8AC3E}">
        <p14:creationId xmlns:p14="http://schemas.microsoft.com/office/powerpoint/2010/main" val="8972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F6A8E0-AF59-77AA-0062-2E7006C2B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32CF7F6-3E9C-FB0D-A668-C152ABE48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659A3E-BC65-64EC-414F-5230F0FEE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040405"/>
            <a:ext cx="11358880" cy="57830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Quando considerar?</a:t>
            </a:r>
          </a:p>
          <a:p>
            <a:pPr lvl="0"/>
            <a:r>
              <a:rPr lang="pt-BR" dirty="0"/>
              <a:t>Reação prévia ao contraste </a:t>
            </a:r>
          </a:p>
          <a:p>
            <a:pPr lvl="0"/>
            <a:r>
              <a:rPr lang="pt-BR" dirty="0"/>
              <a:t>História de hipersensibilidade importante </a:t>
            </a:r>
          </a:p>
          <a:p>
            <a:pPr marL="0" indent="0">
              <a:buNone/>
            </a:pPr>
            <a:r>
              <a:rPr lang="pt-BR" b="1" dirty="0"/>
              <a:t>Esquemas utilizados:</a:t>
            </a:r>
          </a:p>
          <a:p>
            <a:r>
              <a:rPr lang="pt-BR" b="1" dirty="0"/>
              <a:t>Prednisona VO:</a:t>
            </a:r>
            <a:endParaRPr lang="pt-BR" dirty="0"/>
          </a:p>
          <a:p>
            <a:pPr lvl="0"/>
            <a:r>
              <a:rPr lang="pt-BR" dirty="0"/>
              <a:t>50–60 mg </a:t>
            </a:r>
          </a:p>
          <a:p>
            <a:pPr lvl="0"/>
            <a:r>
              <a:rPr lang="pt-BR" dirty="0"/>
              <a:t>13 h, 7 h e 1 h antes do procedimento </a:t>
            </a:r>
          </a:p>
          <a:p>
            <a:r>
              <a:rPr lang="pt-BR" dirty="0"/>
              <a:t>ou</a:t>
            </a:r>
          </a:p>
          <a:p>
            <a:r>
              <a:rPr lang="pt-BR" b="1" dirty="0"/>
              <a:t>Hidrocortisona:</a:t>
            </a:r>
            <a:endParaRPr lang="pt-BR" dirty="0"/>
          </a:p>
          <a:p>
            <a:pPr lvl="0"/>
            <a:r>
              <a:rPr lang="pt-BR" dirty="0"/>
              <a:t>100–200 mg IV antes do procedimento </a:t>
            </a:r>
          </a:p>
          <a:p>
            <a:r>
              <a:rPr lang="pt-BR" b="1" dirty="0"/>
              <a:t>Associar:</a:t>
            </a:r>
          </a:p>
          <a:p>
            <a:pPr lvl="0"/>
            <a:r>
              <a:rPr lang="pt-BR" dirty="0"/>
              <a:t>Anti-histamínico H1 (ex.: prometazina/</a:t>
            </a:r>
            <a:r>
              <a:rPr lang="pt-BR" dirty="0" err="1"/>
              <a:t>Fenergan</a:t>
            </a:r>
            <a:r>
              <a:rPr lang="pt-BR" dirty="0"/>
              <a:t>®) </a:t>
            </a:r>
          </a:p>
          <a:p>
            <a:pPr lvl="0"/>
            <a:r>
              <a:rPr lang="pt-BR" dirty="0"/>
              <a:t>Anti-histamínico H2 (ex.: cimetidina)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FF70D91-B9C6-6E78-36CA-77F7F84D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9808"/>
          </a:xfrm>
        </p:spPr>
        <p:txBody>
          <a:bodyPr/>
          <a:lstStyle/>
          <a:p>
            <a:r>
              <a:rPr lang="pt-BR" dirty="0"/>
              <a:t>Profilaxia em Pacientes de Alto Risco</a:t>
            </a:r>
          </a:p>
        </p:txBody>
      </p:sp>
    </p:spTree>
    <p:extLst>
      <p:ext uri="{BB962C8B-B14F-4D97-AF65-F5344CB8AC3E}">
        <p14:creationId xmlns:p14="http://schemas.microsoft.com/office/powerpoint/2010/main" val="25303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A6299E-9E3E-4548-F81B-3512DFD5B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838DEC3-75E8-6026-137B-81B265B94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9296DE-2B13-9EE1-60C8-D76EF93F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11AC09-1C4A-4FE0-7A63-D99DF9370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6E9CF2-6260-909B-A318-5E2481228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301" y="365125"/>
            <a:ext cx="9441398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CE6E55-D1B9-10B6-991E-B4B78CD43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F248C85-BD8F-CA27-F98A-9B9702F23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6E4319-63E0-EBAE-4D6E-3FEE1A06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385888"/>
            <a:ext cx="11852031" cy="52424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Ocorrem entre 1 hora e 7 dias após a administração do contraste.</a:t>
            </a:r>
          </a:p>
          <a:p>
            <a:pPr algn="just"/>
            <a:r>
              <a:rPr lang="pt-BR" dirty="0"/>
              <a:t>São menos frequentes que as reações imediatas.</a:t>
            </a:r>
          </a:p>
          <a:p>
            <a:pPr algn="just"/>
            <a:r>
              <a:rPr lang="pt-BR" dirty="0"/>
              <a:t>Mecanismo provavelmente relacionado à resposta imunológica celular (linfócitos T).</a:t>
            </a:r>
          </a:p>
          <a:p>
            <a:pPr marL="0" indent="0" algn="just">
              <a:buNone/>
            </a:pPr>
            <a:r>
              <a:rPr lang="pt-BR" b="1" dirty="0"/>
              <a:t>Manifestações Clínicas:</a:t>
            </a:r>
          </a:p>
          <a:p>
            <a:pPr algn="just"/>
            <a:r>
              <a:rPr lang="pt-BR" b="1" dirty="0"/>
              <a:t>Cutâneas (mais comuns): </a:t>
            </a:r>
            <a:r>
              <a:rPr lang="pt-BR" dirty="0"/>
              <a:t>Exantema maculopapular, Prurido, Eritema, Urticária tardia</a:t>
            </a:r>
          </a:p>
          <a:p>
            <a:pPr algn="just"/>
            <a:r>
              <a:rPr lang="pt-BR" b="1" dirty="0"/>
              <a:t>Sistêmicas (menos frequentes): </a:t>
            </a:r>
            <a:r>
              <a:rPr lang="pt-BR" dirty="0"/>
              <a:t>Náuseas e vômitos, Cefaleia, Febre, Dor abdominal, Mialgia/artralgia, Parotidite</a:t>
            </a:r>
          </a:p>
          <a:p>
            <a:pPr marL="0" indent="0" algn="just">
              <a:buNone/>
            </a:pPr>
            <a:r>
              <a:rPr lang="pt-BR" b="1" dirty="0"/>
              <a:t>Fatores de Risco: </a:t>
            </a:r>
            <a:r>
              <a:rPr lang="pt-BR" dirty="0"/>
              <a:t>Reação tardia prévia ao contraste, Uso de interleucinas (especialmente IL-2), Exposição repetida ao contraste</a:t>
            </a:r>
          </a:p>
          <a:p>
            <a:pPr marL="0" indent="0" algn="just">
              <a:buNone/>
            </a:pPr>
            <a:r>
              <a:rPr lang="pt-BR" b="1" dirty="0"/>
              <a:t>Tratamento: </a:t>
            </a:r>
            <a:r>
              <a:rPr lang="pt-BR" dirty="0"/>
              <a:t>Sintomático, Anti-histamínicos, Corticoides tópicos ou sistêmicos em casos selecionados;</a:t>
            </a:r>
          </a:p>
          <a:p>
            <a:pPr marL="0" indent="0" algn="just">
              <a:buNone/>
            </a:pPr>
            <a:r>
              <a:rPr lang="pt-BR" b="1" dirty="0"/>
              <a:t>Prognóstico: </a:t>
            </a:r>
            <a:r>
              <a:rPr lang="pt-BR" dirty="0"/>
              <a:t>Geralmente autolimitadas, Resolução espontânea em poucos dias a uma semana.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26AB6B8-934D-9A08-AFB5-1A7B70A9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/>
          <a:lstStyle/>
          <a:p>
            <a:r>
              <a:rPr lang="pt-BR" dirty="0"/>
              <a:t>Reações de Hipersensibilidade Tardias</a:t>
            </a:r>
          </a:p>
        </p:txBody>
      </p:sp>
    </p:spTree>
    <p:extLst>
      <p:ext uri="{BB962C8B-B14F-4D97-AF65-F5344CB8AC3E}">
        <p14:creationId xmlns:p14="http://schemas.microsoft.com/office/powerpoint/2010/main" val="20257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F3AD5-FB23-74C3-82E0-3E667B95B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D706C66-F5EF-310E-FB1B-441B54EFB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D2CE62-D642-D0C5-0A93-EDBBA0767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433173"/>
            <a:ext cx="11358880" cy="50907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Definição - Nefropatia induzida por contraste (NIC):</a:t>
            </a:r>
            <a:endParaRPr lang="pt-BR" dirty="0"/>
          </a:p>
          <a:p>
            <a:pPr lvl="0"/>
            <a:r>
              <a:rPr lang="pt-BR" dirty="0"/>
              <a:t>Elevação da creatinina sérica ≥ 0,5 mg/dL </a:t>
            </a:r>
            <a:r>
              <a:rPr lang="pt-BR" u="sng" dirty="0"/>
              <a:t>OU</a:t>
            </a:r>
            <a:r>
              <a:rPr lang="pt-BR" dirty="0"/>
              <a:t> </a:t>
            </a:r>
          </a:p>
          <a:p>
            <a:pPr lvl="0"/>
            <a:r>
              <a:rPr lang="pt-BR" dirty="0"/>
              <a:t>Aumento ≥ 25% em relação ao basal </a:t>
            </a:r>
          </a:p>
          <a:p>
            <a:pPr lvl="0"/>
            <a:r>
              <a:rPr lang="pt-BR" dirty="0"/>
              <a:t>Ocorre tipicamente entre 24–72 horas após exposição ao contraste </a:t>
            </a:r>
          </a:p>
          <a:p>
            <a:pPr lvl="0"/>
            <a:r>
              <a:rPr lang="pt-BR" dirty="0"/>
              <a:t>Na ausência de outra causa evidente de lesão renal aguda </a:t>
            </a:r>
          </a:p>
          <a:p>
            <a:pPr marL="0" indent="0">
              <a:buNone/>
            </a:pPr>
            <a:r>
              <a:rPr lang="pt-BR" b="1" dirty="0"/>
              <a:t>Evolução clínica:</a:t>
            </a:r>
          </a:p>
          <a:p>
            <a:pPr lvl="0"/>
            <a:r>
              <a:rPr lang="pt-BR" dirty="0"/>
              <a:t>Início em 24–48h  / Pico em 3–5 dias  / Recuperação geralmente em 7–14 dias </a:t>
            </a:r>
          </a:p>
          <a:p>
            <a:pPr lvl="0"/>
            <a:r>
              <a:rPr lang="pt-BR" dirty="0"/>
              <a:t>Habitualmente não oligúrica </a:t>
            </a:r>
          </a:p>
          <a:p>
            <a:pPr marL="0" indent="0">
              <a:buNone/>
            </a:pPr>
            <a:r>
              <a:rPr lang="pt-BR" b="1" dirty="0"/>
              <a:t>Importância clínica:</a:t>
            </a:r>
          </a:p>
          <a:p>
            <a:pPr lvl="0"/>
            <a:r>
              <a:rPr lang="pt-BR" dirty="0"/>
              <a:t>Uma das principais causas de LRA adquirida no hospital </a:t>
            </a:r>
          </a:p>
          <a:p>
            <a:pPr lvl="0"/>
            <a:r>
              <a:rPr lang="pt-BR" dirty="0"/>
              <a:t>Associada a maior tempo de internação </a:t>
            </a:r>
          </a:p>
          <a:p>
            <a:pPr lvl="0"/>
            <a:r>
              <a:rPr lang="pt-BR" dirty="0"/>
              <a:t>Maior mortalidade intra-hospitalar </a:t>
            </a:r>
          </a:p>
          <a:p>
            <a:pPr lvl="0"/>
            <a:r>
              <a:rPr lang="pt-BR" dirty="0"/>
              <a:t>Maior necessidade de terapia renal substitutiva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20062FA-6EF4-9F54-88FF-41B26AD5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>
            <a:normAutofit fontScale="90000"/>
          </a:bodyPr>
          <a:lstStyle/>
          <a:p>
            <a:r>
              <a:rPr lang="pt-BR" dirty="0"/>
              <a:t>Lesão Renal Associada ao Contraste (CA-AKI / NIC)</a:t>
            </a:r>
          </a:p>
        </p:txBody>
      </p:sp>
    </p:spTree>
    <p:extLst>
      <p:ext uri="{BB962C8B-B14F-4D97-AF65-F5344CB8AC3E}">
        <p14:creationId xmlns:p14="http://schemas.microsoft.com/office/powerpoint/2010/main" val="18292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A61FC4-5A7D-8954-872F-C104F3D2B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F411ACD-B322-B96F-AFC3-06C16B2FB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8C48D0-A53F-D710-8723-C393E3BE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433173"/>
            <a:ext cx="11358880" cy="5090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Fisiopatologia - </a:t>
            </a:r>
            <a:r>
              <a:rPr lang="pt-BR" dirty="0"/>
              <a:t>Três mecanismos principais:</a:t>
            </a:r>
          </a:p>
          <a:p>
            <a:pPr marL="0" indent="0">
              <a:buNone/>
            </a:pPr>
            <a:r>
              <a:rPr lang="pt-BR" b="1" dirty="0"/>
              <a:t>1. Vasoconstrição renal</a:t>
            </a:r>
          </a:p>
          <a:p>
            <a:pPr lvl="0"/>
            <a:r>
              <a:rPr lang="pt-BR" dirty="0"/>
              <a:t>Redução do fluxo sanguíneo medular </a:t>
            </a:r>
          </a:p>
          <a:p>
            <a:pPr lvl="0"/>
            <a:r>
              <a:rPr lang="pt-BR" dirty="0"/>
              <a:t>Hipóxia da medula renal </a:t>
            </a:r>
          </a:p>
          <a:p>
            <a:pPr marL="0" indent="0">
              <a:buNone/>
            </a:pPr>
            <a:r>
              <a:rPr lang="pt-BR" b="1" dirty="0"/>
              <a:t>2. Toxicidade tubular direta</a:t>
            </a:r>
          </a:p>
          <a:p>
            <a:pPr lvl="0"/>
            <a:r>
              <a:rPr lang="pt-BR" dirty="0"/>
              <a:t>Lesão das células tubulares </a:t>
            </a:r>
          </a:p>
          <a:p>
            <a:pPr lvl="0"/>
            <a:r>
              <a:rPr lang="pt-BR" dirty="0"/>
              <a:t>Necrose tubular aguda </a:t>
            </a:r>
          </a:p>
          <a:p>
            <a:pPr marL="0" indent="0">
              <a:buNone/>
            </a:pPr>
            <a:r>
              <a:rPr lang="pt-BR" b="1" dirty="0"/>
              <a:t>3. Estresse oxidativo</a:t>
            </a:r>
          </a:p>
          <a:p>
            <a:pPr lvl="0"/>
            <a:r>
              <a:rPr lang="pt-BR" dirty="0"/>
              <a:t>Formação de radicais livres </a:t>
            </a:r>
          </a:p>
          <a:p>
            <a:pPr lvl="0"/>
            <a:r>
              <a:rPr lang="pt-BR" dirty="0"/>
              <a:t>Amplificação da resposta inflamatória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10BC3D9-F334-0516-C917-D55DD22E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>
            <a:normAutofit fontScale="90000"/>
          </a:bodyPr>
          <a:lstStyle/>
          <a:p>
            <a:r>
              <a:rPr lang="pt-BR" dirty="0"/>
              <a:t>Lesão Renal Associada ao Contraste (CA-AKI / NIC)</a:t>
            </a:r>
          </a:p>
        </p:txBody>
      </p:sp>
    </p:spTree>
    <p:extLst>
      <p:ext uri="{BB962C8B-B14F-4D97-AF65-F5344CB8AC3E}">
        <p14:creationId xmlns:p14="http://schemas.microsoft.com/office/powerpoint/2010/main" val="16427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11E06-76B6-CABD-9395-64A34B4D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DF06937-EBAD-8984-4D25-D40A91236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541026-A011-E7EA-923C-E95F246B6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69" y="1433173"/>
            <a:ext cx="11693769" cy="509072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pt-BR" b="1" dirty="0"/>
              <a:t>Fatores de risco: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Fatores relacionados ao paciente:</a:t>
            </a:r>
          </a:p>
          <a:p>
            <a:pPr lvl="0"/>
            <a:r>
              <a:rPr lang="pt-BR" dirty="0"/>
              <a:t>DRC (principal fator de risco) </a:t>
            </a:r>
          </a:p>
          <a:p>
            <a:pPr lvl="0"/>
            <a:r>
              <a:rPr lang="pt-BR" dirty="0" err="1"/>
              <a:t>ClCr</a:t>
            </a:r>
            <a:r>
              <a:rPr lang="pt-BR" dirty="0"/>
              <a:t> &lt; 60 </a:t>
            </a:r>
            <a:r>
              <a:rPr lang="pt-BR" dirty="0" err="1"/>
              <a:t>mL</a:t>
            </a:r>
            <a:r>
              <a:rPr lang="pt-BR" dirty="0"/>
              <a:t>/min </a:t>
            </a:r>
          </a:p>
          <a:p>
            <a:pPr lvl="0"/>
            <a:r>
              <a:rPr lang="pt-BR" dirty="0"/>
              <a:t>Diabetes mellitus </a:t>
            </a:r>
          </a:p>
          <a:p>
            <a:pPr lvl="0"/>
            <a:r>
              <a:rPr lang="pt-BR" dirty="0"/>
              <a:t>Idade &gt; 75 anos </a:t>
            </a:r>
          </a:p>
          <a:p>
            <a:pPr lvl="0"/>
            <a:r>
              <a:rPr lang="pt-BR" dirty="0"/>
              <a:t>Insuficiência cardíaca </a:t>
            </a:r>
          </a:p>
          <a:p>
            <a:pPr lvl="0"/>
            <a:r>
              <a:rPr lang="pt-BR" dirty="0"/>
              <a:t>Hipovolemia </a:t>
            </a:r>
          </a:p>
          <a:p>
            <a:pPr lvl="0"/>
            <a:r>
              <a:rPr lang="pt-BR" dirty="0"/>
              <a:t>Hipotensão ou choque </a:t>
            </a:r>
          </a:p>
          <a:p>
            <a:pPr lvl="0"/>
            <a:r>
              <a:rPr lang="pt-BR" dirty="0"/>
              <a:t>Anemia </a:t>
            </a:r>
          </a:p>
          <a:p>
            <a:pPr marL="0" indent="0">
              <a:buNone/>
            </a:pPr>
            <a:r>
              <a:rPr lang="pt-BR" b="1" dirty="0"/>
              <a:t>Fatores relacionados ao procedimento:</a:t>
            </a:r>
          </a:p>
          <a:p>
            <a:pPr lvl="0"/>
            <a:r>
              <a:rPr lang="pt-BR" dirty="0"/>
              <a:t>Grande volume de contraste </a:t>
            </a:r>
          </a:p>
          <a:p>
            <a:pPr lvl="0"/>
            <a:r>
              <a:rPr lang="pt-BR" dirty="0"/>
              <a:t>Contraste de alta osmolalidade </a:t>
            </a:r>
          </a:p>
          <a:p>
            <a:pPr lvl="0"/>
            <a:r>
              <a:rPr lang="pt-BR" dirty="0"/>
              <a:t>Múltiplas exposições em menos de 72h </a:t>
            </a:r>
          </a:p>
          <a:p>
            <a:pPr lvl="0"/>
            <a:r>
              <a:rPr lang="pt-BR" dirty="0"/>
              <a:t>Administração intra-arterial </a:t>
            </a:r>
          </a:p>
          <a:p>
            <a:pPr lvl="0"/>
            <a:r>
              <a:rPr lang="pt-BR" dirty="0"/>
              <a:t>ICP primária </a:t>
            </a:r>
          </a:p>
          <a:p>
            <a:pPr lvl="0"/>
            <a:r>
              <a:rPr lang="pt-BR" dirty="0"/>
              <a:t>TAVI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3142CA6-450F-0E80-1DF1-1689065A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>
            <a:normAutofit fontScale="90000"/>
          </a:bodyPr>
          <a:lstStyle/>
          <a:p>
            <a:r>
              <a:rPr lang="pt-BR" dirty="0"/>
              <a:t>Lesão Renal Associada ao Contraste (CA-AKI / NIC)</a:t>
            </a:r>
          </a:p>
        </p:txBody>
      </p:sp>
    </p:spTree>
    <p:extLst>
      <p:ext uri="{BB962C8B-B14F-4D97-AF65-F5344CB8AC3E}">
        <p14:creationId xmlns:p14="http://schemas.microsoft.com/office/powerpoint/2010/main" val="202629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301668-1795-E091-F630-163A6953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93E9D30-1A98-7A0F-DC96-7268FA7B2F4F}"/>
              </a:ext>
            </a:extLst>
          </p:cNvPr>
          <p:cNvSpPr/>
          <p:nvPr/>
        </p:nvSpPr>
        <p:spPr>
          <a:xfrm>
            <a:off x="2332891" y="1995879"/>
            <a:ext cx="7567246" cy="366636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1496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CFB572-1CB5-5A1A-639A-A0776923C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06D32D-A9B6-EA52-5C5B-27F8B1B16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646" y="2031049"/>
            <a:ext cx="7420708" cy="3543273"/>
          </a:xfrm>
        </p:spPr>
        <p:txBody>
          <a:bodyPr numCol="1"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dirty="0"/>
              <a:t>Contrastes de alta </a:t>
            </a:r>
            <a:r>
              <a:rPr lang="pt-BR" b="1" dirty="0"/>
              <a:t>osmolalidade</a:t>
            </a:r>
            <a:r>
              <a:rPr lang="pt-BR" dirty="0"/>
              <a:t> apresentam maior risco de nefrotoxicidade quando comparados aos contrastes modernos. Entretanto, a redução da osmolalidade frequentemente ocorre às custas de aumento da </a:t>
            </a:r>
            <a:r>
              <a:rPr lang="pt-BR" b="1" dirty="0"/>
              <a:t>viscosidade</a:t>
            </a:r>
            <a:r>
              <a:rPr lang="pt-BR" dirty="0"/>
              <a:t>, razão pela qual os contrastes </a:t>
            </a:r>
            <a:r>
              <a:rPr lang="pt-BR" dirty="0" err="1"/>
              <a:t>iso</a:t>
            </a:r>
            <a:r>
              <a:rPr lang="pt-BR" dirty="0"/>
              <a:t>-osmolares não eliminaram completamente o risco de lesão renal.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BD8C493-0224-DAF9-F83A-7F4285AA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>
            <a:normAutofit fontScale="90000"/>
          </a:bodyPr>
          <a:lstStyle/>
          <a:p>
            <a:r>
              <a:rPr lang="pt-BR" dirty="0"/>
              <a:t>Lesão Renal Associada ao Contraste (CA-AKI / NIC)</a:t>
            </a:r>
          </a:p>
        </p:txBody>
      </p:sp>
    </p:spTree>
    <p:extLst>
      <p:ext uri="{BB962C8B-B14F-4D97-AF65-F5344CB8AC3E}">
        <p14:creationId xmlns:p14="http://schemas.microsoft.com/office/powerpoint/2010/main" val="884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38666-A21C-1863-41F4-2B2A7AED1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F2B9F1A-9DD7-BFCC-219F-00F96823A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7A5774-2B54-C124-C1D0-B1EBF9595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433173"/>
            <a:ext cx="11358880" cy="5090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Volume de Contraste - recomendações práticas:</a:t>
            </a:r>
          </a:p>
          <a:p>
            <a:r>
              <a:rPr lang="pt-BR" dirty="0"/>
              <a:t>Ideal: &lt;300 </a:t>
            </a:r>
            <a:r>
              <a:rPr lang="pt-BR" dirty="0" err="1"/>
              <a:t>mL</a:t>
            </a:r>
            <a:endParaRPr lang="pt-BR" dirty="0"/>
          </a:p>
          <a:p>
            <a:r>
              <a:rPr lang="pt-BR" dirty="0"/>
              <a:t>Acima de 350 </a:t>
            </a:r>
            <a:r>
              <a:rPr lang="pt-BR" dirty="0" err="1"/>
              <a:t>mL</a:t>
            </a:r>
            <a:r>
              <a:rPr lang="pt-BR" dirty="0"/>
              <a:t> → aumento significativo do risco de NIC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/>
              <a:t>Fórmulas úteis - volume máximo de contraste:</a:t>
            </a:r>
          </a:p>
          <a:p>
            <a:r>
              <a:rPr lang="pt-BR" b="1" dirty="0"/>
              <a:t>Peso (kg) × 5 / Creatinina sérica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ou</a:t>
            </a:r>
          </a:p>
          <a:p>
            <a:r>
              <a:rPr lang="pt-BR" b="1" dirty="0"/>
              <a:t>3,7 × TFG</a:t>
            </a:r>
          </a:p>
          <a:p>
            <a:pPr marL="0" indent="0">
              <a:buNone/>
            </a:pPr>
            <a:r>
              <a:rPr lang="pt-BR" dirty="0"/>
              <a:t>ou</a:t>
            </a:r>
          </a:p>
          <a:p>
            <a:r>
              <a:rPr lang="pt-BR" b="1" dirty="0"/>
              <a:t>&lt; 4mL/kg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754EF30-CFC8-F546-BD73-59D2CC8B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>
            <a:normAutofit fontScale="90000"/>
          </a:bodyPr>
          <a:lstStyle/>
          <a:p>
            <a:r>
              <a:rPr lang="pt-BR" dirty="0"/>
              <a:t>Lesão Renal Associada ao Contraste (CA-AKI / NIC)</a:t>
            </a:r>
          </a:p>
        </p:txBody>
      </p:sp>
    </p:spTree>
    <p:extLst>
      <p:ext uri="{BB962C8B-B14F-4D97-AF65-F5344CB8AC3E}">
        <p14:creationId xmlns:p14="http://schemas.microsoft.com/office/powerpoint/2010/main" val="10430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81A8BE-36A3-D2D1-A538-6578FB928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885F4E5-476D-77C7-C659-2AFB496B5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A08E4A-A46A-9711-88F5-29332B3FA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84" y="1504129"/>
            <a:ext cx="10908632" cy="5301734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Profilaxia: </a:t>
            </a:r>
            <a:r>
              <a:rPr lang="pt-BR" dirty="0"/>
              <a:t>hidratação é única medida comprovadamente eficaz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Pacientes sem disfunção ventricular:</a:t>
            </a:r>
          </a:p>
          <a:p>
            <a:pPr lvl="0"/>
            <a:r>
              <a:rPr lang="pt-BR" dirty="0"/>
              <a:t>SF 0,9% </a:t>
            </a:r>
          </a:p>
          <a:p>
            <a:pPr lvl="0"/>
            <a:r>
              <a:rPr lang="pt-BR" dirty="0"/>
              <a:t>1 </a:t>
            </a:r>
            <a:r>
              <a:rPr lang="pt-BR" dirty="0" err="1"/>
              <a:t>mL</a:t>
            </a:r>
            <a:r>
              <a:rPr lang="pt-BR" dirty="0"/>
              <a:t>/kg/h </a:t>
            </a:r>
          </a:p>
          <a:p>
            <a:pPr lvl="0"/>
            <a:r>
              <a:rPr lang="pt-BR" dirty="0"/>
              <a:t>6–12 h antes e 6–12 h após 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FE reduzida (&lt;35%):</a:t>
            </a:r>
          </a:p>
          <a:p>
            <a:pPr lvl="0"/>
            <a:r>
              <a:rPr lang="pt-BR" dirty="0"/>
              <a:t>0,5 </a:t>
            </a:r>
            <a:r>
              <a:rPr lang="pt-BR" dirty="0" err="1"/>
              <a:t>mL</a:t>
            </a:r>
            <a:r>
              <a:rPr lang="pt-BR" dirty="0"/>
              <a:t>/kg/h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  <a:p>
            <a:pPr marL="0" indent="0">
              <a:buNone/>
            </a:pPr>
            <a:r>
              <a:rPr lang="pt-BR" b="1" dirty="0"/>
              <a:t>Evitar:</a:t>
            </a:r>
          </a:p>
          <a:p>
            <a:pPr lvl="0"/>
            <a:r>
              <a:rPr lang="pt-BR" dirty="0"/>
              <a:t>Desidratação </a:t>
            </a:r>
          </a:p>
          <a:p>
            <a:pPr lvl="0"/>
            <a:r>
              <a:rPr lang="pt-BR" dirty="0" err="1"/>
              <a:t>AINEs</a:t>
            </a:r>
            <a:r>
              <a:rPr lang="pt-BR" dirty="0"/>
              <a:t> </a:t>
            </a:r>
          </a:p>
          <a:p>
            <a:pPr lvl="0"/>
            <a:r>
              <a:rPr lang="pt-BR" dirty="0"/>
              <a:t>Aminoglicosídeos </a:t>
            </a:r>
          </a:p>
          <a:p>
            <a:pPr lvl="0"/>
            <a:r>
              <a:rPr lang="pt-BR" dirty="0"/>
              <a:t>Nova exposição ao contraste &lt;72h </a:t>
            </a:r>
          </a:p>
          <a:p>
            <a:pPr marL="0" indent="0">
              <a:buNone/>
            </a:pPr>
            <a:r>
              <a:rPr lang="pt-BR" b="1" dirty="0"/>
              <a:t>Contraste:</a:t>
            </a:r>
          </a:p>
          <a:p>
            <a:pPr lvl="0"/>
            <a:r>
              <a:rPr lang="pt-BR" dirty="0"/>
              <a:t>Preferir agentes de baixa ou iso-osmolalidade </a:t>
            </a:r>
            <a:br>
              <a:rPr lang="pt-BR" dirty="0"/>
            </a:br>
            <a:endParaRPr lang="pt-BR" dirty="0"/>
          </a:p>
          <a:p>
            <a:pPr marL="0" lvl="0" indent="0">
              <a:buNone/>
            </a:pPr>
            <a:r>
              <a:rPr lang="pt-BR" b="1" dirty="0"/>
              <a:t>Metformina:</a:t>
            </a:r>
          </a:p>
          <a:p>
            <a:pPr lvl="0"/>
            <a:r>
              <a:rPr lang="pt-BR" dirty="0"/>
              <a:t>TFG ≥30 → geralmente pode manter </a:t>
            </a:r>
          </a:p>
          <a:p>
            <a:pPr lvl="0"/>
            <a:r>
              <a:rPr lang="pt-BR" dirty="0"/>
              <a:t>TFG &lt;30 → suspender </a:t>
            </a:r>
          </a:p>
          <a:p>
            <a:pPr lvl="0"/>
            <a:r>
              <a:rPr lang="pt-BR" dirty="0"/>
              <a:t>Reavaliar pela função renal após 48h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ED03105-AA55-CBBF-572D-1A68170A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>
            <a:normAutofit fontScale="90000"/>
          </a:bodyPr>
          <a:lstStyle/>
          <a:p>
            <a:r>
              <a:rPr lang="pt-BR" dirty="0"/>
              <a:t>Lesão Renal Associada ao Contraste (CA-AKI / NIC)</a:t>
            </a:r>
          </a:p>
        </p:txBody>
      </p:sp>
    </p:spTree>
    <p:extLst>
      <p:ext uri="{BB962C8B-B14F-4D97-AF65-F5344CB8AC3E}">
        <p14:creationId xmlns:p14="http://schemas.microsoft.com/office/powerpoint/2010/main" val="9538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8877CD-90CF-FCE7-2FC2-F2C501D29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CC2217E-1648-A76C-0F0C-3C3943B4E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66C559-17FF-4410-04F7-6345B49F9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4510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Definição: </a:t>
            </a:r>
            <a:r>
              <a:rPr lang="pt-BR" dirty="0"/>
              <a:t>substâncias utilizadas para realçar estruturas anatômicas durante exames de imagem. Na hemodinâmica, utilizamos predominantemente contrastes iodados hidrossolúveis. </a:t>
            </a:r>
          </a:p>
          <a:p>
            <a:pPr marL="0" indent="0" algn="just">
              <a:buNone/>
            </a:pPr>
            <a:r>
              <a:rPr lang="pt-BR" b="1" dirty="0"/>
              <a:t>Por que o iodo?</a:t>
            </a:r>
            <a:endParaRPr lang="pt-BR" dirty="0"/>
          </a:p>
          <a:p>
            <a:pPr lvl="0" algn="just"/>
            <a:r>
              <a:rPr lang="pt-BR" dirty="0"/>
              <a:t>Número atômico elevado (Z = 53). </a:t>
            </a:r>
          </a:p>
          <a:p>
            <a:pPr lvl="0" algn="just"/>
            <a:r>
              <a:rPr lang="pt-BR" dirty="0"/>
              <a:t>Grande capacidade de absorção dos raios X. </a:t>
            </a:r>
          </a:p>
          <a:p>
            <a:pPr lvl="0" algn="just"/>
            <a:r>
              <a:rPr lang="pt-BR" dirty="0"/>
              <a:t>Permite visualização do lúmen vascular e das cavidades cardíacas.</a:t>
            </a:r>
          </a:p>
        </p:txBody>
      </p:sp>
      <p:pic>
        <p:nvPicPr>
          <p:cNvPr id="8" name="Imagem 7" descr="Omnipaque 300 Mg Iohexol Injection at ₹ 1200/bottle | Surat | ID:  2857577059362">
            <a:extLst>
              <a:ext uri="{FF2B5EF4-FFF2-40B4-BE49-F238E27FC236}">
                <a16:creationId xmlns:a16="http://schemas.microsoft.com/office/drawing/2014/main" id="{18B75BF8-FE37-4FFA-77CB-8D99DCEB6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89956" l="9956" r="89956">
                        <a14:foregroundMark x1="38756" y1="9156" x2="38756" y2="9156"/>
                        <a14:foregroundMark x1="45956" y1="8889" x2="45956" y2="8889"/>
                        <a14:foregroundMark x1="51911" y1="8889" x2="51911" y2="8889"/>
                        <a14:foregroundMark x1="65156" y1="85511" x2="65156" y2="85511"/>
                        <a14:foregroundMark x1="49867" y1="88622" x2="49867" y2="88622"/>
                        <a14:foregroundMark x1="37156" y1="87289" x2="37156" y2="87289"/>
                        <a14:foregroundMark x1="33600" y1="83111" x2="33600" y2="83111"/>
                        <a14:foregroundMark x1="34844" y1="81867" x2="48533" y2="89333"/>
                        <a14:foregroundMark x1="48533" y1="89333" x2="63644" y2="86489"/>
                        <a14:foregroundMark x1="63644" y1="86489" x2="64356" y2="73333"/>
                      </a14:backgroundRemoval>
                    </a14:imgEffect>
                  </a14:imgLayer>
                </a14:imgProps>
              </a:ext>
            </a:extLst>
          </a:blip>
          <a:srcRect l="25352" t="111" r="25080" b="5432"/>
          <a:stretch>
            <a:fillRect/>
          </a:stretch>
        </p:blipFill>
        <p:spPr>
          <a:xfrm>
            <a:off x="9883303" y="2619994"/>
            <a:ext cx="2216134" cy="422307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6226E52-D6A1-9BFA-8050-89D9BF0B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Meios de contraste em hemodinâmica</a:t>
            </a:r>
          </a:p>
        </p:txBody>
      </p:sp>
    </p:spTree>
    <p:extLst>
      <p:ext uri="{BB962C8B-B14F-4D97-AF65-F5344CB8AC3E}">
        <p14:creationId xmlns:p14="http://schemas.microsoft.com/office/powerpoint/2010/main" val="2520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8062A-957D-09AB-29CC-73EA77D67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4CE96B3-A7C6-98B8-1B94-AEC75EA32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pic>
        <p:nvPicPr>
          <p:cNvPr id="9" name="Espaço Reservado para Conteúdo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B1F3843-3ED4-C8AF-C701-63665EFE3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730" y="0"/>
            <a:ext cx="6076540" cy="686692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20E6606-FF2D-F48C-D436-869E4EF2F00E}"/>
              </a:ext>
            </a:extLst>
          </p:cNvPr>
          <p:cNvSpPr/>
          <p:nvPr/>
        </p:nvSpPr>
        <p:spPr>
          <a:xfrm>
            <a:off x="3192808" y="738907"/>
            <a:ext cx="5644298" cy="2863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18902BC-E643-3874-7E25-2A52AAB49552}"/>
              </a:ext>
            </a:extLst>
          </p:cNvPr>
          <p:cNvSpPr/>
          <p:nvPr/>
        </p:nvSpPr>
        <p:spPr>
          <a:xfrm>
            <a:off x="3192808" y="2133691"/>
            <a:ext cx="5773608" cy="858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9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FAE516-52EC-59B9-C26F-827E532D0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79C9988-0A2A-FEAD-0CED-1AC53D967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6599E6-84AC-2148-FC2F-695C63896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" y="19050"/>
            <a:ext cx="101060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3716A-8754-E3B1-402E-1662A7280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53D45C8-C010-5E63-6648-FE104141B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ADE2398-7CFB-C652-640C-2D1821030B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78" t="6605" r="27477" b="13397"/>
          <a:stretch/>
        </p:blipFill>
        <p:spPr>
          <a:xfrm>
            <a:off x="2039923" y="458578"/>
            <a:ext cx="8112153" cy="59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B195E-B354-B654-06E3-AE55E8A12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DCF4E6D-ECD5-3AAF-429D-072B0273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DA446A-A795-FAFF-A5FB-00F1CD99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Take-Home </a:t>
            </a:r>
            <a:r>
              <a:rPr lang="pt-BR" dirty="0" err="1"/>
              <a:t>Messages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F0B63F-A57D-E2C4-8364-216EC206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73" y="1825625"/>
            <a:ext cx="11165305" cy="466725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pt-BR" dirty="0"/>
              <a:t>Os contrastes atualmente utilizados na Hemodinâmica são predominantemente não iônicos e de baixa osmolalidade.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Reações imediatas ao contraste são geralmente anafilactoides (não mediadas por IgE); reação prévia ao contraste é o principal fator de risco.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A lesão renal associada ao contraste ocorre principalmente por vasoconstrição medular e toxicidade tubular direta.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Os principais fatores de risco para NIC são DRC, diabetes, idade avançada, insuficiência cardíaca e grandes volumes de contraste.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A estratégia preventiva mais eficaz continua sendo hidratação adequada e redução do volume de contraste.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Sempre utilizar a menor dose possível, idealmente &lt;300 </a:t>
            </a:r>
            <a:r>
              <a:rPr lang="pt-BR" dirty="0" err="1"/>
              <a:t>mL</a:t>
            </a:r>
            <a:r>
              <a:rPr lang="pt-BR" dirty="0"/>
              <a:t>, evitando reexposição em menos de 72 horas.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Metformina deve ser suspensa em pacientes com TFG &lt;30 </a:t>
            </a:r>
            <a:r>
              <a:rPr lang="pt-BR" dirty="0" err="1"/>
              <a:t>mL</a:t>
            </a:r>
            <a:r>
              <a:rPr lang="pt-BR" dirty="0"/>
              <a:t>/min/1,73m² ou quando houver risco de deterioração da função renal.</a:t>
            </a:r>
          </a:p>
        </p:txBody>
      </p:sp>
    </p:spTree>
    <p:extLst>
      <p:ext uri="{BB962C8B-B14F-4D97-AF65-F5344CB8AC3E}">
        <p14:creationId xmlns:p14="http://schemas.microsoft.com/office/powerpoint/2010/main" val="8479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B4550-69D9-6810-16FB-2235D789E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14372-ED7C-53D7-55E0-09131A08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5CB36E-41B8-A6F1-049D-AF1B1E61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74912"/>
            <a:ext cx="11887199" cy="563068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100" b="1" dirty="0"/>
              <a:t>SBHCI 2020</a:t>
            </a:r>
          </a:p>
          <a:p>
            <a:pPr marL="0" indent="0" algn="just">
              <a:buNone/>
            </a:pPr>
            <a:r>
              <a:rPr lang="pt-BR" sz="2100" dirty="0"/>
              <a:t>Analise as assertivas a seguir, em relação aos contrastes angiográficos iodados:</a:t>
            </a:r>
          </a:p>
          <a:p>
            <a:pPr marL="0" indent="0" algn="just">
              <a:buNone/>
            </a:pPr>
            <a:r>
              <a:rPr lang="pt-BR" sz="2100" dirty="0"/>
              <a:t>1. A reação alérgica que ocorre em pacientes com o uso de contrastes iodados é uma reação mediada por IgE.</a:t>
            </a:r>
          </a:p>
          <a:p>
            <a:pPr marL="0" indent="0" algn="just">
              <a:buNone/>
            </a:pPr>
            <a:r>
              <a:rPr lang="pt-BR" sz="2100" dirty="0"/>
              <a:t>2. Pacientes com outras desordens atópicas e alergias a outras substâncias, como penicilina e alimentos, têm uma maior probabilidade de desenvolver uma reação alérgica aos contrastes iodados em comparação com pacientes sem histórico de alergias.</a:t>
            </a:r>
          </a:p>
          <a:p>
            <a:pPr marL="0" indent="0" algn="just">
              <a:buNone/>
            </a:pPr>
            <a:r>
              <a:rPr lang="pt-BR" sz="2100" dirty="0"/>
              <a:t>3. O uso de betabloqueadores pode aumentar a probabilidade de reação alérgica ao uso de contrastes iodados.</a:t>
            </a:r>
          </a:p>
          <a:p>
            <a:pPr marL="0" indent="0" algn="just">
              <a:buNone/>
            </a:pPr>
            <a:r>
              <a:rPr lang="pt-BR" sz="2100" dirty="0"/>
              <a:t>Assinale a alternativa CORRETA:</a:t>
            </a:r>
          </a:p>
          <a:p>
            <a:pPr marL="0" indent="0" algn="just">
              <a:buNone/>
            </a:pPr>
            <a:r>
              <a:rPr lang="pt-BR" sz="2100" dirty="0"/>
              <a:t>A) Apenas as assertivas I e II estão corretas.</a:t>
            </a:r>
          </a:p>
          <a:p>
            <a:pPr marL="0" indent="0" algn="just">
              <a:buNone/>
            </a:pPr>
            <a:r>
              <a:rPr lang="pt-BR" sz="2100" dirty="0"/>
              <a:t>B) Apenas as assertivas II e III estão corretas.</a:t>
            </a:r>
          </a:p>
          <a:p>
            <a:pPr marL="0" indent="0" algn="just">
              <a:buNone/>
            </a:pPr>
            <a:r>
              <a:rPr lang="pt-BR" sz="2100" dirty="0"/>
              <a:t>C) Apenas as assertivas I e III estão corretas.</a:t>
            </a:r>
          </a:p>
          <a:p>
            <a:pPr marL="0" indent="0" algn="just">
              <a:buNone/>
            </a:pPr>
            <a:r>
              <a:rPr lang="pt-BR" sz="2100" dirty="0"/>
              <a:t>D) Apenas a assertiva II está correta.</a:t>
            </a:r>
          </a:p>
          <a:p>
            <a:pPr marL="0" indent="0" algn="just">
              <a:buNone/>
            </a:pPr>
            <a:r>
              <a:rPr lang="pt-BR" sz="2100" dirty="0"/>
              <a:t>E) As assertivas I, II e III estão corretas.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30A67D-7E98-6AC8-E848-390DB12D0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97A8D2-1B4A-2F94-198E-A63AE6787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65A3F-F7A6-E31A-2291-F767EB29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E3B447-353A-5F81-09B3-344A382BD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74912"/>
            <a:ext cx="11887199" cy="563068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100" b="1" dirty="0"/>
              <a:t>SBHCI 2020</a:t>
            </a:r>
          </a:p>
          <a:p>
            <a:pPr marL="0" indent="0" algn="just">
              <a:buNone/>
            </a:pPr>
            <a:r>
              <a:rPr lang="pt-BR" sz="2100" dirty="0"/>
              <a:t>Analise as assertivas a seguir, em relação aos contrastes angiográficos iodados:</a:t>
            </a:r>
          </a:p>
          <a:p>
            <a:pPr marL="0" indent="0" algn="just">
              <a:buNone/>
            </a:pPr>
            <a:r>
              <a:rPr lang="pt-BR" sz="2100" dirty="0"/>
              <a:t>1. A reação alérgica que ocorre em pacientes com o uso de contrastes iodados é uma reação </a:t>
            </a:r>
            <a:r>
              <a:rPr lang="pt-BR" sz="2100" strike="sngStrike" dirty="0">
                <a:solidFill>
                  <a:srgbClr val="EE0000"/>
                </a:solidFill>
              </a:rPr>
              <a:t>mediada por IgE.</a:t>
            </a:r>
          </a:p>
          <a:p>
            <a:pPr marL="0" indent="0" algn="just">
              <a:buNone/>
            </a:pPr>
            <a:r>
              <a:rPr lang="pt-BR" sz="2100" dirty="0"/>
              <a:t>2. Pacientes com outras desordens atópicas e alergias a outras substâncias, como penicilina e alimentos, têm uma maior probabilidade de desenvolver uma reação alérgica aos contrastes iodados em comparação com pacientes sem histórico de alergias.</a:t>
            </a:r>
          </a:p>
          <a:p>
            <a:pPr marL="0" indent="0" algn="just">
              <a:buNone/>
            </a:pPr>
            <a:r>
              <a:rPr lang="pt-BR" sz="2100" dirty="0"/>
              <a:t>3. O uso de betabloqueadores pode aumentar a probabilidade de reação alérgica ao uso de contrastes iodados.</a:t>
            </a:r>
          </a:p>
          <a:p>
            <a:pPr marL="0" indent="0" algn="just">
              <a:buNone/>
            </a:pPr>
            <a:r>
              <a:rPr lang="pt-BR" sz="2100" dirty="0"/>
              <a:t>Assinale a alternativa CORRETA:</a:t>
            </a:r>
          </a:p>
          <a:p>
            <a:pPr marL="0" indent="0" algn="just">
              <a:buNone/>
            </a:pPr>
            <a:r>
              <a:rPr lang="pt-BR" sz="2100" dirty="0"/>
              <a:t>A) Apenas as assertivas I e II estão corretas.</a:t>
            </a:r>
          </a:p>
          <a:p>
            <a:pPr marL="0" indent="0" algn="just">
              <a:buNone/>
            </a:pPr>
            <a:r>
              <a:rPr lang="pt-BR" sz="2100" dirty="0">
                <a:solidFill>
                  <a:srgbClr val="EE0000"/>
                </a:solidFill>
              </a:rPr>
              <a:t>B) Apenas as assertivas II e III estão corretas.</a:t>
            </a:r>
          </a:p>
          <a:p>
            <a:pPr marL="0" indent="0" algn="just">
              <a:buNone/>
            </a:pPr>
            <a:r>
              <a:rPr lang="pt-BR" sz="2100" dirty="0"/>
              <a:t>C) Apenas as assertivas I e III estão corretas.</a:t>
            </a:r>
          </a:p>
          <a:p>
            <a:pPr marL="0" indent="0" algn="just">
              <a:buNone/>
            </a:pPr>
            <a:r>
              <a:rPr lang="pt-BR" sz="2100" dirty="0"/>
              <a:t>D) Apenas a assertiva II está correta.</a:t>
            </a:r>
          </a:p>
          <a:p>
            <a:pPr marL="0" indent="0" algn="just">
              <a:buNone/>
            </a:pPr>
            <a:r>
              <a:rPr lang="pt-BR" sz="2100" dirty="0"/>
              <a:t>E) As assertivas I, II e III estão corretas.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2414DB-8658-87EB-C106-D736483C5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50486-D61B-99A1-2F87-D1488ED7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DCB83-14FA-3BCC-CAE6-E74EDEE8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490A39-F8B7-3B52-DA05-74B828F0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200" b="1" dirty="0"/>
              <a:t>SBHCI 2020</a:t>
            </a:r>
          </a:p>
          <a:p>
            <a:pPr marL="0" indent="0" algn="just">
              <a:buNone/>
            </a:pPr>
            <a:r>
              <a:rPr lang="pt-BR" sz="2200" dirty="0"/>
              <a:t>As alternativas "A", "B", "C", "D" e "E", se relacionam às reações alérgicas agudas e a hipersensibilidade tardia aos contrastes. Escolha a alternativa cuja afirmação está </a:t>
            </a:r>
            <a:r>
              <a:rPr lang="pt-BR" sz="2200" b="1" dirty="0"/>
              <a:t>INCORRETA</a:t>
            </a:r>
            <a:r>
              <a:rPr lang="pt-BR" sz="2200" dirty="0"/>
              <a:t>.</a:t>
            </a:r>
          </a:p>
          <a:p>
            <a:pPr marL="0" indent="0" algn="just">
              <a:buNone/>
            </a:pPr>
            <a:r>
              <a:rPr lang="pt-BR" sz="2200" dirty="0"/>
              <a:t>A) As reações agudas devido aos contrastes iodados, são consideradas anafilactóides e não são mediadas pela IgE.</a:t>
            </a:r>
          </a:p>
          <a:p>
            <a:pPr marL="0" indent="0" algn="just">
              <a:buNone/>
            </a:pPr>
            <a:r>
              <a:rPr lang="pt-BR" sz="2200" dirty="0"/>
              <a:t>B) Reações anafilactóides prévias e história de atopia são os fatores de risco mais significativos para reação de hipersensibilidade aguda aos meios de contrastes.</a:t>
            </a:r>
          </a:p>
          <a:p>
            <a:pPr marL="0" indent="0" algn="just">
              <a:buNone/>
            </a:pPr>
            <a:r>
              <a:rPr lang="pt-BR" sz="2200" dirty="0"/>
              <a:t>C) Reações anafilactóides são mais frequentes quando o contraste é administrado por via endovenosa, do que quando administrado por via arterial. As reações de hipersensibilidade devido aos contrastes são idiossincráticas.</a:t>
            </a:r>
          </a:p>
          <a:p>
            <a:pPr marL="0" indent="0" algn="just">
              <a:buNone/>
            </a:pPr>
            <a:r>
              <a:rPr lang="pt-BR" sz="2200" dirty="0"/>
              <a:t>D) Pacientes com história de alergia a mariscos provavelmente tem risco maior para reações alérgicas ao iodo.</a:t>
            </a:r>
          </a:p>
          <a:p>
            <a:pPr marL="0" indent="0" algn="just">
              <a:buNone/>
            </a:pPr>
            <a:r>
              <a:rPr lang="pt-BR" sz="2200" dirty="0"/>
              <a:t>E) Hipersensibilidade tardia manifestada por "</a:t>
            </a:r>
            <a:r>
              <a:rPr lang="pt-BR" sz="2200" dirty="0" err="1"/>
              <a:t>rash</a:t>
            </a:r>
            <a:r>
              <a:rPr lang="pt-BR" sz="2200" dirty="0"/>
              <a:t> cutâneo" e aparecimento de febre 24 </a:t>
            </a:r>
            <a:r>
              <a:rPr lang="pt-BR" sz="2200" dirty="0" err="1"/>
              <a:t>hs</a:t>
            </a:r>
            <a:r>
              <a:rPr lang="pt-BR" sz="2200" dirty="0"/>
              <a:t> a 48 </a:t>
            </a:r>
            <a:r>
              <a:rPr lang="pt-BR" sz="2200" dirty="0" err="1"/>
              <a:t>hs</a:t>
            </a:r>
            <a:r>
              <a:rPr lang="pt-BR" sz="2200" dirty="0"/>
              <a:t> (vinte e quatro a quarenta e oito horas) após a exposição ao contraste iodado é mediada por IgE e IgA. Ao contrário das reações anafilactóides, seu tratamento é com anti-histamínicos e raramente se faz necessária a utilização de esteroides.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1431FE-28C1-9075-4299-1C5DA8A6A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33A6C4-119A-5785-308E-B226F0F84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C03F2-06D6-F547-ABD1-78C5F94D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BD9ECC-6AEA-E6A6-1BF2-603EF7E0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200" b="1" dirty="0"/>
              <a:t>SBHCI 2020</a:t>
            </a:r>
          </a:p>
          <a:p>
            <a:pPr marL="0" indent="0" algn="just">
              <a:buNone/>
            </a:pPr>
            <a:r>
              <a:rPr lang="pt-BR" sz="2200" dirty="0"/>
              <a:t>As alternativas "A", "B", "C", "D" e "E", se relacionam às reações alérgicas agudas e a hipersensibilidade tardia aos contrastes. Escolha a alternativa cuja afirmação está </a:t>
            </a:r>
            <a:r>
              <a:rPr lang="pt-BR" sz="2200" b="1" dirty="0"/>
              <a:t>INCORRETA</a:t>
            </a:r>
            <a:r>
              <a:rPr lang="pt-BR" sz="2200" dirty="0"/>
              <a:t>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accent6">
                    <a:lumMod val="75000"/>
                  </a:schemeClr>
                </a:solidFill>
              </a:rPr>
              <a:t>A) As reações agudas devido aos contrastes iodados, são consideradas anafilactóides e não são mediadas pela IgE.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accent6">
                    <a:lumMod val="75000"/>
                  </a:schemeClr>
                </a:solidFill>
              </a:rPr>
              <a:t>B) Reações anafilactóides prévias e história de atopia são os fatores de risco mais significativos para reação de hipersensibilidade aguda aos meios de contrastes.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accent6">
                    <a:lumMod val="75000"/>
                  </a:schemeClr>
                </a:solidFill>
              </a:rPr>
              <a:t>C) Reações anafilactóides são mais frequentes quando o contraste é administrado por via endovenosa, do que quando administrado por via arterial. As reações de hipersensibilidade devido aos contrastes são idiossincráticas.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rgbClr val="EE0000"/>
                </a:solidFill>
              </a:rPr>
              <a:t>D) Pacientes com história de alergia a mariscos provavelmente tem risco maior para reações alérgicas ao iodo.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chemeClr val="accent6"/>
                </a:solidFill>
              </a:rPr>
              <a:t>E) Hipersensibilidade tardia manifestada por "</a:t>
            </a:r>
            <a:r>
              <a:rPr lang="pt-BR" sz="2200" dirty="0" err="1">
                <a:solidFill>
                  <a:schemeClr val="accent6"/>
                </a:solidFill>
              </a:rPr>
              <a:t>rash</a:t>
            </a:r>
            <a:r>
              <a:rPr lang="pt-BR" sz="2200" dirty="0">
                <a:solidFill>
                  <a:schemeClr val="accent6"/>
                </a:solidFill>
              </a:rPr>
              <a:t> cutâneo" e aparecimento de febre 24 </a:t>
            </a:r>
            <a:r>
              <a:rPr lang="pt-BR" sz="2200" dirty="0" err="1">
                <a:solidFill>
                  <a:schemeClr val="accent6"/>
                </a:solidFill>
              </a:rPr>
              <a:t>hs</a:t>
            </a:r>
            <a:r>
              <a:rPr lang="pt-BR" sz="2200" dirty="0">
                <a:solidFill>
                  <a:schemeClr val="accent6"/>
                </a:solidFill>
              </a:rPr>
              <a:t> a 48 </a:t>
            </a:r>
            <a:r>
              <a:rPr lang="pt-BR" sz="2200" dirty="0" err="1">
                <a:solidFill>
                  <a:schemeClr val="accent6"/>
                </a:solidFill>
              </a:rPr>
              <a:t>hs</a:t>
            </a:r>
            <a:r>
              <a:rPr lang="pt-BR" sz="2200" dirty="0">
                <a:solidFill>
                  <a:schemeClr val="accent6"/>
                </a:solidFill>
              </a:rPr>
              <a:t> (vinte e quatro a quarenta e oito horas) após a exposição ao contraste iodado é mediada por IgE e IgA. Ao contrário das reações anafilactóides, seu tratamento é com anti-histamínicos e raramente se faz necessária a utilização de esteroides.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93C944-295D-DD33-2F61-B697496E7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1A946-7429-04A0-B384-B25D3E2E8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5B5D7-9A87-3DF4-BEB3-5D7B6ACE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AF7258-15A4-ED94-E28C-A9186A35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000" b="1" dirty="0"/>
              <a:t>SBHCI 2025</a:t>
            </a:r>
          </a:p>
          <a:p>
            <a:pPr marL="0" indent="0" algn="just">
              <a:buNone/>
            </a:pPr>
            <a:r>
              <a:rPr lang="pt-BR" sz="2000" dirty="0"/>
              <a:t>Analise as afirmações a seguir, no que se refere à utilização de meios de contraste iodados:</a:t>
            </a:r>
          </a:p>
          <a:p>
            <a:pPr marL="0" indent="0" algn="just">
              <a:buNone/>
            </a:pPr>
            <a:r>
              <a:rPr lang="pt-BR" sz="2000" dirty="0"/>
              <a:t>1. Pacientes com função renal normal, hidratados e com quadro clínico de mieloma apresentam risco para desenvolvimento de lesão renal aguda após uso de contrastes </a:t>
            </a:r>
            <a:r>
              <a:rPr lang="pt-BR" sz="2000" dirty="0" err="1"/>
              <a:t>hipo-osmolares</a:t>
            </a:r>
            <a:r>
              <a:rPr lang="pt-BR" sz="2000" dirty="0"/>
              <a:t>, sendo necessária a dosagem de proteinúria de </a:t>
            </a:r>
            <a:r>
              <a:rPr lang="pt-BR" sz="2000" dirty="0" err="1"/>
              <a:t>Bence</a:t>
            </a:r>
            <a:r>
              <a:rPr lang="pt-BR" sz="2000" dirty="0"/>
              <a:t> Jones antes do exame contrastado.</a:t>
            </a:r>
          </a:p>
          <a:p>
            <a:pPr marL="0" indent="0" algn="just">
              <a:buNone/>
            </a:pPr>
            <a:r>
              <a:rPr lang="pt-BR" sz="2000" dirty="0"/>
              <a:t>2. Em pacientes com quadro clínico de hipertireoidismo manifesto não é contraindicado o uso de meios de contraste iodados.</a:t>
            </a:r>
          </a:p>
          <a:p>
            <a:pPr marL="0" indent="0" algn="just">
              <a:buNone/>
            </a:pPr>
            <a:r>
              <a:rPr lang="pt-BR" sz="2000" dirty="0"/>
              <a:t>3. Durante a gestação, o principal efeito deletério do meio de contraste iodado é seu potencial impacto sobre a glândula tireoide fetal durante os períodos fetal e neonatal. A exposição da tireoide ao excesso de iodo desencadeia uma resposta aguda e tem menor incidência após a 36ª semana de gestação.</a:t>
            </a:r>
          </a:p>
          <a:p>
            <a:pPr marL="0" indent="0" algn="just">
              <a:buNone/>
            </a:pPr>
            <a:r>
              <a:rPr lang="pt-BR" sz="2000" dirty="0"/>
              <a:t>Assinale a alternativa CORRETA</a:t>
            </a:r>
          </a:p>
          <a:p>
            <a:pPr marL="0" indent="0" algn="just">
              <a:buNone/>
            </a:pPr>
            <a:r>
              <a:rPr lang="pt-BR" sz="2000" dirty="0"/>
              <a:t>A) Apenas as afirmações I e II estão corretas.</a:t>
            </a:r>
          </a:p>
          <a:p>
            <a:pPr marL="0" indent="0" algn="just">
              <a:buNone/>
            </a:pPr>
            <a:r>
              <a:rPr lang="pt-BR" sz="2000" dirty="0"/>
              <a:t>B) Apenas as afirmações II e III estão corretas.</a:t>
            </a:r>
          </a:p>
          <a:p>
            <a:pPr marL="0" indent="0" algn="just">
              <a:buNone/>
            </a:pPr>
            <a:r>
              <a:rPr lang="pt-BR" sz="2000" dirty="0"/>
              <a:t>C) Apenas a afirmação III está correta.</a:t>
            </a:r>
          </a:p>
          <a:p>
            <a:pPr marL="0" indent="0" algn="just">
              <a:buNone/>
            </a:pPr>
            <a:r>
              <a:rPr lang="pt-BR" sz="2000" dirty="0"/>
              <a:t>D) Todas as afirmações estão incorretas.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CC1B02-F2AB-E7D9-5AFB-7F43FD46E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C26526-B006-95D0-701C-72752D405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93314-A536-F16E-A804-A45A50A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5EAB6D-4FBD-6E35-79DD-153949F6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000" b="1" dirty="0"/>
              <a:t>SBHCI 2025</a:t>
            </a:r>
          </a:p>
          <a:p>
            <a:pPr marL="0" indent="0" algn="just">
              <a:buNone/>
            </a:pPr>
            <a:r>
              <a:rPr lang="pt-BR" sz="2000" dirty="0"/>
              <a:t>Analise as afirmações a seguir, no que se refere à utilização de meios de contraste iodados:</a:t>
            </a:r>
          </a:p>
          <a:p>
            <a:pPr marL="0" indent="0" algn="just">
              <a:buNone/>
            </a:pPr>
            <a:r>
              <a:rPr lang="pt-BR" sz="2000" dirty="0"/>
              <a:t>1. Pacientes com função renal normal, hidratados e com quadro clínico de mieloma apresentam risco para desenvolvimento de lesão renal aguda </a:t>
            </a:r>
            <a:r>
              <a:rPr lang="pt-BR" sz="2000" strike="sngStrike" dirty="0">
                <a:solidFill>
                  <a:srgbClr val="EE0000"/>
                </a:solidFill>
              </a:rPr>
              <a:t>após uso de contrastes </a:t>
            </a:r>
            <a:r>
              <a:rPr lang="pt-BR" sz="2000" strike="sngStrike" dirty="0" err="1">
                <a:solidFill>
                  <a:srgbClr val="EE0000"/>
                </a:solidFill>
              </a:rPr>
              <a:t>hipo-osmolares</a:t>
            </a:r>
            <a:r>
              <a:rPr lang="pt-BR" sz="2000" strike="sngStrike" dirty="0">
                <a:solidFill>
                  <a:srgbClr val="EE0000"/>
                </a:solidFill>
              </a:rPr>
              <a:t>, sendo necessária a dosagem de proteinúria de </a:t>
            </a:r>
            <a:r>
              <a:rPr lang="pt-BR" sz="2000" strike="sngStrike" dirty="0" err="1">
                <a:solidFill>
                  <a:srgbClr val="EE0000"/>
                </a:solidFill>
              </a:rPr>
              <a:t>Bence</a:t>
            </a:r>
            <a:r>
              <a:rPr lang="pt-BR" sz="2000" strike="sngStrike" dirty="0">
                <a:solidFill>
                  <a:srgbClr val="EE0000"/>
                </a:solidFill>
              </a:rPr>
              <a:t> Jones antes do exame contrastado.</a:t>
            </a:r>
          </a:p>
          <a:p>
            <a:pPr marL="0" indent="0" algn="just">
              <a:buNone/>
            </a:pPr>
            <a:r>
              <a:rPr lang="pt-BR" sz="2000" dirty="0"/>
              <a:t>2. Em pacientes com quadro clínico de hipertireoidismo manifesto </a:t>
            </a:r>
            <a:r>
              <a:rPr lang="pt-BR" sz="2000" strike="sngStrike" dirty="0">
                <a:solidFill>
                  <a:srgbClr val="EE0000"/>
                </a:solidFill>
              </a:rPr>
              <a:t>não é contraindicado </a:t>
            </a:r>
            <a:r>
              <a:rPr lang="pt-BR" sz="2000" dirty="0"/>
              <a:t>o uso de meios de contraste iodados.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149647"/>
                </a:solidFill>
              </a:rPr>
              <a:t>3. Durante a gestação, o principal efeito deletério do meio de contraste iodado é seu potencial impacto sobre a glândula tireoide fetal durante os períodos fetal e neonatal. A exposição da tireoide ao excesso de iodo desencadeia uma resposta aguda e tem menor incidência após a 36ª semana de gestação.</a:t>
            </a:r>
          </a:p>
          <a:p>
            <a:pPr marL="0" indent="0" algn="just">
              <a:buNone/>
            </a:pPr>
            <a:r>
              <a:rPr lang="pt-BR" sz="2000" dirty="0"/>
              <a:t>Assinale a alternativa CORRETA</a:t>
            </a:r>
          </a:p>
          <a:p>
            <a:pPr marL="0" indent="0" algn="just">
              <a:buNone/>
            </a:pPr>
            <a:r>
              <a:rPr lang="pt-BR" sz="2000" dirty="0"/>
              <a:t>A) Apenas as afirmações I e II estão corretas.</a:t>
            </a:r>
          </a:p>
          <a:p>
            <a:pPr marL="0" indent="0" algn="just">
              <a:buNone/>
            </a:pPr>
            <a:r>
              <a:rPr lang="pt-BR" sz="2000" dirty="0"/>
              <a:t>B) Apenas as afirmações II e III estão corretas.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EE0000"/>
                </a:solidFill>
              </a:rPr>
              <a:t>C) Apenas a afirmação III está correta.</a:t>
            </a:r>
          </a:p>
          <a:p>
            <a:pPr marL="0" indent="0" algn="just">
              <a:buNone/>
            </a:pPr>
            <a:r>
              <a:rPr lang="pt-BR" sz="2000" dirty="0"/>
              <a:t>D) Todas as afirmações estão incorretas.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034A76-506B-1CFF-7841-90ED6331A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FF22A5-803F-2C7B-9849-3AFD00597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931EE29-4EE8-3C5C-E799-A53A3FBF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19EC95-A47D-9EB1-51DD-9A1F8E90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5536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Formação da imagem radiológica</a:t>
            </a:r>
          </a:p>
          <a:p>
            <a:pPr lvl="0" algn="just"/>
            <a:r>
              <a:rPr lang="pt-BR" dirty="0"/>
              <a:t>As estruturas anatômicas atenuam os raios X em diferentes graus. </a:t>
            </a:r>
          </a:p>
          <a:p>
            <a:pPr lvl="0" algn="just"/>
            <a:r>
              <a:rPr lang="pt-BR" dirty="0"/>
              <a:t>A atenuação depende da </a:t>
            </a:r>
            <a:r>
              <a:rPr lang="pt-BR" b="1" dirty="0"/>
              <a:t>espessura</a:t>
            </a:r>
            <a:r>
              <a:rPr lang="pt-BR" dirty="0"/>
              <a:t>, </a:t>
            </a:r>
            <a:r>
              <a:rPr lang="pt-BR" b="1" dirty="0"/>
              <a:t>densidade</a:t>
            </a:r>
            <a:r>
              <a:rPr lang="pt-BR" dirty="0"/>
              <a:t>, </a:t>
            </a:r>
            <a:r>
              <a:rPr lang="pt-BR" b="1" dirty="0"/>
              <a:t>número atômico</a:t>
            </a:r>
            <a:r>
              <a:rPr lang="pt-BR" dirty="0"/>
              <a:t> e da quantidade de elétrons presentes no tecido. </a:t>
            </a:r>
          </a:p>
          <a:p>
            <a:pPr lvl="0" algn="just"/>
            <a:r>
              <a:rPr lang="pt-BR" dirty="0"/>
              <a:t>Essas diferenças de atenuação permitem a distinção entre órgãos e estruturas anatômicas.</a:t>
            </a:r>
          </a:p>
          <a:p>
            <a:pPr marL="0" lvl="0" indent="0" algn="just">
              <a:buNone/>
            </a:pPr>
            <a:r>
              <a:rPr lang="pt-BR" b="1" dirty="0"/>
              <a:t>Contraste negativo:</a:t>
            </a:r>
            <a:r>
              <a:rPr lang="pt-BR" dirty="0"/>
              <a:t> redução da densidade do órgão pela introdução de gás ou ar.</a:t>
            </a:r>
          </a:p>
          <a:p>
            <a:pPr marL="0" lvl="0" indent="0" algn="just">
              <a:buNone/>
            </a:pPr>
            <a:r>
              <a:rPr lang="pt-BR" b="1" dirty="0"/>
              <a:t>Contraste positivo:</a:t>
            </a:r>
            <a:r>
              <a:rPr lang="pt-BR" dirty="0"/>
              <a:t> aumento da radiodensidade pela introdução de substâncias com elevado número atômico, como o </a:t>
            </a:r>
            <a:r>
              <a:rPr lang="pt-BR" b="1" dirty="0"/>
              <a:t>iodo</a:t>
            </a:r>
            <a:r>
              <a:rPr lang="pt-BR" dirty="0"/>
              <a:t>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1B6EB10-34CD-FC2F-D2F6-5A93E895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Meios de contraste em hemodinâmica</a:t>
            </a:r>
          </a:p>
        </p:txBody>
      </p:sp>
    </p:spTree>
    <p:extLst>
      <p:ext uri="{BB962C8B-B14F-4D97-AF65-F5344CB8AC3E}">
        <p14:creationId xmlns:p14="http://schemas.microsoft.com/office/powerpoint/2010/main" val="14422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DFB27-0533-DE78-A794-23CDBC18B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A7E-B3C5-BFC5-5FCA-24CE3442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AA64A3-0E73-EAE2-1D54-55E03AFDE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200" b="1" dirty="0"/>
              <a:t>SBHCI 2022</a:t>
            </a:r>
          </a:p>
          <a:p>
            <a:pPr marL="0" indent="0" algn="just">
              <a:buNone/>
            </a:pPr>
            <a:r>
              <a:rPr lang="pt-BR" sz="2200" dirty="0"/>
              <a:t>Analise os casos descritos a seguir e, no que se refere ao paciente que apresenta maior risco para desenvolver lesão renal aguda pós-contraste depois da realização de cateterismo cardíaco e/ou intervenção coronária percutânea, assinale a alternativa CORRETA:</a:t>
            </a:r>
          </a:p>
          <a:p>
            <a:pPr marL="457200" indent="-457200" algn="just">
              <a:buAutoNum type="alphaUcParenR"/>
            </a:pPr>
            <a:r>
              <a:rPr lang="pt-BR" sz="2200" dirty="0"/>
              <a:t>Paciente do sexo feminino, com 45 anos de idade, apresentando história de rim único e dosagem de creatinina sérica de 0,9 mg/dL, foi encaminhada para realização de cateterismo (direito e esquerdo) com impressão diagnóstica inicial de comunicação interatrial.</a:t>
            </a:r>
          </a:p>
          <a:p>
            <a:pPr marL="457200" indent="-457200" algn="just">
              <a:buAutoNum type="alphaUcParenR"/>
            </a:pPr>
            <a:r>
              <a:rPr lang="pt-BR" sz="2200" dirty="0"/>
              <a:t>Paciente do sexo masculino, com 52 anos de idade, hipertenso, em uso de anlodipina e dosagem de creatinina sérica de 2,6 mg/dL, foi encaminhado para intervenção coronária percutânea eletiva de descendente anterior.</a:t>
            </a:r>
          </a:p>
          <a:p>
            <a:pPr marL="457200" indent="-457200" algn="just">
              <a:buAutoNum type="alphaUcParenR"/>
            </a:pPr>
            <a:r>
              <a:rPr lang="pt-BR" sz="2200" dirty="0"/>
              <a:t>Paciente do sexo feminino, com 72 anos de idade, diabética não insulinodependente e dosagem plasmática de creatinina de 2,0 mg/dL, com quadro de síndrome coronária aguda com supradesnível de segmento ST e pressão arterial de 90 x 60 mmHg.</a:t>
            </a:r>
          </a:p>
          <a:p>
            <a:pPr marL="457200" indent="-457200" algn="just">
              <a:buAutoNum type="alphaUcParenR"/>
            </a:pPr>
            <a:r>
              <a:rPr lang="pt-BR" sz="2200" dirty="0"/>
              <a:t>Paciente do sexo masculino, com 80 anos de idade, diabético, em uso de metformina na dose de 850 mg 2 x/dia e dosagem de creatinina plasmática de 1,0 mg/dL.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EE5C62-2971-C84C-BADA-A5551AB21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F5D834-8CC7-3DDA-9CBC-92E301957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5AACD-B946-8BED-C6A6-E949A75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94388B-DA17-243E-8818-E0181B01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200" b="1" dirty="0"/>
              <a:t>SBHCI 2022</a:t>
            </a:r>
          </a:p>
          <a:p>
            <a:pPr marL="0" indent="0" algn="just">
              <a:buNone/>
            </a:pPr>
            <a:r>
              <a:rPr lang="pt-BR" sz="2200" dirty="0"/>
              <a:t>Analise os casos descritos a seguir e, no que se refere ao paciente que apresenta maior risco para desenvolver lesão renal aguda pós-contraste depois da realização de cateterismo cardíaco e/ou intervenção coronária percutânea, assinale a alternativa CORRETA:</a:t>
            </a:r>
          </a:p>
          <a:p>
            <a:pPr marL="457200" indent="-457200" algn="just">
              <a:buAutoNum type="alphaUcParenR"/>
            </a:pPr>
            <a:r>
              <a:rPr lang="pt-BR" sz="2200" dirty="0"/>
              <a:t>Paciente do sexo feminino, com 45 anos de idade, apresentando história de rim único e dosagem de creatinina sérica de 0,9 mg/dL, foi encaminhada para realização de cateterismo (direito e esquerdo) com impressão diagnóstica inicial de comunicação interatrial.</a:t>
            </a:r>
          </a:p>
          <a:p>
            <a:pPr marL="457200" indent="-457200" algn="just">
              <a:buAutoNum type="alphaUcParenR"/>
            </a:pPr>
            <a:r>
              <a:rPr lang="pt-BR" sz="2200" dirty="0"/>
              <a:t>Paciente do sexo masculino, com 52 anos de idade, hipertenso, em uso de anlodipina e dosagem de creatinina sérica de 2,6 mg/dL, foi encaminhado para intervenção coronária percutânea eletiva de descendente anterior.</a:t>
            </a:r>
          </a:p>
          <a:p>
            <a:pPr marL="457200" indent="-457200" algn="just">
              <a:buAutoNum type="alphaUcParenR"/>
            </a:pPr>
            <a:r>
              <a:rPr lang="pt-BR" sz="2200" dirty="0">
                <a:solidFill>
                  <a:srgbClr val="EE0000"/>
                </a:solidFill>
              </a:rPr>
              <a:t>Paciente do sexo feminino, com </a:t>
            </a:r>
            <a:r>
              <a:rPr lang="pt-BR" sz="2200" u="sng" dirty="0">
                <a:solidFill>
                  <a:srgbClr val="EE0000"/>
                </a:solidFill>
              </a:rPr>
              <a:t>72 anos de idade</a:t>
            </a:r>
            <a:r>
              <a:rPr lang="pt-BR" sz="2200" dirty="0">
                <a:solidFill>
                  <a:srgbClr val="EE0000"/>
                </a:solidFill>
              </a:rPr>
              <a:t>, </a:t>
            </a:r>
            <a:r>
              <a:rPr lang="pt-BR" sz="2200" u="sng" dirty="0">
                <a:solidFill>
                  <a:srgbClr val="EE0000"/>
                </a:solidFill>
              </a:rPr>
              <a:t>diabética</a:t>
            </a:r>
            <a:r>
              <a:rPr lang="pt-BR" sz="2200" dirty="0">
                <a:solidFill>
                  <a:srgbClr val="EE0000"/>
                </a:solidFill>
              </a:rPr>
              <a:t> não insulinodependente e dosagem plasmática de </a:t>
            </a:r>
            <a:r>
              <a:rPr lang="pt-BR" sz="2200" u="sng" dirty="0">
                <a:solidFill>
                  <a:srgbClr val="EE0000"/>
                </a:solidFill>
              </a:rPr>
              <a:t>creatinina de 2,0 </a:t>
            </a:r>
            <a:r>
              <a:rPr lang="pt-BR" sz="2200" dirty="0">
                <a:solidFill>
                  <a:srgbClr val="EE0000"/>
                </a:solidFill>
              </a:rPr>
              <a:t>mg/dL, com quadro de síndrome coronária </a:t>
            </a:r>
            <a:r>
              <a:rPr lang="pt-BR" sz="2200" u="sng" dirty="0">
                <a:solidFill>
                  <a:srgbClr val="EE0000"/>
                </a:solidFill>
              </a:rPr>
              <a:t>aguda</a:t>
            </a:r>
            <a:r>
              <a:rPr lang="pt-BR" sz="2200" dirty="0">
                <a:solidFill>
                  <a:srgbClr val="EE0000"/>
                </a:solidFill>
              </a:rPr>
              <a:t> com supradesnível de segmento ST e pressão arterial de </a:t>
            </a:r>
            <a:r>
              <a:rPr lang="pt-BR" sz="2200" u="sng" dirty="0">
                <a:solidFill>
                  <a:srgbClr val="EE0000"/>
                </a:solidFill>
              </a:rPr>
              <a:t>90 x 60 </a:t>
            </a:r>
            <a:r>
              <a:rPr lang="pt-BR" sz="2200" dirty="0">
                <a:solidFill>
                  <a:srgbClr val="EE0000"/>
                </a:solidFill>
              </a:rPr>
              <a:t>mmHg.</a:t>
            </a:r>
          </a:p>
          <a:p>
            <a:pPr marL="457200" indent="-457200" algn="just">
              <a:buAutoNum type="alphaUcParenR"/>
            </a:pPr>
            <a:r>
              <a:rPr lang="pt-BR" sz="2200" dirty="0"/>
              <a:t>Paciente do sexo masculino, com 80 anos de idade, diabético, em uso de metformina na dose de 850 mg 2 x/dia e dosagem de creatinina plasmática de 1,0 mg/dL.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6AB13F-C955-5F41-CDE5-77F400C92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F16BB-8CEC-456E-FEB0-FB87A1C6B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870C2-63D8-40E9-ABB9-636A5871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47B34-50C9-F4F9-979F-8D4FD5177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200" b="1" dirty="0"/>
              <a:t>SBHCI 2022</a:t>
            </a:r>
          </a:p>
          <a:p>
            <a:pPr marL="0" indent="0" algn="just">
              <a:buNone/>
            </a:pPr>
            <a:r>
              <a:rPr lang="pt-BR" sz="2400" dirty="0"/>
              <a:t>Analise os cenários descritos a seguir e, no que se refere àquele em que o paciente deveria receber </a:t>
            </a:r>
            <a:r>
              <a:rPr lang="pt-BR" sz="2400" dirty="0" err="1"/>
              <a:t>corticoterapia</a:t>
            </a:r>
            <a:r>
              <a:rPr lang="pt-BR" sz="2400" dirty="0"/>
              <a:t> previamente à realização de coronariografia com contraste de baixa osmolalidade, assinale a alternativa CORRETA:</a:t>
            </a:r>
          </a:p>
          <a:p>
            <a:pPr marL="457200" indent="-457200" algn="just">
              <a:buAutoNum type="alphaUcParenR"/>
            </a:pPr>
            <a:r>
              <a:rPr lang="pt-BR" sz="2400" dirty="0"/>
              <a:t>Paciente do sexo masculino, com 43 anos de idade, apresentando alergia a mariscos.</a:t>
            </a:r>
          </a:p>
          <a:p>
            <a:pPr marL="457200" indent="-457200" algn="just">
              <a:buAutoNum type="alphaUcParenR"/>
            </a:pPr>
            <a:r>
              <a:rPr lang="pt-BR" sz="2400" dirty="0"/>
              <a:t>Paciente do sexo feminino, com 78 anos de idade, apresentando história de urticária e "chiado no peito" após a utilização de contraste de alta osmolalidade 15 anos atrás.</a:t>
            </a:r>
          </a:p>
          <a:p>
            <a:pPr marL="457200" indent="-457200" algn="just">
              <a:buAutoNum type="alphaUcParenR"/>
            </a:pPr>
            <a:r>
              <a:rPr lang="pt-BR" sz="2400" dirty="0"/>
              <a:t>Paciente do sexo masculino, com 64 anos de idade, diabético e com dosagem de creatinina sérica de 2,7 mg/dL.</a:t>
            </a:r>
          </a:p>
          <a:p>
            <a:pPr marL="457200" indent="-457200" algn="just">
              <a:buAutoNum type="alphaUcParenR"/>
            </a:pPr>
            <a:r>
              <a:rPr lang="pt-BR" sz="2400" dirty="0"/>
              <a:t>Paciente do sexo feminino, com 41 anos de idade, apresentando artrite reumatoide e alergia tópica a iodo. </a:t>
            </a: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90A126-8534-EA2F-BCC1-90DD6512B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3FECBC-504E-A356-1562-FBF859FC7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5FE72-0B23-04FF-44A1-1BE0D771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F5AC5E-A356-BCC3-5BB2-ABFC4A2C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200" b="1" dirty="0"/>
              <a:t>SBHCI 2022</a:t>
            </a:r>
          </a:p>
          <a:p>
            <a:pPr marL="0" indent="0" algn="just">
              <a:buNone/>
            </a:pPr>
            <a:r>
              <a:rPr lang="pt-BR" sz="2400" dirty="0"/>
              <a:t>Analise os cenários descritos a seguir e, no que se refere àquele em que o paciente deveria receber </a:t>
            </a:r>
            <a:r>
              <a:rPr lang="pt-BR" sz="2400" dirty="0" err="1"/>
              <a:t>corticoterapia</a:t>
            </a:r>
            <a:r>
              <a:rPr lang="pt-BR" sz="2400" dirty="0"/>
              <a:t> previamente à realização de coronariografia com contraste de baixa osmolalidade, assinale a alternativa CORRETA:</a:t>
            </a:r>
          </a:p>
          <a:p>
            <a:pPr marL="457200" indent="-457200" algn="just">
              <a:buAutoNum type="alphaUcParenR"/>
            </a:pPr>
            <a:r>
              <a:rPr lang="pt-BR" sz="2400" dirty="0"/>
              <a:t>Paciente do sexo masculino, com 43 anos de idade, apresentando </a:t>
            </a:r>
            <a:r>
              <a:rPr lang="pt-BR" sz="2400" strike="sngStrike" dirty="0">
                <a:solidFill>
                  <a:srgbClr val="EE0000"/>
                </a:solidFill>
              </a:rPr>
              <a:t>alergia a mariscos.</a:t>
            </a:r>
          </a:p>
          <a:p>
            <a:pPr marL="457200" indent="-457200" algn="just">
              <a:buAutoNum type="alphaUcParenR"/>
            </a:pPr>
            <a:r>
              <a:rPr lang="pt-BR" sz="2400" dirty="0">
                <a:solidFill>
                  <a:srgbClr val="149647"/>
                </a:solidFill>
              </a:rPr>
              <a:t>Paciente do sexo feminino, com 78 anos de idade, apresentando história de </a:t>
            </a:r>
            <a:r>
              <a:rPr lang="pt-BR" sz="2400" u="sng" dirty="0">
                <a:solidFill>
                  <a:srgbClr val="149647"/>
                </a:solidFill>
              </a:rPr>
              <a:t>urticária</a:t>
            </a:r>
            <a:r>
              <a:rPr lang="pt-BR" sz="2400" dirty="0">
                <a:solidFill>
                  <a:srgbClr val="149647"/>
                </a:solidFill>
              </a:rPr>
              <a:t> e "</a:t>
            </a:r>
            <a:r>
              <a:rPr lang="pt-BR" sz="2400" u="sng" dirty="0">
                <a:solidFill>
                  <a:srgbClr val="149647"/>
                </a:solidFill>
              </a:rPr>
              <a:t>chiado no peito</a:t>
            </a:r>
            <a:r>
              <a:rPr lang="pt-BR" sz="2400" dirty="0">
                <a:solidFill>
                  <a:srgbClr val="149647"/>
                </a:solidFill>
              </a:rPr>
              <a:t>" após a utilização de contraste de alta osmolalidade 15 anos atrás.</a:t>
            </a:r>
          </a:p>
          <a:p>
            <a:pPr marL="457200" indent="-457200" algn="just">
              <a:buAutoNum type="alphaUcParenR"/>
            </a:pPr>
            <a:r>
              <a:rPr lang="pt-BR" sz="2400" dirty="0"/>
              <a:t>Paciente do sexo masculino, com 64 anos de idade, diabético e com dosagem de creatinina sérica de 2,7 mg/dL.</a:t>
            </a:r>
          </a:p>
          <a:p>
            <a:pPr marL="457200" indent="-457200" algn="just">
              <a:buAutoNum type="alphaUcParenR"/>
            </a:pPr>
            <a:r>
              <a:rPr lang="pt-BR" sz="2400" dirty="0"/>
              <a:t>Paciente do sexo feminino, com 41 anos de idade, apresentando artrite reumatoide e </a:t>
            </a:r>
            <a:r>
              <a:rPr lang="pt-BR" sz="2400" strike="sngStrike" dirty="0">
                <a:solidFill>
                  <a:srgbClr val="EE0000"/>
                </a:solidFill>
              </a:rPr>
              <a:t>alergia tópica a iodo. </a:t>
            </a:r>
            <a:endParaRPr lang="pt-BR" sz="2200" strike="sngStrike" dirty="0">
              <a:solidFill>
                <a:srgbClr val="EE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AA3ED0-48D3-D791-BC5B-97BED3E44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844826-9D5F-6B52-DC50-5AB6C0F6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827716B-65A1-B91B-087D-8AE4FE507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331839-F556-1D51-053C-A407D6BD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40" y="2518122"/>
            <a:ext cx="3305783" cy="224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Primeira geração</a:t>
            </a:r>
            <a:endParaRPr lang="pt-BR" dirty="0"/>
          </a:p>
          <a:p>
            <a:pPr lvl="0"/>
            <a:r>
              <a:rPr lang="pt-BR" dirty="0"/>
              <a:t>Iônicos </a:t>
            </a:r>
          </a:p>
          <a:p>
            <a:pPr lvl="0"/>
            <a:r>
              <a:rPr lang="pt-BR" dirty="0"/>
              <a:t>Alta osmolalidade </a:t>
            </a:r>
          </a:p>
          <a:p>
            <a:pPr lvl="0"/>
            <a:r>
              <a:rPr lang="pt-BR" dirty="0"/>
              <a:t>Maior toxicidade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596B6E-23FB-9853-3436-5F7F4A30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histórica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7A00CAB-4B05-32F2-64B9-DA7687EB5698}"/>
              </a:ext>
            </a:extLst>
          </p:cNvPr>
          <p:cNvSpPr txBox="1"/>
          <p:nvPr/>
        </p:nvSpPr>
        <p:spPr>
          <a:xfrm>
            <a:off x="3832700" y="2521059"/>
            <a:ext cx="38375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Segunda geração</a:t>
            </a:r>
            <a:endParaRPr lang="pt-BR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dirty="0"/>
              <a:t>Não iônicos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dirty="0"/>
              <a:t>Baixa osmolalidade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dirty="0"/>
              <a:t>Melhor tolerabilidade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D6288F-EF6B-2EB3-5385-38AFAFDEB07C}"/>
              </a:ext>
            </a:extLst>
          </p:cNvPr>
          <p:cNvSpPr txBox="1"/>
          <p:nvPr/>
        </p:nvSpPr>
        <p:spPr>
          <a:xfrm>
            <a:off x="7984782" y="2518121"/>
            <a:ext cx="40580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Atualidade</a:t>
            </a:r>
            <a:endParaRPr lang="pt-BR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dirty="0"/>
              <a:t>Não iônicos de baixa osmolalidade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dirty="0" err="1"/>
              <a:t>Iso</a:t>
            </a:r>
            <a:r>
              <a:rPr lang="pt-BR" sz="2800" dirty="0"/>
              <a:t>-osmolares em situações selecionadas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dirty="0"/>
              <a:t>Maior segurança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E0D0644C-6E79-4190-561A-DC0ECE6F43A8}"/>
              </a:ext>
            </a:extLst>
          </p:cNvPr>
          <p:cNvSpPr/>
          <p:nvPr/>
        </p:nvSpPr>
        <p:spPr>
          <a:xfrm>
            <a:off x="3151762" y="2947481"/>
            <a:ext cx="408561" cy="447472"/>
          </a:xfrm>
          <a:prstGeom prst="rightArrow">
            <a:avLst/>
          </a:prstGeom>
          <a:solidFill>
            <a:srgbClr val="149647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920CB9E8-F93B-6ABE-7E3D-E658C4C45AD3}"/>
              </a:ext>
            </a:extLst>
          </p:cNvPr>
          <p:cNvSpPr/>
          <p:nvPr/>
        </p:nvSpPr>
        <p:spPr>
          <a:xfrm>
            <a:off x="7418961" y="2947481"/>
            <a:ext cx="408561" cy="447472"/>
          </a:xfrm>
          <a:prstGeom prst="rightArrow">
            <a:avLst/>
          </a:prstGeom>
          <a:solidFill>
            <a:srgbClr val="149647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9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CDA5F-0270-AE52-8AA3-31D1C36CA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98DDB27-BD2A-E6DD-52D8-F9336BA06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80BA2B-0140-0587-339B-1302B9C8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09408"/>
            <a:ext cx="11358880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Características ideais dos contrastes iodados</a:t>
            </a:r>
          </a:p>
          <a:p>
            <a:pPr lvl="0"/>
            <a:r>
              <a:rPr lang="pt-BR" dirty="0"/>
              <a:t>Elevada radiopacidade. </a:t>
            </a:r>
          </a:p>
          <a:p>
            <a:pPr lvl="0"/>
            <a:r>
              <a:rPr lang="pt-BR" dirty="0"/>
              <a:t>Boa solubilidade em água. </a:t>
            </a:r>
          </a:p>
          <a:p>
            <a:pPr lvl="0"/>
            <a:r>
              <a:rPr lang="pt-BR" dirty="0"/>
              <a:t>Baixa toxicidade. </a:t>
            </a:r>
          </a:p>
          <a:p>
            <a:pPr lvl="0"/>
            <a:r>
              <a:rPr lang="pt-BR" dirty="0"/>
              <a:t>Mínima interação biológica. </a:t>
            </a:r>
          </a:p>
          <a:p>
            <a:pPr lvl="0"/>
            <a:r>
              <a:rPr lang="pt-BR" dirty="0"/>
              <a:t>Boa tolerabilidade clínica.</a:t>
            </a:r>
          </a:p>
          <a:p>
            <a:pPr lvl="0"/>
            <a:endParaRPr lang="pt-BR" dirty="0"/>
          </a:p>
          <a:p>
            <a:pPr marL="0" lvl="0" indent="0">
              <a:buNone/>
            </a:pPr>
            <a:r>
              <a:rPr lang="pt-BR" dirty="0"/>
              <a:t>A radiopacidade é diretamente relacionada à concentração de iodo. </a:t>
            </a:r>
          </a:p>
          <a:p>
            <a:pPr marL="0" lvl="0" indent="0">
              <a:buNone/>
            </a:pPr>
            <a:r>
              <a:rPr lang="pt-BR" dirty="0"/>
              <a:t>Atualmente predominam os contrastes </a:t>
            </a:r>
            <a:r>
              <a:rPr lang="pt-BR" b="1" dirty="0"/>
              <a:t>não iônicos de baixa osmolalidade</a:t>
            </a:r>
            <a:r>
              <a:rPr lang="pt-BR" dirty="0"/>
              <a:t>, como o </a:t>
            </a:r>
            <a:r>
              <a:rPr lang="pt-BR" b="1" dirty="0" err="1"/>
              <a:t>iohexol</a:t>
            </a:r>
            <a:r>
              <a:rPr lang="pt-BR" b="1" dirty="0"/>
              <a:t> (</a:t>
            </a:r>
            <a:r>
              <a:rPr lang="pt-BR" b="1" dirty="0" err="1"/>
              <a:t>Omnipaque</a:t>
            </a:r>
            <a:r>
              <a:rPr lang="pt-BR" b="1" dirty="0"/>
              <a:t>®)</a:t>
            </a:r>
            <a:r>
              <a:rPr lang="pt-BR" dirty="0"/>
              <a:t>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FFF1E2E-9DBB-4FC3-822C-CBDB1279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37"/>
            <a:ext cx="10515600" cy="1074911"/>
          </a:xfrm>
        </p:spPr>
        <p:txBody>
          <a:bodyPr/>
          <a:lstStyle/>
          <a:p>
            <a:r>
              <a:rPr lang="pt-BR" dirty="0"/>
              <a:t>Características dos meios de contraste</a:t>
            </a:r>
          </a:p>
        </p:txBody>
      </p:sp>
    </p:spTree>
    <p:extLst>
      <p:ext uri="{BB962C8B-B14F-4D97-AF65-F5344CB8AC3E}">
        <p14:creationId xmlns:p14="http://schemas.microsoft.com/office/powerpoint/2010/main" val="504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EC8725-6AD5-8BE2-0786-44EDFF522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7DC00AC-71C4-4F2F-2A1A-D281BC216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3F5F9A2-E333-17D1-0127-AE2ED35B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dos contrastes iodados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ED3CE8F-B1A0-09E1-4D87-39350BC26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806956"/>
              </p:ext>
            </p:extLst>
          </p:nvPr>
        </p:nvGraphicFramePr>
        <p:xfrm>
          <a:off x="838200" y="1554503"/>
          <a:ext cx="10515600" cy="182880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572639943"/>
                    </a:ext>
                  </a:extLst>
                </a:gridCol>
                <a:gridCol w="3653547">
                  <a:extLst>
                    <a:ext uri="{9D8B030D-6E8A-4147-A177-3AD203B41FA5}">
                      <a16:colId xmlns:a16="http://schemas.microsoft.com/office/drawing/2014/main" val="3606771756"/>
                    </a:ext>
                  </a:extLst>
                </a:gridCol>
                <a:gridCol w="2354093">
                  <a:extLst>
                    <a:ext uri="{9D8B030D-6E8A-4147-A177-3AD203B41FA5}">
                      <a16:colId xmlns:a16="http://schemas.microsoft.com/office/drawing/2014/main" val="2768602722"/>
                    </a:ext>
                  </a:extLst>
                </a:gridCol>
                <a:gridCol w="1879060">
                  <a:extLst>
                    <a:ext uri="{9D8B030D-6E8A-4147-A177-3AD203B41FA5}">
                      <a16:colId xmlns:a16="http://schemas.microsoft.com/office/drawing/2014/main" val="1011970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b="1" dirty="0"/>
                        <a:t>Tipo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b="1" dirty="0"/>
                        <a:t>Estrutura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b="1"/>
                        <a:t>Partículas em solução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b="1" dirty="0"/>
                        <a:t>Osmolalidade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160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/>
                        <a:t>Monômero iônico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dirty="0"/>
                        <a:t>1 anel benzênico tri-iodado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/>
                        <a:t>2 partículas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/>
                        <a:t>Alta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44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/>
                        <a:t>Monômero não iônico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dirty="0"/>
                        <a:t>1 anel benzênico tri-iodado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/>
                        <a:t>1 partícula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/>
                        <a:t>Baixa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21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/>
                        <a:t>Dímero iônico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/>
                        <a:t>2 anéis benzênicos tri-iodados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dirty="0"/>
                        <a:t>2 partículas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/>
                        <a:t>Baixa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589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/>
                        <a:t>Dímero não iônico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/>
                        <a:t>2 anéis benzênicos tri-iodados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dirty="0"/>
                        <a:t>1 partícula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dirty="0" err="1"/>
                        <a:t>Iso</a:t>
                      </a:r>
                      <a:r>
                        <a:rPr lang="pt-BR" dirty="0"/>
                        <a:t>-osmolar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0129"/>
                  </a:ext>
                </a:extLst>
              </a:tr>
            </a:tbl>
          </a:graphicData>
        </a:graphic>
      </p:graphicFrame>
      <p:pic>
        <p:nvPicPr>
          <p:cNvPr id="9" name="Espaço Reservado para Conteúdo 6" descr="Diagrama, Esquemático&#10;&#10;Descrição gerada automaticamente">
            <a:extLst>
              <a:ext uri="{FF2B5EF4-FFF2-40B4-BE49-F238E27FC236}">
                <a16:creationId xmlns:a16="http://schemas.microsoft.com/office/drawing/2014/main" id="{08AFA311-F303-48E9-FB22-2555C84DA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083" y="3680144"/>
            <a:ext cx="3453834" cy="30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11C502-748A-7971-040C-4576E2402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486199C-1C9D-C8E2-6391-FC7A55EE7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ABF3591E-6E14-9326-8D49-04897FDED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07224"/>
              </p:ext>
            </p:extLst>
          </p:nvPr>
        </p:nvGraphicFramePr>
        <p:xfrm>
          <a:off x="526915" y="218876"/>
          <a:ext cx="10515600" cy="182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60417381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4858987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3386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Característica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Iônicos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Não iônicos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2888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Dissociação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005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Osmolalidade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Alta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Baixa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498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Reações adversas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Mais frequentes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Menos frequentes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149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Uso atual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Raro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Rotineiro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015655"/>
                  </a:ext>
                </a:extLst>
              </a:tr>
            </a:tbl>
          </a:graphicData>
        </a:graphic>
      </p:graphicFrame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14748DF9-D732-F741-D6C7-7106AC900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104" y="2240334"/>
            <a:ext cx="6833791" cy="44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3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51DDEE-CE48-457C-8251-6194321CD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FF22F75-549E-63A0-D415-050809D11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21E8CC-ACA9-2262-9425-0649F267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596569-4070-8CB0-F452-7703A4E8E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628BD4-8806-8C7A-F3FD-8C4629266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432" y="340518"/>
            <a:ext cx="7815136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2772</TotalTime>
  <Words>4755</Words>
  <Application>Microsoft Office PowerPoint</Application>
  <PresentationFormat>Widescreen</PresentationFormat>
  <Paragraphs>642</Paragraphs>
  <Slides>43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Tema do Office</vt:lpstr>
      <vt:lpstr>Meios de contraste em hemodinâmica</vt:lpstr>
      <vt:lpstr>Meios de contraste em hemodinâmica</vt:lpstr>
      <vt:lpstr>Meios de contraste em hemodinâmica</vt:lpstr>
      <vt:lpstr>Meios de contraste em hemodinâmica</vt:lpstr>
      <vt:lpstr>Evolução histórica</vt:lpstr>
      <vt:lpstr>Características dos meios de contraste</vt:lpstr>
      <vt:lpstr>Classificação dos contrastes iodados</vt:lpstr>
      <vt:lpstr>Apresentação do PowerPoint</vt:lpstr>
      <vt:lpstr>Apresentação do PowerPoint</vt:lpstr>
      <vt:lpstr>Propriedades Físico-Químicas dos Meios de Contraste</vt:lpstr>
      <vt:lpstr>Propriedades Físico-Químicas dos Meios de Contraste</vt:lpstr>
      <vt:lpstr>Farmacocinética dos Contrastes Iodados</vt:lpstr>
      <vt:lpstr>Complicações dos meios de contraste</vt:lpstr>
      <vt:lpstr>Reações de desconforto</vt:lpstr>
      <vt:lpstr>Efeitos Cardiovasculares</vt:lpstr>
      <vt:lpstr>Reações Locais</vt:lpstr>
      <vt:lpstr>Reações de Hipersensibilidade Imediata</vt:lpstr>
      <vt:lpstr>Reações de Hipersensibilidade Imediata</vt:lpstr>
      <vt:lpstr>Reações de Hipersensibilidade Imediata</vt:lpstr>
      <vt:lpstr>Tratamento das Reações Imediatas</vt:lpstr>
      <vt:lpstr>Profilaxia em Pacientes de Alto Risco</vt:lpstr>
      <vt:lpstr>Apresentação do PowerPoint</vt:lpstr>
      <vt:lpstr>Reações de Hipersensibilidade Tardias</vt:lpstr>
      <vt:lpstr>Lesão Renal Associada ao Contraste (CA-AKI / NIC)</vt:lpstr>
      <vt:lpstr>Lesão Renal Associada ao Contraste (CA-AKI / NIC)</vt:lpstr>
      <vt:lpstr>Lesão Renal Associada ao Contraste (CA-AKI / NIC)</vt:lpstr>
      <vt:lpstr>Lesão Renal Associada ao Contraste (CA-AKI / NIC)</vt:lpstr>
      <vt:lpstr>Lesão Renal Associada ao Contraste (CA-AKI / NIC)</vt:lpstr>
      <vt:lpstr>Lesão Renal Associada ao Contraste (CA-AKI / NIC)</vt:lpstr>
      <vt:lpstr>Apresentação do PowerPoint</vt:lpstr>
      <vt:lpstr>Apresentação do PowerPoint</vt:lpstr>
      <vt:lpstr>Apresentação do PowerPoint</vt:lpstr>
      <vt:lpstr>Take-Home Messages</vt:lpstr>
      <vt:lpstr>Questão 1</vt:lpstr>
      <vt:lpstr>Questão 1</vt:lpstr>
      <vt:lpstr>Questão 2</vt:lpstr>
      <vt:lpstr>Questão 2</vt:lpstr>
      <vt:lpstr>Questão 3</vt:lpstr>
      <vt:lpstr>Questão 3</vt:lpstr>
      <vt:lpstr>Questão 4</vt:lpstr>
      <vt:lpstr>Questão 4</vt:lpstr>
      <vt:lpstr>Questão 5</vt:lpstr>
      <vt:lpstr>Questão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Sávio</dc:creator>
  <cp:lastModifiedBy>Sávio Marques de Souza</cp:lastModifiedBy>
  <cp:revision>28</cp:revision>
  <dcterms:created xsi:type="dcterms:W3CDTF">2026-04-07T20:43:34Z</dcterms:created>
  <dcterms:modified xsi:type="dcterms:W3CDTF">2026-06-16T01:38:03Z</dcterms:modified>
</cp:coreProperties>
</file>