
<file path=[Content_Types].xml><?xml version="1.0" encoding="utf-8"?>
<Types xmlns="http://schemas.openxmlformats.org/package/2006/content-types">
  <Default Extension="fna&amp;_nc_gid=ei8GxQwSSPiZav_s-YLqFg&amp;_nc_ss=7b289&amp;oh=00_Af6eYx3b_odMGmXhlGkGKKs4wc6K-17mrv-wFjimYAlz9A&amp;oe=69FF2C16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ebp" ContentType="image/jpe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media/image15.jpg" ContentType="image/png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80" r:id="rId3"/>
    <p:sldId id="282" r:id="rId4"/>
    <p:sldId id="284" r:id="rId5"/>
    <p:sldId id="285" r:id="rId6"/>
    <p:sldId id="286" r:id="rId7"/>
    <p:sldId id="299" r:id="rId8"/>
    <p:sldId id="288" r:id="rId9"/>
    <p:sldId id="287" r:id="rId10"/>
    <p:sldId id="289" r:id="rId11"/>
    <p:sldId id="290" r:id="rId12"/>
    <p:sldId id="291" r:id="rId13"/>
    <p:sldId id="292" r:id="rId14"/>
    <p:sldId id="296" r:id="rId15"/>
    <p:sldId id="293" r:id="rId16"/>
    <p:sldId id="294" r:id="rId17"/>
    <p:sldId id="310" r:id="rId18"/>
    <p:sldId id="308" r:id="rId19"/>
    <p:sldId id="304" r:id="rId20"/>
    <p:sldId id="309" r:id="rId21"/>
    <p:sldId id="298" r:id="rId22"/>
    <p:sldId id="300" r:id="rId23"/>
    <p:sldId id="301" r:id="rId24"/>
    <p:sldId id="302" r:id="rId25"/>
    <p:sldId id="305" r:id="rId26"/>
    <p:sldId id="306" r:id="rId27"/>
    <p:sldId id="261" r:id="rId2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F23"/>
    <a:srgbClr val="1B29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7AC3CCA-C797-4891-BE02-D94E43425B78}" styleName="Estilo Mé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63551" autoAdjust="0"/>
  </p:normalViewPr>
  <p:slideViewPr>
    <p:cSldViewPr snapToGrid="0">
      <p:cViewPr varScale="1">
        <p:scale>
          <a:sx n="45" d="100"/>
          <a:sy n="45" d="100"/>
        </p:scale>
        <p:origin x="80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58BD8B-35C4-41C0-9BE6-81BE4F26948E}" type="datetimeFigureOut">
              <a:rPr lang="pt-BR" smtClean="0"/>
              <a:t>10/06/2026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9660A8-0D39-4AC1-BA85-17EF099FC4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1888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B0585F-CDD5-6CCC-E30E-D3BEE3DC16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C6A235DA-1B96-497E-67E3-1D2C9D942EF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DC65A5D8-A5D6-547C-A430-D94CA828B4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825EF9AE-AC14-A7F2-C2D3-63F9508D1C8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9660A8-0D39-4AC1-BA85-17EF099FC413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71834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2B6AA3-1253-EB82-9FB3-5CD5109C32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61BA0029-BF75-B754-E4B5-668FF6BEC0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9716F199-1F64-62B5-04E9-8B89B16EB1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Na década de 1960, </a:t>
            </a:r>
            <a:r>
              <a:rPr lang="pt-BR" b="1" dirty="0"/>
              <a:t>Melvin </a:t>
            </a:r>
            <a:r>
              <a:rPr lang="pt-BR" b="1" dirty="0" err="1"/>
              <a:t>Judkins</a:t>
            </a:r>
            <a:r>
              <a:rPr lang="pt-BR" b="1" dirty="0"/>
              <a:t> e Kurt </a:t>
            </a:r>
            <a:r>
              <a:rPr lang="pt-BR" b="1" dirty="0" err="1"/>
              <a:t>Amplatz</a:t>
            </a:r>
            <a:r>
              <a:rPr lang="pt-BR" b="1" dirty="0"/>
              <a:t> </a:t>
            </a:r>
            <a:r>
              <a:rPr lang="pt-BR" dirty="0"/>
              <a:t>desenvolveram cateteres pré-moldados específicos para cateterização seletiva das artérias coronárias por via femoral percutânea. Os cateteres </a:t>
            </a:r>
            <a:r>
              <a:rPr lang="pt-BR" dirty="0" err="1"/>
              <a:t>Judkins</a:t>
            </a:r>
            <a:r>
              <a:rPr lang="pt-BR" dirty="0"/>
              <a:t>, introduzidos em 1967, apresentavam melhor torque, maior durabilidade e diferentes curvaturas para coronária direita e esquerda, além do cateter “</a:t>
            </a:r>
            <a:r>
              <a:rPr lang="pt-BR" dirty="0" err="1"/>
              <a:t>pigtail</a:t>
            </a:r>
            <a:r>
              <a:rPr lang="pt-BR" dirty="0"/>
              <a:t>” para ventriculografia. Essa padronização simplificou significativamente a coronariografia, tornando o procedimento mais seguro, reprodutível e amplamente difundido, consolidando a via femoral como principal acesso da hemodinâmica por várias décadas.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30A3F01-1BC3-00F0-C2F5-962D2BB25E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9660A8-0D39-4AC1-BA85-17EF099FC413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05510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F53A39-7BE5-38F7-184E-BA763FCCA8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DFC33075-3BA8-AF31-2923-931C19CF24F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CF4FAE96-31BD-EF49-C715-6B1347A489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1977, Andréas </a:t>
            </a:r>
            <a:r>
              <a:rPr lang="pt-BR" dirty="0" err="1"/>
              <a:t>Gruentzig</a:t>
            </a:r>
            <a:r>
              <a:rPr lang="pt-BR" dirty="0"/>
              <a:t> deu início à era das intervenções coronarianas percutâneas, realizando a primeira angioplastia coronariana por balão em Zurich. Esse advento da cardiologia intervencionista consistiu em uma das maiores revoluções terapêuticas na medicina moderna. Posteriormente, com o desenvolvimento dos </a:t>
            </a:r>
            <a:r>
              <a:rPr lang="pt-BR" dirty="0" err="1"/>
              <a:t>Stents</a:t>
            </a:r>
            <a:r>
              <a:rPr lang="pt-BR" dirty="0"/>
              <a:t> coronários e o entendimento de que a angioplastia coronariana é essencial na estratégia de tratamento do infarto agudo do miocárdio, ocorreu uma difusão ainda maior da coronariografia e da angioplastia coronariana, o que tornou esses procedimentos comuns em todos os centros de cateterismo cardíaco.</a:t>
            </a:r>
          </a:p>
          <a:p>
            <a:endParaRPr lang="pt-B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1" dirty="0"/>
              <a:t>Em 1977, na </a:t>
            </a:r>
            <a:r>
              <a:rPr lang="pt-BR" sz="1200" b="1" dirty="0" err="1"/>
              <a:t>Suíca</a:t>
            </a:r>
            <a:r>
              <a:rPr lang="pt-BR" sz="1200" b="1" dirty="0"/>
              <a:t>, Andreas </a:t>
            </a:r>
            <a:r>
              <a:rPr lang="pt-BR" sz="1200" b="1" dirty="0" err="1"/>
              <a:t>Gruetzig</a:t>
            </a:r>
            <a:r>
              <a:rPr lang="pt-BR" sz="1200" b="1" dirty="0"/>
              <a:t> realizou, </a:t>
            </a:r>
            <a:r>
              <a:rPr lang="pt-BR" sz="1200" b="1" i="1" dirty="0"/>
              <a:t>in vivo</a:t>
            </a:r>
            <a:r>
              <a:rPr lang="pt-BR" sz="1200" b="1" dirty="0"/>
              <a:t>, a primeira angioplastia </a:t>
            </a:r>
            <a:r>
              <a:rPr lang="pt-BR" sz="1200" b="1" dirty="0" err="1"/>
              <a:t>transluminal</a:t>
            </a:r>
            <a:r>
              <a:rPr lang="pt-BR" sz="1200" b="1" dirty="0"/>
              <a:t> coronariana percutânea, utilizando um cateter-balão por ele desenvolvido.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200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Ganhando a peso de ouro, atingiu o ápice da fama, comprou um avião e vitimou-se do prazer malsucedido de pilotar, quando faleceu, aos 46 anos, com a segunda esposa numa queda em Atlanta, nos Estados Unidos, em 1985. </a:t>
            </a:r>
            <a:r>
              <a:rPr lang="pt-BR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Dotter</a:t>
            </a:r>
            <a:r>
              <a:rPr lang="pt-B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pt-BR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Sones</a:t>
            </a:r>
            <a:r>
              <a:rPr lang="pt-B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 </a:t>
            </a:r>
            <a:r>
              <a:rPr lang="pt-BR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Judkins</a:t>
            </a:r>
            <a:r>
              <a:rPr lang="pt-B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também morreram nesse ano. Ano trágico para a cardiologia intervencionista.</a:t>
            </a:r>
            <a:endParaRPr lang="pt-BR" sz="1200" b="1" dirty="0"/>
          </a:p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4A15912-92AE-1BD5-A7EF-914C1FB0CCE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9660A8-0D39-4AC1-BA85-17EF099FC413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45429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929570-79D0-E538-7A6C-FDD21D232A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D708AC2A-0192-B13D-4016-60FA761A14F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FA52A3DD-5C85-AC0A-9F87-E95B212BBD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Finalmente, com base nas publicações anteriores de </a:t>
            </a:r>
            <a:r>
              <a:rPr lang="pt-BR" dirty="0" err="1"/>
              <a:t>Campeau</a:t>
            </a:r>
            <a:r>
              <a:rPr lang="pt-BR" dirty="0"/>
              <a:t> (1989) e dispondo de instrumental e materiais mais adequados, em 1993 </a:t>
            </a:r>
            <a:r>
              <a:rPr lang="pt-BR" dirty="0" err="1"/>
              <a:t>Kiemeneij</a:t>
            </a:r>
            <a:r>
              <a:rPr lang="pt-BR" dirty="0"/>
              <a:t> &amp; </a:t>
            </a:r>
            <a:r>
              <a:rPr lang="pt-BR" dirty="0" err="1"/>
              <a:t>Laarman</a:t>
            </a:r>
            <a:r>
              <a:rPr lang="pt-BR" dirty="0"/>
              <a:t> introduzem na prática clínica a realização de estudos diagnósticos e intervenções coronarianas pela via de acesso radial, técnica que hoje é amplamente difundida no Brasil e na Europa, sendo o acesso de escolha de muitos operadores.</a:t>
            </a:r>
          </a:p>
          <a:p>
            <a:endParaRPr lang="pt-BR" dirty="0"/>
          </a:p>
          <a:p>
            <a:r>
              <a:rPr lang="pt-BR" dirty="0"/>
              <a:t>No início dos anos 1990</a:t>
            </a:r>
            <a:r>
              <a:rPr lang="pt-BR" b="1" dirty="0"/>
              <a:t>, Ferdinand </a:t>
            </a:r>
            <a:r>
              <a:rPr lang="pt-BR" b="1" dirty="0" err="1"/>
              <a:t>Kiemeneij</a:t>
            </a:r>
            <a:r>
              <a:rPr lang="pt-BR" b="1" dirty="0"/>
              <a:t> </a:t>
            </a:r>
            <a:r>
              <a:rPr lang="pt-BR" dirty="0"/>
              <a:t>realizou a primeira angioplastia coronária pela via radial. Os resultados iniciais encorajadores animaram o autor a logo testar essa via de acesso em estudos randomizados, que comprovaram menor taxa de eventos comparativamente à via femoral, o que colocou a via radial como alternativa possível em procedimentos de intervenção.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7C85F26-6A30-1CFA-1761-C5BA89A89B1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9660A8-0D39-4AC1-BA85-17EF099FC413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41002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8F70EB-40CF-A059-D8A6-F2A34988F7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F21C7690-801F-FA3C-9AA6-E6ED030D010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D9432501-51D1-3AB7-B3B0-F0E2F50EC0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Na década de 1980 surgiram os primeiros </a:t>
            </a:r>
            <a:r>
              <a:rPr lang="pt-BR" dirty="0" err="1"/>
              <a:t>stents</a:t>
            </a:r>
            <a:r>
              <a:rPr lang="pt-BR" dirty="0"/>
              <a:t> coronários metálicos, desenvolvidos para reduzir limitações da angioplastia com balão, como </a:t>
            </a:r>
            <a:r>
              <a:rPr lang="pt-BR" dirty="0" err="1"/>
              <a:t>recoil</a:t>
            </a:r>
            <a:r>
              <a:rPr lang="pt-BR" dirty="0"/>
              <a:t> elástico, dissecções e oclusão aguda do vaso. Apesar da melhora dos resultados angiográficos imediatos, a reestenose </a:t>
            </a:r>
            <a:r>
              <a:rPr lang="pt-BR" dirty="0" err="1"/>
              <a:t>intra-stent</a:t>
            </a:r>
            <a:r>
              <a:rPr lang="pt-BR" dirty="0"/>
              <a:t> secundária à hiperplasia </a:t>
            </a:r>
            <a:r>
              <a:rPr lang="pt-BR" dirty="0" err="1"/>
              <a:t>neointimal</a:t>
            </a:r>
            <a:r>
              <a:rPr lang="pt-BR" dirty="0"/>
              <a:t> permaneceu como importante limitação. No final da década de 1990 iniciou-se a era dos </a:t>
            </a:r>
            <a:r>
              <a:rPr lang="pt-BR" dirty="0" err="1"/>
              <a:t>stents</a:t>
            </a:r>
            <a:r>
              <a:rPr lang="pt-BR" dirty="0"/>
              <a:t> farmacológicos (</a:t>
            </a:r>
            <a:r>
              <a:rPr lang="pt-BR" dirty="0" err="1"/>
              <a:t>drug-eluting</a:t>
            </a:r>
            <a:r>
              <a:rPr lang="pt-BR" dirty="0"/>
              <a:t> </a:t>
            </a:r>
            <a:r>
              <a:rPr lang="pt-BR" dirty="0" err="1"/>
              <a:t>stents</a:t>
            </a:r>
            <a:r>
              <a:rPr lang="pt-BR" dirty="0"/>
              <a:t> — DES), revestidos com agentes antiproliferativos como </a:t>
            </a:r>
            <a:r>
              <a:rPr lang="pt-BR" dirty="0" err="1"/>
              <a:t>sirolimus</a:t>
            </a:r>
            <a:r>
              <a:rPr lang="pt-BR" dirty="0"/>
              <a:t> e </a:t>
            </a:r>
            <a:r>
              <a:rPr lang="pt-BR" dirty="0" err="1"/>
              <a:t>paclitaxel</a:t>
            </a:r>
            <a:r>
              <a:rPr lang="pt-BR" dirty="0"/>
              <a:t>, capazes de inibir a proliferação celular e reduzir significativamente a reestenose. Em 1999, o grupo liderado por J</a:t>
            </a:r>
            <a:r>
              <a:rPr lang="pt-BR" b="1" dirty="0"/>
              <a:t>. Eduardo Sousa</a:t>
            </a:r>
            <a:r>
              <a:rPr lang="pt-BR" dirty="0"/>
              <a:t>, no Instituto Dante Pazzanese, realizou a primeira experiência humana com </a:t>
            </a:r>
            <a:r>
              <a:rPr lang="pt-BR" dirty="0" err="1"/>
              <a:t>stent</a:t>
            </a:r>
            <a:r>
              <a:rPr lang="pt-BR" dirty="0"/>
              <a:t> </a:t>
            </a:r>
            <a:r>
              <a:rPr lang="pt-BR" dirty="0" err="1"/>
              <a:t>eluído</a:t>
            </a:r>
            <a:r>
              <a:rPr lang="pt-BR" dirty="0"/>
              <a:t> em </a:t>
            </a:r>
            <a:r>
              <a:rPr lang="pt-BR" dirty="0" err="1"/>
              <a:t>sirolimus</a:t>
            </a:r>
            <a:r>
              <a:rPr lang="pt-BR" dirty="0"/>
              <a:t>. Posteriormente, o estudo SIRIUS demonstrou redução expressiva da reestenose em comparação aos </a:t>
            </a:r>
            <a:r>
              <a:rPr lang="pt-BR" dirty="0" err="1"/>
              <a:t>stents</a:t>
            </a:r>
            <a:r>
              <a:rPr lang="pt-BR" dirty="0"/>
              <a:t> convencionais, consolidando os DES como um dos maiores avanços da cardiologia intervencionista moderna.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7C2E318-EA51-F739-407E-4E33FD86418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9660A8-0D39-4AC1-BA85-17EF099FC413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43631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6AC208-2047-25CE-1118-E14BD079E3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A35F13DE-A8BC-7F2F-62C2-F59A58847CF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860BF444-351F-B2F1-F439-36B79357A4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5BD4937-BDC1-AE3F-84C9-8EB3B8F6752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9660A8-0D39-4AC1-BA85-17EF099FC413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6958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C835F2-3357-43D2-4E84-CA426DDC32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42B632B7-5091-CEA9-7A40-56EA5109DA7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F29CE296-AD22-0238-89DD-0DFFC815A5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D8A7566-DE81-B8BE-5F76-DD9FBA9B0A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9660A8-0D39-4AC1-BA85-17EF099FC413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23562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82FABD-B3D4-6C4F-1166-BD4968EAD2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634AD23E-7BE4-A69F-9AF5-12D0BF7126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2266AA45-E62D-1AD9-0770-919BE1870B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Faleceu em 2024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AADB3AE-8E10-588E-2B49-E692D53A180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9660A8-0D39-4AC1-BA85-17EF099FC413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94038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024F7D-1A01-7AF1-B1E7-1197A3734B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84D72C8A-93F7-0ACC-557D-150D0DE51E6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8840F5D8-9CDD-1E47-7E53-D392A20896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81B0DD2B-27B0-A23B-3C3B-6B9AC6A55E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9660A8-0D39-4AC1-BA85-17EF099FC413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57753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1C131B-2773-0A29-0CEA-C4D10ED6CB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FC152700-5E2E-AF5F-0CCF-9E3DCD09ECC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7E1619F5-6B23-9749-BEF8-3BC2740D95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97A2EE1-9F8F-5D35-96C4-AB076B645A5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9660A8-0D39-4AC1-BA85-17EF099FC413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41629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CEA574-380E-CF25-00FA-2686F9BACB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235BA000-8354-D45B-F7D7-0258A2A4E1F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0948B96C-B6E9-17E8-46A5-DA855D19B0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8DD5A217-0D7D-1250-96FA-D3DAEA9832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9660A8-0D39-4AC1-BA85-17EF099FC413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52413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CF639D-0593-BAC7-8141-04856F1731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6B105F06-B316-FE1E-F6DC-C41A1B5D030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8CA8036B-0679-49B9-7F13-74D3D5FB77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Em 1929, na Alemanha, Werner Forssmann realizou o primeiro cateterismo cardíaco do átrio direito (em si mesmo) para provar a segurança do método para administração </a:t>
            </a:r>
            <a:r>
              <a:rPr lang="pt-BR" dirty="0" err="1"/>
              <a:t>intracardíaca</a:t>
            </a:r>
            <a:r>
              <a:rPr lang="pt-BR" dirty="0"/>
              <a:t> de drogas, tendo sido laureado com o Prêmio Nobel de Medicina de 1956.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C7C803F-BE61-61D7-BEF8-B5E8C1E4A8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9660A8-0D39-4AC1-BA85-17EF099FC413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881587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416401-C473-3662-2690-146290B3A4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CD2F5377-1AAE-4CB9-292A-BFF873994C7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B91808D3-1EF8-750B-2E98-D53DBAAA6B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A: primeiro dissecção</a:t>
            </a:r>
          </a:p>
          <a:p>
            <a:r>
              <a:rPr lang="pt-BR" dirty="0"/>
              <a:t>B: não foi logo após, primeiros cateterismos Forssmann: 1929 - Cournand/Richards: anos 1940</a:t>
            </a:r>
          </a:p>
          <a:p>
            <a:r>
              <a:rPr lang="pt-BR" dirty="0"/>
              <a:t>C: problema não era a sutura direta, e sim o calibre pequeno dos cateteres</a:t>
            </a:r>
          </a:p>
          <a:p>
            <a:r>
              <a:rPr lang="pt-BR" dirty="0"/>
              <a:t>D: Gabarito D - </a:t>
            </a:r>
            <a:r>
              <a:rPr lang="pt-BR" b="1" dirty="0"/>
              <a:t>Ferdinand </a:t>
            </a:r>
            <a:r>
              <a:rPr lang="pt-BR" b="1" dirty="0" err="1"/>
              <a:t>Kiemeneij</a:t>
            </a:r>
            <a:r>
              <a:rPr lang="pt-BR" b="1" dirty="0"/>
              <a:t> </a:t>
            </a:r>
            <a:r>
              <a:rPr lang="pt-BR" b="0" dirty="0"/>
              <a:t>r</a:t>
            </a:r>
            <a:r>
              <a:rPr lang="pt-BR" dirty="0"/>
              <a:t>ealizou a primeira angioplastia coronária por via radial em 1993</a:t>
            </a:r>
          </a:p>
          <a:p>
            <a:endParaRPr lang="pt-BR" dirty="0"/>
          </a:p>
          <a:p>
            <a:r>
              <a:rPr lang="pt-BR" sz="1200" b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técnica de </a:t>
            </a:r>
            <a:r>
              <a:rPr lang="pt-BR" sz="1200" b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Sones</a:t>
            </a:r>
            <a:r>
              <a:rPr lang="pt-BR" sz="1200" b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(braquial) dominou os anos 60/70. A técnica de </a:t>
            </a:r>
            <a:r>
              <a:rPr lang="pt-BR" sz="1200" b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Seldinger</a:t>
            </a:r>
            <a:r>
              <a:rPr lang="pt-BR" sz="1200" b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(femoral) permitiu a angioplastia com </a:t>
            </a:r>
            <a:r>
              <a:rPr lang="pt-BR" sz="1200" b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Gruentzig</a:t>
            </a:r>
            <a:r>
              <a:rPr lang="pt-BR" sz="1200" b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em 1977. A via radial, iniciada em 1993 por </a:t>
            </a:r>
            <a:r>
              <a:rPr lang="pt-BR" sz="1200" b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Kiemeneij</a:t>
            </a:r>
            <a:r>
              <a:rPr lang="pt-BR" sz="1200" b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tornou-se o padrão atual devido à maior segurança.</a:t>
            </a:r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DDAE87F-9112-6E83-A089-FC79A25779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9660A8-0D39-4AC1-BA85-17EF099FC413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44164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3A7E35-B24F-42E7-E3E7-2463D2EB23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F783FC50-9DD8-91E3-404B-4551CA828C0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46E2DC4A-4FFA-DB06-482F-290E13147A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A: primeiro dissecção</a:t>
            </a:r>
          </a:p>
          <a:p>
            <a:r>
              <a:rPr lang="pt-BR" dirty="0"/>
              <a:t>B: não foi logo após, primeiros cateterismos Forssmann: 1929 - Cournand/Richards: anos 1940</a:t>
            </a:r>
          </a:p>
          <a:p>
            <a:r>
              <a:rPr lang="pt-BR" dirty="0"/>
              <a:t>C: problema não era a sutura direta, e sim o calibre pequeno dos cateteres</a:t>
            </a:r>
          </a:p>
          <a:p>
            <a:r>
              <a:rPr lang="pt-BR" dirty="0"/>
              <a:t>D: Gabarito D - </a:t>
            </a:r>
            <a:r>
              <a:rPr lang="pt-BR" b="1" dirty="0"/>
              <a:t>Ferdinand </a:t>
            </a:r>
            <a:r>
              <a:rPr lang="pt-BR" b="1" dirty="0" err="1"/>
              <a:t>Kiemeneij</a:t>
            </a:r>
            <a:r>
              <a:rPr lang="pt-BR" b="1" dirty="0"/>
              <a:t> </a:t>
            </a:r>
            <a:r>
              <a:rPr lang="pt-BR" b="0" dirty="0"/>
              <a:t>r</a:t>
            </a:r>
            <a:r>
              <a:rPr lang="pt-BR" dirty="0"/>
              <a:t>ealizou a primeira angioplastia coronária por via radial em 1993</a:t>
            </a:r>
          </a:p>
          <a:p>
            <a:endParaRPr lang="pt-BR" dirty="0"/>
          </a:p>
          <a:p>
            <a:r>
              <a:rPr lang="pt-BR" sz="1200" b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técnica de </a:t>
            </a:r>
            <a:r>
              <a:rPr lang="pt-BR" sz="1200" b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Sones</a:t>
            </a:r>
            <a:r>
              <a:rPr lang="pt-BR" sz="1200" b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(braquial) dominou os anos 60/70. A técnica de </a:t>
            </a:r>
            <a:r>
              <a:rPr lang="pt-BR" sz="1200" b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Seldinger</a:t>
            </a:r>
            <a:r>
              <a:rPr lang="pt-BR" sz="1200" b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(femoral) permitiu a angioplastia com </a:t>
            </a:r>
            <a:r>
              <a:rPr lang="pt-BR" sz="1200" b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Gruentzig</a:t>
            </a:r>
            <a:r>
              <a:rPr lang="pt-BR" sz="1200" b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em 1977. A via radial, iniciada em 1993 por </a:t>
            </a:r>
            <a:r>
              <a:rPr lang="pt-BR" sz="1200" b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Kiemeneij</a:t>
            </a:r>
            <a:r>
              <a:rPr lang="pt-BR" sz="1200" b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tornou-se o padrão atual devido à maior segurança.</a:t>
            </a:r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22385BD-C385-C2E3-62B4-FA5D2942DB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9660A8-0D39-4AC1-BA85-17EF099FC413}" type="slidenum">
              <a:rPr lang="pt-BR" smtClean="0"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940371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31F1B1-BDDC-7402-3C3F-783501DD10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66F4B30F-47B9-A5E5-EB27-623926EA76F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128D5B5D-39B9-B86D-9138-DFC4CD9B4D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Forssmann: Primeiro cateterismo</a:t>
            </a:r>
          </a:p>
          <a:p>
            <a:r>
              <a:rPr lang="pt-BR" dirty="0" err="1"/>
              <a:t>Sones</a:t>
            </a:r>
            <a:r>
              <a:rPr lang="pt-BR" dirty="0"/>
              <a:t>: Coronariografia seletiva</a:t>
            </a:r>
          </a:p>
          <a:p>
            <a:r>
              <a:rPr lang="pt-BR" dirty="0" err="1"/>
              <a:t>Grüntzig</a:t>
            </a:r>
            <a:r>
              <a:rPr lang="pt-BR" dirty="0"/>
              <a:t>: Primeira angioplastia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3FB20B8-C04E-5465-0945-D614D8FE68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9660A8-0D39-4AC1-BA85-17EF099FC413}" type="slidenum">
              <a:rPr lang="pt-BR" smtClean="0"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014489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810082-A1B7-D2C1-F815-82AF3E2436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4FB44E79-8D31-CE30-315F-6EC754AD26A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FF03F0A7-37AC-982A-F604-103DBA4D2C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Forssmann: Primeiro cateterismo</a:t>
            </a:r>
          </a:p>
          <a:p>
            <a:r>
              <a:rPr lang="pt-BR" dirty="0" err="1"/>
              <a:t>Sones</a:t>
            </a:r>
            <a:r>
              <a:rPr lang="pt-BR" dirty="0"/>
              <a:t>: Coronariografia seletiva</a:t>
            </a:r>
          </a:p>
          <a:p>
            <a:r>
              <a:rPr lang="pt-BR" dirty="0" err="1"/>
              <a:t>Grüntzig</a:t>
            </a:r>
            <a:r>
              <a:rPr lang="pt-BR" dirty="0"/>
              <a:t>: Primeira angioplastia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71D3E1C-5C3D-31AA-D116-4589764380D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9660A8-0D39-4AC1-BA85-17EF099FC413}" type="slidenum">
              <a:rPr lang="pt-BR" smtClean="0"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679890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0EECCA-4278-1FF9-23D1-A5E425291C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2B9048A0-BB1F-D534-1C32-8924BD31B9F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85CC8C74-C306-48BE-F8BB-915EAEE4C8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Forssmann: Primeiro cateterismo</a:t>
            </a:r>
          </a:p>
          <a:p>
            <a:r>
              <a:rPr lang="pt-BR" dirty="0" err="1"/>
              <a:t>Sones</a:t>
            </a:r>
            <a:r>
              <a:rPr lang="pt-BR" dirty="0"/>
              <a:t>: Coronariografia seletiva</a:t>
            </a:r>
          </a:p>
          <a:p>
            <a:r>
              <a:rPr lang="pt-BR" dirty="0" err="1"/>
              <a:t>Grüntzig</a:t>
            </a:r>
            <a:r>
              <a:rPr lang="pt-BR" dirty="0"/>
              <a:t>: Primeira angioplastia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56CE21A-A78F-6647-E016-EDE31C26CF1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9660A8-0D39-4AC1-BA85-17EF099FC413}" type="slidenum">
              <a:rPr lang="pt-BR" smtClean="0"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850779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C09DDF-5A63-D37D-4F86-D3EF88C0B1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BDAA799E-A780-FDFF-37FB-EBCD4FB8134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E962CC2A-43F1-185D-6E71-4933166F69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Forssmann: Primeiro cateterismo</a:t>
            </a:r>
          </a:p>
          <a:p>
            <a:r>
              <a:rPr lang="pt-BR" dirty="0" err="1"/>
              <a:t>Sones</a:t>
            </a:r>
            <a:r>
              <a:rPr lang="pt-BR" dirty="0"/>
              <a:t>: Coronariografia seletiva</a:t>
            </a:r>
          </a:p>
          <a:p>
            <a:r>
              <a:rPr lang="pt-BR" dirty="0" err="1"/>
              <a:t>Grüntzig</a:t>
            </a:r>
            <a:r>
              <a:rPr lang="pt-BR" dirty="0"/>
              <a:t>: Primeira angioplastia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EB25582-A07F-D294-F733-F9846541BC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9660A8-0D39-4AC1-BA85-17EF099FC413}" type="slidenum">
              <a:rPr lang="pt-BR" smtClean="0"/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9686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D79BF3-4F5B-C20F-6935-F1C124D517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EF919C0F-77B3-6AD0-1A3A-43AE9049C73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8C45C933-8625-0396-3060-97EC10909D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45C259C-4298-4D9C-604A-F758F22817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9660A8-0D39-4AC1-BA85-17EF099FC413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26967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2AB57A-18E9-6E15-7B85-987314004D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86AD5C74-7EC0-31D0-5977-B75E8B135E9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DF8F1395-27D1-0138-C904-1CCC7DDE77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262A5525-1F48-2322-A419-38FB8B5412B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9660A8-0D39-4AC1-BA85-17EF099FC413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12410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DDC82E-8409-FE7D-2D0B-4F62C99BC7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7B55A7CB-CE61-7A22-2BA5-8095DD56C17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8CE6E14F-8DFF-007B-B192-D2F5926347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5EE0799-800A-36FC-7BF7-4774D1B484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9660A8-0D39-4AC1-BA85-17EF099FC413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58694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A77F24-ECCC-0CE1-8D42-0952695DA5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C17B7CC6-1EDF-B0F7-AE90-3CB29AF415D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D2187D0B-0C2D-C3F8-D373-B09F004533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A técnica radial foi inicialmente descrita, na Suécia, por </a:t>
            </a:r>
            <a:r>
              <a:rPr lang="pt-BR" b="1" dirty="0"/>
              <a:t>Stig </a:t>
            </a:r>
            <a:r>
              <a:rPr lang="pt-BR" b="1" dirty="0" err="1"/>
              <a:t>Radner</a:t>
            </a:r>
            <a:r>
              <a:rPr lang="pt-BR" dirty="0"/>
              <a:t>, em 1948, para a realização de </a:t>
            </a:r>
            <a:r>
              <a:rPr lang="pt-BR" dirty="0" err="1"/>
              <a:t>aortografia</a:t>
            </a:r>
            <a:r>
              <a:rPr lang="pt-BR" dirty="0"/>
              <a:t>. Estudos posteriores foram conduzidos com a utilização dessa via em coronariografias.</a:t>
            </a:r>
          </a:p>
          <a:p>
            <a:pPr algn="just"/>
            <a:r>
              <a:rPr lang="pt-BR" dirty="0"/>
              <a:t>Características:</a:t>
            </a:r>
          </a:p>
          <a:p>
            <a:pPr lvl="1" algn="just"/>
            <a:r>
              <a:rPr lang="pt-BR" dirty="0"/>
              <a:t>Coronariografia não seletiva</a:t>
            </a:r>
          </a:p>
          <a:p>
            <a:pPr lvl="1" algn="just"/>
            <a:r>
              <a:rPr lang="pt-BR" dirty="0"/>
              <a:t>Grande volume de contraste</a:t>
            </a:r>
          </a:p>
          <a:p>
            <a:pPr lvl="1" algn="just"/>
            <a:r>
              <a:rPr lang="pt-BR" dirty="0"/>
              <a:t>Baixa definição das imagens</a:t>
            </a:r>
          </a:p>
          <a:p>
            <a:pPr lvl="1" algn="just"/>
            <a:r>
              <a:rPr lang="pt-BR" dirty="0"/>
              <a:t>Altas taxas de complicações vasculares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FF8B211-2970-2101-F490-D467D215D70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9660A8-0D39-4AC1-BA85-17EF099FC413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70753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D06A81-3686-6A88-E81F-CC9AE85029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9F50DC58-45A3-117C-9BC2-C4A58982151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B0DCAAC0-E9CF-F39F-164E-475D874681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Outras tentativas para penetrar no lado esquerdo do coração geralmente foram grosseiras, inefetivas e de grande risco para o paciente, incluindo métodos como punção paraesternal, punção subxifóidea, punção apical, punção auricular esquerda supraesternal, punção auricular esquerda transbrônquica, punção auricular esquerda paravertebral, e punção atrial transeptal.</a:t>
            </a:r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28F63E2A-E621-D911-9BFA-20CDD3B635D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9660A8-0D39-4AC1-BA85-17EF099FC413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35119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603F98-DCA8-7D48-A29C-811AB00AF5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3A4F7604-C580-8DF5-B9E6-A5E1ABD8CEA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44175BAD-DC97-E3E1-A3D5-3FA0A5C123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err="1"/>
              <a:t>Sones</a:t>
            </a:r>
            <a:r>
              <a:rPr lang="pt-BR" dirty="0"/>
              <a:t> et al. (1959) desenvolveram a técnica e passaram a difundir o método mundialmente. A coronariografia seletiva, descrita por </a:t>
            </a:r>
            <a:r>
              <a:rPr lang="pt-BR" dirty="0" err="1"/>
              <a:t>Sones</a:t>
            </a:r>
            <a:r>
              <a:rPr lang="pt-BR" dirty="0"/>
              <a:t>, consistia na dissecção cirúrgica de uma artéria braquial, seguida de arteriotomia e da introdução de um cateter com o qual, por meio de manipulação, era possível realizar tanto a cateterização seletiva das coronárias direita e esquerda quanto a ventriculografia esquerda. Nessa época, a tecnologia existente permitia não só o registro de imagens estáticas como nas radiografias, mas também em vídeos dinâmicos, similares aos das antigas películas de cinema, que se armazenavam em grandes rolos de filme, dando origem a um termo que atualmente é obsoleto, porém ainda muito usado em nosso meio: cineangiocoronariografia.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Afortunadamente era uma dessas direitas que não produzem fibrilação facilmente. Se fosse, é possível que não tivéssemos coronariografia seletiva até hoje!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2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/>
              <a:t>Em 1956, nos Estados Unidos, </a:t>
            </a:r>
            <a:r>
              <a:rPr lang="pt-BR" sz="1200" b="1" dirty="0"/>
              <a:t>Mason </a:t>
            </a:r>
            <a:r>
              <a:rPr lang="pt-BR" sz="1200" b="1" dirty="0" err="1"/>
              <a:t>Sones</a:t>
            </a:r>
            <a:r>
              <a:rPr lang="pt-BR" sz="1200" b="1" dirty="0"/>
              <a:t> </a:t>
            </a:r>
            <a:r>
              <a:rPr lang="pt-BR" sz="1200" dirty="0"/>
              <a:t>realizou a primeira cinecoronariografia, utilizando o cateter que idealizou para esta finalidade específica.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/>
              <a:t>1959 a 1962: mil coronariografias por dissecção de artéria braquial, duas mortes, 20 episódios de FV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b="1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E09E475-CDC9-D5C2-7837-9A2D32B99C4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9660A8-0D39-4AC1-BA85-17EF099FC413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47514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37EC14-38C3-FEE4-3A5B-262F81A015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94729054-E64C-C912-5FBE-70739D4B13F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6214E469-A827-CE92-1BA8-4CD5F7CCDB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EB82935-B07F-163F-CF3E-FA32BD8E13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9660A8-0D39-4AC1-BA85-17EF099FC413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1210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F48D53-6F02-E70D-7B24-B360C88D40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E5A9BBC-31DF-1728-773B-DD50A10167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11D3BE7-0A58-536B-80DC-8CE904C1B5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22CD6-57CE-4035-9AB0-EA710888C05C}" type="datetimeFigureOut">
              <a:rPr lang="pt-BR" smtClean="0"/>
              <a:t>10/06/2026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EF5B2C5-7F4F-FA79-223F-D9E5899CC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DC8C2D9-9146-2195-FFC3-83DC4086B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62E8A-F91A-4B22-848B-7DBC97761B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5829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BC99E7-9C79-177B-93F9-459466DB5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6CAB600-2637-DC1A-2939-882A5D6B15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900F124-E808-449A-26BE-1B5CB0AEA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22CD6-57CE-4035-9AB0-EA710888C05C}" type="datetimeFigureOut">
              <a:rPr lang="pt-BR" smtClean="0"/>
              <a:t>10/06/2026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075AB7E-21A3-AD9A-0BD5-69B0B81CE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4CA59AA-4E35-444D-0A59-6E9D32B06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62E8A-F91A-4B22-848B-7DBC97761B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6036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109BAF0-6325-0662-E98B-1A6D5F77D6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1BE953C-180D-0321-E7BE-52146D3313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98520C1-2528-F857-D9F4-431C18033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22CD6-57CE-4035-9AB0-EA710888C05C}" type="datetimeFigureOut">
              <a:rPr lang="pt-BR" smtClean="0"/>
              <a:t>10/06/2026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909AF55-903D-23BA-2EC2-94E19EBFD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1ADB705-E36D-4BE0-C826-49EAA1664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62E8A-F91A-4B22-848B-7DBC97761B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7868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6E7C4D-E636-233C-1000-0580A3633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E18A503-5D37-1474-45A8-AAE85E945A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A196AAB-408D-35AC-A7B6-BA27FD978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22CD6-57CE-4035-9AB0-EA710888C05C}" type="datetimeFigureOut">
              <a:rPr lang="pt-BR" smtClean="0"/>
              <a:t>10/06/2026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3B0E1E0-12E9-1900-4B45-212546E8C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BB64B3E-1894-EC22-4979-B18514603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62E8A-F91A-4B22-848B-7DBC97761B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703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CC2106-9D41-4DC4-F758-1FA57FDFB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AB5A43D-9FD9-EFA5-A188-25779234A9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BEFEBEC-27D1-F126-8C46-E2E194332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22CD6-57CE-4035-9AB0-EA710888C05C}" type="datetimeFigureOut">
              <a:rPr lang="pt-BR" smtClean="0"/>
              <a:t>10/06/2026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FEAA738-D187-B945-6663-378650E5E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BF44596-7A47-1E16-115C-49CB46CC8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62E8A-F91A-4B22-848B-7DBC97761B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2875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57E881-DD23-69AB-A939-8EE773DD6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9CC9002-1945-743E-F59B-5A8D84B1F9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BDACF23-9910-BEFA-DE6C-3442DA39E4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5E8820F-F122-70F4-8852-4260F1263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22CD6-57CE-4035-9AB0-EA710888C05C}" type="datetimeFigureOut">
              <a:rPr lang="pt-BR" smtClean="0"/>
              <a:t>10/06/2026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9ED9D5D-DCE3-7970-E1A8-A6B7DB2DE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8C8DB37-2566-5BD6-C034-213F95F91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62E8A-F91A-4B22-848B-7DBC97761B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215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20067B-FEEC-E1DC-272E-D2F339BC6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6335A76-1676-1ED8-0D09-84550A74DB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A1ED3F4-D018-03EB-F590-9114E810E1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0A7D6294-24FD-A09E-E698-59C5936409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69B9C015-8F15-3EEF-04DC-68824735AB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81F80096-CF16-0A67-7C98-27B530714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22CD6-57CE-4035-9AB0-EA710888C05C}" type="datetimeFigureOut">
              <a:rPr lang="pt-BR" smtClean="0"/>
              <a:t>10/06/2026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7BB4CA33-FF68-2B7D-3523-EEA8FC5A7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89989552-BC40-E73B-85B8-06E3AF866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62E8A-F91A-4B22-848B-7DBC97761B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3584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B17215-99DA-6149-20EE-5CCCFA148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186E20DC-99DD-C9B5-0839-F07D1488E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22CD6-57CE-4035-9AB0-EA710888C05C}" type="datetimeFigureOut">
              <a:rPr lang="pt-BR" smtClean="0"/>
              <a:t>10/06/2026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5664A036-EA32-5DA6-C72F-3F9C6864D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08FEDFA2-4005-B1C3-9EE8-96F73C113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62E8A-F91A-4B22-848B-7DBC97761B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8318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61963AFC-E631-C61C-D686-D1A8A96A2D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22CD6-57CE-4035-9AB0-EA710888C05C}" type="datetimeFigureOut">
              <a:rPr lang="pt-BR" smtClean="0"/>
              <a:t>10/06/2026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BD780A45-053D-F5A9-B6FC-A1461F41E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8B85C58-E341-344F-A1E8-F5FD561CA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62E8A-F91A-4B22-848B-7DBC97761B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8017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77B658-BF28-1FEB-0959-766D770B5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F02E325-E1FA-8828-43D7-113377E919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D8C135F-2A91-9131-987F-030CEE7288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E266B71-A97C-3262-9346-432B269F03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22CD6-57CE-4035-9AB0-EA710888C05C}" type="datetimeFigureOut">
              <a:rPr lang="pt-BR" smtClean="0"/>
              <a:t>10/06/2026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DF63EAF-3750-7284-926A-441BF6730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7985180-3EE9-8007-0BF0-AC47F1417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62E8A-F91A-4B22-848B-7DBC97761B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7497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115E7B-AC7E-BE62-00A9-9B3B3D0B4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318F6EF5-BCEF-6422-8074-BB4CE7AC7B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73BA64F-4068-2FC8-9CF7-B8959D4056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D4FB665-97D5-6B6E-1ED8-97BA53340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22CD6-57CE-4035-9AB0-EA710888C05C}" type="datetimeFigureOut">
              <a:rPr lang="pt-BR" smtClean="0"/>
              <a:t>10/06/2026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F42DB76-EFC9-D9CF-AADE-93C5BEBEE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E4E4292-0F4C-58CD-8450-3202A1E93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62E8A-F91A-4B22-848B-7DBC97761B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8890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CF29EFF9-D2A4-A991-648D-26DF0D026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020476A-C247-800D-24E5-A9708A822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F38673B-9B16-BD9A-46D8-FD17668CB3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D22CD6-57CE-4035-9AB0-EA710888C05C}" type="datetimeFigureOut">
              <a:rPr lang="pt-BR" smtClean="0"/>
              <a:t>10/06/2026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AE51924-95FF-53F0-82F4-EA594834E1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CE61A4B-6AFD-3C39-AC83-F87470AA6A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762E8A-F91A-4B22-848B-7DBC97761B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2674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jpe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fna&amp;_nc_gid=ei8GxQwSSPiZav_s-YLqFg&amp;_nc_ss=7b289&amp;oh=00_Af6eYx3b_odMGmXhlGkGKKs4wc6K-17mrv-wFjimYAlz9A&amp;oe=69FF2C16"/><Relationship Id="rId5" Type="http://schemas.openxmlformats.org/officeDocument/2006/relationships/image" Target="../media/image19.pn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jp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e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webp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2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DF26A1-18D7-0423-770D-5FFAB0E9A9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88505"/>
            <a:ext cx="9144000" cy="1655763"/>
          </a:xfrm>
        </p:spPr>
        <p:txBody>
          <a:bodyPr/>
          <a:lstStyle/>
          <a:p>
            <a:r>
              <a:rPr lang="pt-BR" dirty="0"/>
              <a:t>História da Hemodinâmica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2CE8FD7-5E47-EE18-3D42-6E17F79AD3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34153"/>
            <a:ext cx="9144000" cy="1655762"/>
          </a:xfrm>
        </p:spPr>
        <p:txBody>
          <a:bodyPr/>
          <a:lstStyle/>
          <a:p>
            <a:r>
              <a:rPr lang="pt-BR" dirty="0"/>
              <a:t>Dr. Sávio Marques de Souza</a:t>
            </a:r>
          </a:p>
          <a:p>
            <a:r>
              <a:rPr lang="pt-BR" dirty="0"/>
              <a:t>Hemodinâmica e Cardiologia Intervencionista</a:t>
            </a:r>
          </a:p>
          <a:p>
            <a:r>
              <a:rPr lang="pt-BR" dirty="0"/>
              <a:t>HCI Ribeirão Preto - 2026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3C871E32-8D7F-1A39-396D-9E9023CC63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729" b="89907" l="2981" r="31857">
                        <a14:foregroundMark x1="17973" y1="18505" x2="17973" y2="18505"/>
                        <a14:foregroundMark x1="3066" y1="48785" x2="3066" y2="48785"/>
                        <a14:foregroundMark x1="25383" y1="34766" x2="25383" y2="34766"/>
                        <a14:foregroundMark x1="17376" y1="50467" x2="17376" y2="50467"/>
                        <a14:foregroundMark x1="18058" y1="6729" x2="18058" y2="6729"/>
                        <a14:foregroundMark x1="14225" y1="83738" x2="14225" y2="83738"/>
                        <a14:foregroundMark x1="17888" y1="79065" x2="17888" y2="79065"/>
                        <a14:foregroundMark x1="26065" y1="78692" x2="26065" y2="78692"/>
                        <a14:foregroundMark x1="15758" y1="89907" x2="15758" y2="89907"/>
                        <a14:foregroundMark x1="15673" y1="89907" x2="15673" y2="89907"/>
                        <a14:foregroundMark x1="12606" y1="89907" x2="12606" y2="89907"/>
                        <a14:foregroundMark x1="11670" y1="89907" x2="11670" y2="89907"/>
                        <a14:backgroundMark x1="15673" y1="90280" x2="15673" y2="90280"/>
                        <a14:backgroundMark x1="11755" y1="90467" x2="11755" y2="90467"/>
                        <a14:backgroundMark x1="11584" y1="90654" x2="11584" y2="90654"/>
                        <a14:backgroundMark x1="11584" y1="90467" x2="11584" y2="90467"/>
                        <a14:backgroundMark x1="12521" y1="90467" x2="12521" y2="90467"/>
                        <a14:backgroundMark x1="12606" y1="90467" x2="12606" y2="90467"/>
                      </a14:backgroundRemoval>
                    </a14:imgEffect>
                  </a14:imgLayer>
                </a14:imgProps>
              </a:ext>
            </a:extLst>
          </a:blip>
          <a:srcRect r="64465"/>
          <a:stretch>
            <a:fillRect/>
          </a:stretch>
        </p:blipFill>
        <p:spPr>
          <a:xfrm>
            <a:off x="10668000" y="0"/>
            <a:ext cx="1524000" cy="1954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063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  <a:alpha val="4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EA062A0-76A6-77C3-6EA1-575D4154EE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D7C3D82-70B0-8EB1-D1D5-056CE3D171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80235"/>
            <a:ext cx="7057293" cy="4636415"/>
          </a:xfrm>
        </p:spPr>
        <p:txBody>
          <a:bodyPr numCol="1">
            <a:normAutofit/>
          </a:bodyPr>
          <a:lstStyle/>
          <a:p>
            <a:pPr marL="0" indent="0" algn="just">
              <a:buNone/>
            </a:pPr>
            <a:r>
              <a:rPr lang="pt-BR" sz="2400" b="1" dirty="0" err="1"/>
              <a:t>Seldinger</a:t>
            </a:r>
            <a:endParaRPr lang="pt-BR" sz="2400" b="1" dirty="0"/>
          </a:p>
          <a:p>
            <a:pPr algn="just"/>
            <a:r>
              <a:rPr lang="pt-BR" sz="2400" dirty="0"/>
              <a:t>Já havia descrito na Suécia a possibilidade de realizar arteriografias a partir da punção percutânea; contudo, a realização de coronariografias por via percutânea só veio a se concretizar com a publicação de uma pequena série de casos de punção </a:t>
            </a:r>
            <a:r>
              <a:rPr lang="pt-BR" sz="2400" dirty="0" err="1"/>
              <a:t>transfemoral</a:t>
            </a:r>
            <a:r>
              <a:rPr lang="pt-BR" sz="2400" dirty="0"/>
              <a:t> por </a:t>
            </a:r>
            <a:r>
              <a:rPr lang="pt-BR" sz="2400" dirty="0" err="1"/>
              <a:t>Ricketts</a:t>
            </a:r>
            <a:r>
              <a:rPr lang="pt-BR" sz="2400" dirty="0"/>
              <a:t> &amp; Abrams em 1962.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8B504697-BBFE-2F90-5073-1CAC338664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729" b="89907" l="2981" r="31857">
                        <a14:foregroundMark x1="17973" y1="18505" x2="17973" y2="18505"/>
                        <a14:foregroundMark x1="3066" y1="48785" x2="3066" y2="48785"/>
                        <a14:foregroundMark x1="25383" y1="34766" x2="25383" y2="34766"/>
                        <a14:foregroundMark x1="17376" y1="50467" x2="17376" y2="50467"/>
                        <a14:foregroundMark x1="18058" y1="6729" x2="18058" y2="6729"/>
                        <a14:foregroundMark x1="14225" y1="83738" x2="14225" y2="83738"/>
                        <a14:foregroundMark x1="17888" y1="79065" x2="17888" y2="79065"/>
                        <a14:foregroundMark x1="26065" y1="78692" x2="26065" y2="78692"/>
                        <a14:foregroundMark x1="15758" y1="89907" x2="15758" y2="89907"/>
                        <a14:foregroundMark x1="15673" y1="89907" x2="15673" y2="89907"/>
                        <a14:foregroundMark x1="12606" y1="89907" x2="12606" y2="89907"/>
                        <a14:foregroundMark x1="11670" y1="89907" x2="11670" y2="89907"/>
                        <a14:backgroundMark x1="15673" y1="90280" x2="15673" y2="90280"/>
                        <a14:backgroundMark x1="11755" y1="90467" x2="11755" y2="90467"/>
                        <a14:backgroundMark x1="11584" y1="90654" x2="11584" y2="90654"/>
                        <a14:backgroundMark x1="11584" y1="90467" x2="11584" y2="90467"/>
                        <a14:backgroundMark x1="12521" y1="90467" x2="12521" y2="90467"/>
                        <a14:backgroundMark x1="12606" y1="90467" x2="12606" y2="90467"/>
                      </a14:backgroundRemoval>
                    </a14:imgEffect>
                  </a14:imgLayer>
                </a14:imgProps>
              </a:ext>
            </a:extLst>
          </a:blip>
          <a:srcRect r="64465"/>
          <a:stretch>
            <a:fillRect/>
          </a:stretch>
        </p:blipFill>
        <p:spPr>
          <a:xfrm>
            <a:off x="11353800" y="0"/>
            <a:ext cx="838200" cy="1074911"/>
          </a:xfrm>
          <a:prstGeom prst="rect">
            <a:avLst/>
          </a:prstGeom>
        </p:spPr>
      </p:pic>
      <p:sp>
        <p:nvSpPr>
          <p:cNvPr id="5" name="Título 4">
            <a:extLst>
              <a:ext uri="{FF2B5EF4-FFF2-40B4-BE49-F238E27FC236}">
                <a16:creationId xmlns:a16="http://schemas.microsoft.com/office/drawing/2014/main" id="{77A2077D-4C6A-EC3A-F4D7-506B00669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1953-1962 – Punção percutânea</a:t>
            </a:r>
          </a:p>
        </p:txBody>
      </p:sp>
      <p:pic>
        <p:nvPicPr>
          <p:cNvPr id="2" name="Imagem 1" descr="🔴 Inventor da técnica de Seldinger 🔷 Sven-Ivar Seldinger foi um  radiologista sueco pioneiro da técnica que leva seu nome, nascido em 1921 e  falecido em 1998. Interessante é que Seldinger inventou">
            <a:extLst>
              <a:ext uri="{FF2B5EF4-FFF2-40B4-BE49-F238E27FC236}">
                <a16:creationId xmlns:a16="http://schemas.microsoft.com/office/drawing/2014/main" id="{A00E7F06-B9F3-7818-DA23-90F611026B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18122" y="1856460"/>
            <a:ext cx="3492853" cy="4154121"/>
          </a:xfrm>
          <a:prstGeom prst="rect">
            <a:avLst/>
          </a:prstGeom>
        </p:spPr>
      </p:pic>
      <p:pic>
        <p:nvPicPr>
          <p:cNvPr id="4" name="Imagem 3" descr="Seldinger Technique • LITFL • Medical Eponym Library">
            <a:extLst>
              <a:ext uri="{FF2B5EF4-FFF2-40B4-BE49-F238E27FC236}">
                <a16:creationId xmlns:a16="http://schemas.microsoft.com/office/drawing/2014/main" id="{B1D67979-B3C9-C37F-824F-573C8F22A9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44957" y="4189315"/>
            <a:ext cx="3151043" cy="2454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548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  <a:alpha val="4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B2A43EF-F2A6-591F-0996-84DCE31FC4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22240A9-E6B3-D185-888D-6EF0F9F2EA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80235"/>
            <a:ext cx="10732478" cy="4636415"/>
          </a:xfrm>
        </p:spPr>
        <p:txBody>
          <a:bodyPr numCol="1">
            <a:normAutofit/>
          </a:bodyPr>
          <a:lstStyle/>
          <a:p>
            <a:pPr marL="0" indent="0" algn="just">
              <a:buNone/>
            </a:pPr>
            <a:r>
              <a:rPr lang="pt-BR" sz="2400" b="1" dirty="0"/>
              <a:t>Kurt </a:t>
            </a:r>
            <a:r>
              <a:rPr lang="pt-BR" sz="2400" b="1" dirty="0" err="1"/>
              <a:t>Amplatz</a:t>
            </a:r>
            <a:r>
              <a:rPr lang="pt-BR" sz="2400" b="1" dirty="0"/>
              <a:t> e Melvin </a:t>
            </a:r>
            <a:r>
              <a:rPr lang="pt-BR" sz="2400" b="1" dirty="0" err="1"/>
              <a:t>Judkins</a:t>
            </a:r>
            <a:endParaRPr lang="pt-BR" sz="2400" b="1" dirty="0"/>
          </a:p>
          <a:p>
            <a:pPr algn="just"/>
            <a:r>
              <a:rPr lang="pt-BR" sz="2400" dirty="0"/>
              <a:t>Desenvolvimento de cateteres pré-moldados com curvaturas específicas para coronária direita e esquerda.</a:t>
            </a:r>
          </a:p>
          <a:p>
            <a:pPr algn="just"/>
            <a:r>
              <a:rPr lang="pt-BR" sz="2400" dirty="0"/>
              <a:t>Técnica por punção femoral percutânea</a:t>
            </a:r>
          </a:p>
          <a:p>
            <a:pPr algn="just"/>
            <a:r>
              <a:rPr lang="pt-BR" sz="2400" dirty="0"/>
              <a:t>Principais avanços:</a:t>
            </a:r>
          </a:p>
          <a:p>
            <a:pPr lvl="1" algn="just"/>
            <a:r>
              <a:rPr lang="pt-BR" sz="2000" dirty="0"/>
              <a:t>Simplificação da coronariografia seletiva</a:t>
            </a:r>
          </a:p>
          <a:p>
            <a:pPr lvl="1" algn="just"/>
            <a:r>
              <a:rPr lang="pt-BR" sz="2000" dirty="0"/>
              <a:t>Maior estabilidade e torque dos cateteres</a:t>
            </a:r>
          </a:p>
          <a:p>
            <a:pPr lvl="1" algn="just"/>
            <a:r>
              <a:rPr lang="pt-BR" sz="2000" dirty="0"/>
              <a:t>Maior reprodutibilidade do exame</a:t>
            </a:r>
          </a:p>
          <a:p>
            <a:pPr lvl="1" algn="just"/>
            <a:r>
              <a:rPr lang="pt-BR" sz="2000" dirty="0"/>
              <a:t>Expansão mundial da coronariografia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01CF8ECD-6626-F8E9-ABFE-8AEA70FD1C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729" b="89907" l="2981" r="31857">
                        <a14:foregroundMark x1="17973" y1="18505" x2="17973" y2="18505"/>
                        <a14:foregroundMark x1="3066" y1="48785" x2="3066" y2="48785"/>
                        <a14:foregroundMark x1="25383" y1="34766" x2="25383" y2="34766"/>
                        <a14:foregroundMark x1="17376" y1="50467" x2="17376" y2="50467"/>
                        <a14:foregroundMark x1="18058" y1="6729" x2="18058" y2="6729"/>
                        <a14:foregroundMark x1="14225" y1="83738" x2="14225" y2="83738"/>
                        <a14:foregroundMark x1="17888" y1="79065" x2="17888" y2="79065"/>
                        <a14:foregroundMark x1="26065" y1="78692" x2="26065" y2="78692"/>
                        <a14:foregroundMark x1="15758" y1="89907" x2="15758" y2="89907"/>
                        <a14:foregroundMark x1="15673" y1="89907" x2="15673" y2="89907"/>
                        <a14:foregroundMark x1="12606" y1="89907" x2="12606" y2="89907"/>
                        <a14:foregroundMark x1="11670" y1="89907" x2="11670" y2="89907"/>
                        <a14:backgroundMark x1="15673" y1="90280" x2="15673" y2="90280"/>
                        <a14:backgroundMark x1="11755" y1="90467" x2="11755" y2="90467"/>
                        <a14:backgroundMark x1="11584" y1="90654" x2="11584" y2="90654"/>
                        <a14:backgroundMark x1="11584" y1="90467" x2="11584" y2="90467"/>
                        <a14:backgroundMark x1="12521" y1="90467" x2="12521" y2="90467"/>
                        <a14:backgroundMark x1="12606" y1="90467" x2="12606" y2="90467"/>
                      </a14:backgroundRemoval>
                    </a14:imgEffect>
                  </a14:imgLayer>
                </a14:imgProps>
              </a:ext>
            </a:extLst>
          </a:blip>
          <a:srcRect r="64465"/>
          <a:stretch>
            <a:fillRect/>
          </a:stretch>
        </p:blipFill>
        <p:spPr>
          <a:xfrm>
            <a:off x="11353800" y="0"/>
            <a:ext cx="838200" cy="1074911"/>
          </a:xfrm>
          <a:prstGeom prst="rect">
            <a:avLst/>
          </a:prstGeom>
        </p:spPr>
      </p:pic>
      <p:sp>
        <p:nvSpPr>
          <p:cNvPr id="5" name="Título 4">
            <a:extLst>
              <a:ext uri="{FF2B5EF4-FFF2-40B4-BE49-F238E27FC236}">
                <a16:creationId xmlns:a16="http://schemas.microsoft.com/office/drawing/2014/main" id="{45ED86E6-D2D4-04E9-3977-0FCA1B04D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1967 – Coronariografia via femoral</a:t>
            </a:r>
          </a:p>
        </p:txBody>
      </p:sp>
      <p:pic>
        <p:nvPicPr>
          <p:cNvPr id="2" name="Imagem 1" descr="临床13 预制之形——血管造影大师贾金斯- 知乎">
            <a:extLst>
              <a:ext uri="{FF2B5EF4-FFF2-40B4-BE49-F238E27FC236}">
                <a16:creationId xmlns:a16="http://schemas.microsoft.com/office/drawing/2014/main" id="{BA261E68-34EB-C7B1-2F3E-263C9B9E2D9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4193" t="32564" r="4193" b="4530"/>
          <a:stretch>
            <a:fillRect/>
          </a:stretch>
        </p:blipFill>
        <p:spPr>
          <a:xfrm>
            <a:off x="6096000" y="3429000"/>
            <a:ext cx="5468816" cy="2323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66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  <a:alpha val="4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F275A69-D938-FBE0-51B4-D62C276227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2961E49-8DA3-9046-A55B-EA93A77FA7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90688"/>
            <a:ext cx="7690339" cy="4984479"/>
          </a:xfrm>
        </p:spPr>
        <p:txBody>
          <a:bodyPr numCol="1">
            <a:normAutofit fontScale="92500" lnSpcReduction="10000"/>
          </a:bodyPr>
          <a:lstStyle/>
          <a:p>
            <a:pPr marL="0" indent="0" algn="just">
              <a:buNone/>
            </a:pPr>
            <a:r>
              <a:rPr lang="pt-BR" sz="2400" b="1" dirty="0"/>
              <a:t>Andréas </a:t>
            </a:r>
            <a:r>
              <a:rPr lang="pt-BR" sz="2400" b="1" dirty="0" err="1"/>
              <a:t>Gruentzig</a:t>
            </a:r>
            <a:endParaRPr lang="pt-BR" sz="2400" b="1" dirty="0"/>
          </a:p>
          <a:p>
            <a:pPr algn="just"/>
            <a:r>
              <a:rPr lang="pt-BR" sz="2400" dirty="0"/>
              <a:t>1977 — Zurich, Suíça: primeira angioplastia </a:t>
            </a:r>
            <a:r>
              <a:rPr lang="pt-BR" sz="2400" dirty="0" err="1"/>
              <a:t>transluminal</a:t>
            </a:r>
            <a:r>
              <a:rPr lang="pt-BR" sz="2400" dirty="0"/>
              <a:t> coronária percutânea (ATCP) realizada in vivo. Utilização de cateter-balão desenvolvido pelo próprio </a:t>
            </a:r>
            <a:r>
              <a:rPr lang="pt-BR" sz="2400" dirty="0" err="1"/>
              <a:t>Grüntzig</a:t>
            </a:r>
            <a:r>
              <a:rPr lang="pt-BR" sz="2400" dirty="0"/>
              <a:t>.</a:t>
            </a:r>
          </a:p>
          <a:p>
            <a:pPr algn="just"/>
            <a:r>
              <a:rPr lang="pt-BR" sz="2400" b="1" dirty="0"/>
              <a:t>Primeiro caso:</a:t>
            </a:r>
            <a:r>
              <a:rPr lang="pt-BR" sz="2400" dirty="0"/>
              <a:t> homem, 38 anos, Angina de início recente - Placa aterosclerótica concêntrica em terço proximal de DA, com sucesso.</a:t>
            </a:r>
          </a:p>
          <a:p>
            <a:pPr algn="just"/>
            <a:r>
              <a:rPr lang="pt-BR" sz="2400" b="1" dirty="0"/>
              <a:t>Impacto histórico: </a:t>
            </a:r>
            <a:r>
              <a:rPr lang="pt-BR" sz="2400" dirty="0"/>
              <a:t>início da era da cardiologia intervencionista.</a:t>
            </a:r>
          </a:p>
          <a:p>
            <a:pPr algn="just"/>
            <a:r>
              <a:rPr lang="pt-BR" sz="2400" b="1" dirty="0"/>
              <a:t>Curiosidade:</a:t>
            </a:r>
            <a:r>
              <a:rPr lang="pt-BR" sz="2400" dirty="0"/>
              <a:t> faleceu aos 46 anos, em 1985, em um acidente aéreo nos Estados Unidos. Apaixonado por aviação, pilotava seu próprio avião bimotor ao lado da esposa, Margaret-Ann </a:t>
            </a:r>
            <a:r>
              <a:rPr lang="pt-BR" sz="2400" dirty="0" err="1"/>
              <a:t>Grüntzig</a:t>
            </a:r>
            <a:r>
              <a:rPr lang="pt-BR" sz="2400" dirty="0"/>
              <a:t>, quando a aeronave caiu próximo a Forsyth, no estado da Geórgia. Curiosamente, 1985 também marcou o falecimento de outros dois gigantes da hemodinâmica: Mason </a:t>
            </a:r>
            <a:r>
              <a:rPr lang="pt-BR" sz="2400" dirty="0" err="1"/>
              <a:t>Sones</a:t>
            </a:r>
            <a:r>
              <a:rPr lang="pt-BR" sz="2400" dirty="0"/>
              <a:t> e Melvin </a:t>
            </a:r>
            <a:r>
              <a:rPr lang="pt-BR" sz="2400" dirty="0" err="1"/>
              <a:t>Judkins</a:t>
            </a:r>
            <a:r>
              <a:rPr lang="pt-BR" sz="2400" dirty="0"/>
              <a:t>, tornando aquele ano particularmente simbólico para a história da cardiologia intervencionista.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27B51164-3DE7-81AD-4DE3-DA31119197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729" b="89907" l="2981" r="31857">
                        <a14:foregroundMark x1="17973" y1="18505" x2="17973" y2="18505"/>
                        <a14:foregroundMark x1="3066" y1="48785" x2="3066" y2="48785"/>
                        <a14:foregroundMark x1="25383" y1="34766" x2="25383" y2="34766"/>
                        <a14:foregroundMark x1="17376" y1="50467" x2="17376" y2="50467"/>
                        <a14:foregroundMark x1="18058" y1="6729" x2="18058" y2="6729"/>
                        <a14:foregroundMark x1="14225" y1="83738" x2="14225" y2="83738"/>
                        <a14:foregroundMark x1="17888" y1="79065" x2="17888" y2="79065"/>
                        <a14:foregroundMark x1="26065" y1="78692" x2="26065" y2="78692"/>
                        <a14:foregroundMark x1="15758" y1="89907" x2="15758" y2="89907"/>
                        <a14:foregroundMark x1="15673" y1="89907" x2="15673" y2="89907"/>
                        <a14:foregroundMark x1="12606" y1="89907" x2="12606" y2="89907"/>
                        <a14:foregroundMark x1="11670" y1="89907" x2="11670" y2="89907"/>
                        <a14:backgroundMark x1="15673" y1="90280" x2="15673" y2="90280"/>
                        <a14:backgroundMark x1="11755" y1="90467" x2="11755" y2="90467"/>
                        <a14:backgroundMark x1="11584" y1="90654" x2="11584" y2="90654"/>
                        <a14:backgroundMark x1="11584" y1="90467" x2="11584" y2="90467"/>
                        <a14:backgroundMark x1="12521" y1="90467" x2="12521" y2="90467"/>
                        <a14:backgroundMark x1="12606" y1="90467" x2="12606" y2="90467"/>
                      </a14:backgroundRemoval>
                    </a14:imgEffect>
                  </a14:imgLayer>
                </a14:imgProps>
              </a:ext>
            </a:extLst>
          </a:blip>
          <a:srcRect r="64465"/>
          <a:stretch>
            <a:fillRect/>
          </a:stretch>
        </p:blipFill>
        <p:spPr>
          <a:xfrm>
            <a:off x="11353800" y="0"/>
            <a:ext cx="838200" cy="1074911"/>
          </a:xfrm>
          <a:prstGeom prst="rect">
            <a:avLst/>
          </a:prstGeom>
        </p:spPr>
      </p:pic>
      <p:sp>
        <p:nvSpPr>
          <p:cNvPr id="5" name="Título 4">
            <a:extLst>
              <a:ext uri="{FF2B5EF4-FFF2-40B4-BE49-F238E27FC236}">
                <a16:creationId xmlns:a16="http://schemas.microsoft.com/office/drawing/2014/main" id="{8AB0E91A-E33A-872B-16A4-74D209647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1977 – A primeira angioplastia</a:t>
            </a:r>
          </a:p>
        </p:txBody>
      </p:sp>
      <p:pic>
        <p:nvPicPr>
          <p:cNvPr id="2" name="Imagem 1" descr="Dr. Andreas R. Gruentzig ================== The First Human case in  Angioplasty Percutaneous transluminal coronary angioplasty (PTCA)  Gruentzig's first successful Coronary Angioplasty treatment on an awake  human was performed on 16 September 1977">
            <a:extLst>
              <a:ext uri="{FF2B5EF4-FFF2-40B4-BE49-F238E27FC236}">
                <a16:creationId xmlns:a16="http://schemas.microsoft.com/office/drawing/2014/main" id="{FBD54EAA-ACFF-2977-6398-F100483235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72525" y="1222287"/>
            <a:ext cx="2428875" cy="1667051"/>
          </a:xfrm>
          <a:prstGeom prst="rect">
            <a:avLst/>
          </a:prstGeom>
        </p:spPr>
      </p:pic>
      <p:pic>
        <p:nvPicPr>
          <p:cNvPr id="4" name="Imagem 3" descr="Andreas Grüntzig (1939–1985)">
            <a:extLst>
              <a:ext uri="{FF2B5EF4-FFF2-40B4-BE49-F238E27FC236}">
                <a16:creationId xmlns:a16="http://schemas.microsoft.com/office/drawing/2014/main" id="{AD37BD6D-966A-C1C8-F2C3-296A33E49B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72525" y="3062157"/>
            <a:ext cx="2428875" cy="3613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818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  <a:alpha val="4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10E3D38-3AD2-9153-A6F3-21E73FCCAA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CF1E219-C17E-A16E-9019-3CF9F3665F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901168"/>
            <a:ext cx="8410330" cy="3941410"/>
          </a:xfrm>
        </p:spPr>
        <p:txBody>
          <a:bodyPr numCol="1">
            <a:normAutofit/>
          </a:bodyPr>
          <a:lstStyle/>
          <a:p>
            <a:pPr marL="0" indent="0" algn="just">
              <a:buNone/>
            </a:pPr>
            <a:r>
              <a:rPr lang="pt-BR" sz="2400" b="1" dirty="0" err="1"/>
              <a:t>Kiemeneij</a:t>
            </a:r>
            <a:r>
              <a:rPr lang="pt-BR" sz="2400" b="1" dirty="0"/>
              <a:t> &amp; </a:t>
            </a:r>
            <a:r>
              <a:rPr lang="pt-BR" sz="2400" b="1" dirty="0" err="1"/>
              <a:t>Laarman</a:t>
            </a:r>
            <a:endParaRPr lang="pt-BR" sz="2400" b="1" dirty="0"/>
          </a:p>
          <a:p>
            <a:pPr algn="just"/>
            <a:r>
              <a:rPr lang="pt-BR" sz="2400" dirty="0"/>
              <a:t>Baseado nas publicações de Lucien </a:t>
            </a:r>
            <a:r>
              <a:rPr lang="pt-BR" sz="2400" dirty="0" err="1"/>
              <a:t>Campeau</a:t>
            </a:r>
            <a:r>
              <a:rPr lang="pt-BR" sz="2400" dirty="0"/>
              <a:t> e com a evolução dos materiais e introdutores</a:t>
            </a:r>
          </a:p>
          <a:p>
            <a:pPr algn="just"/>
            <a:r>
              <a:rPr lang="pt-BR" sz="2400" dirty="0"/>
              <a:t>1993 — Primeira angioplastia coronária por via radial. Principais vantagens observadas: menor sangramento, menos complicações vasculares.</a:t>
            </a:r>
          </a:p>
          <a:p>
            <a:pPr algn="just"/>
            <a:r>
              <a:rPr lang="pt-BR" sz="2400" dirty="0"/>
              <a:t>Impacto histórico: estudos randomizados posteriores demonstraram menor taxa de complicações e menor taxa de eventos comparado à via femoral, com consolidação da via radial como acesso preferencial em muitos centros.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420D9666-5E76-295B-B3A7-EA230A1B8B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729" b="89907" l="2981" r="31857">
                        <a14:foregroundMark x1="17973" y1="18505" x2="17973" y2="18505"/>
                        <a14:foregroundMark x1="3066" y1="48785" x2="3066" y2="48785"/>
                        <a14:foregroundMark x1="25383" y1="34766" x2="25383" y2="34766"/>
                        <a14:foregroundMark x1="17376" y1="50467" x2="17376" y2="50467"/>
                        <a14:foregroundMark x1="18058" y1="6729" x2="18058" y2="6729"/>
                        <a14:foregroundMark x1="14225" y1="83738" x2="14225" y2="83738"/>
                        <a14:foregroundMark x1="17888" y1="79065" x2="17888" y2="79065"/>
                        <a14:foregroundMark x1="26065" y1="78692" x2="26065" y2="78692"/>
                        <a14:foregroundMark x1="15758" y1="89907" x2="15758" y2="89907"/>
                        <a14:foregroundMark x1="15673" y1="89907" x2="15673" y2="89907"/>
                        <a14:foregroundMark x1="12606" y1="89907" x2="12606" y2="89907"/>
                        <a14:foregroundMark x1="11670" y1="89907" x2="11670" y2="89907"/>
                        <a14:backgroundMark x1="15673" y1="90280" x2="15673" y2="90280"/>
                        <a14:backgroundMark x1="11755" y1="90467" x2="11755" y2="90467"/>
                        <a14:backgroundMark x1="11584" y1="90654" x2="11584" y2="90654"/>
                        <a14:backgroundMark x1="11584" y1="90467" x2="11584" y2="90467"/>
                        <a14:backgroundMark x1="12521" y1="90467" x2="12521" y2="90467"/>
                        <a14:backgroundMark x1="12606" y1="90467" x2="12606" y2="90467"/>
                      </a14:backgroundRemoval>
                    </a14:imgEffect>
                  </a14:imgLayer>
                </a14:imgProps>
              </a:ext>
            </a:extLst>
          </a:blip>
          <a:srcRect r="64465"/>
          <a:stretch>
            <a:fillRect/>
          </a:stretch>
        </p:blipFill>
        <p:spPr>
          <a:xfrm>
            <a:off x="11353800" y="0"/>
            <a:ext cx="838200" cy="1074911"/>
          </a:xfrm>
          <a:prstGeom prst="rect">
            <a:avLst/>
          </a:prstGeom>
        </p:spPr>
      </p:pic>
      <p:sp>
        <p:nvSpPr>
          <p:cNvPr id="5" name="Título 4">
            <a:extLst>
              <a:ext uri="{FF2B5EF4-FFF2-40B4-BE49-F238E27FC236}">
                <a16:creationId xmlns:a16="http://schemas.microsoft.com/office/drawing/2014/main" id="{274E6994-6305-AEED-1DD0-74DDBD710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1989-1993 – Primeira angioplastia via radial</a:t>
            </a:r>
          </a:p>
        </p:txBody>
      </p:sp>
      <p:pic>
        <p:nvPicPr>
          <p:cNvPr id="4" name="Imagem 3" descr="Ferdinand Kiemeneij, MD, PhD, OLVG, Amsterdam">
            <a:extLst>
              <a:ext uri="{FF2B5EF4-FFF2-40B4-BE49-F238E27FC236}">
                <a16:creationId xmlns:a16="http://schemas.microsoft.com/office/drawing/2014/main" id="{53A052BA-31FD-A2FF-9D30-7907E99223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24376" y="1901168"/>
            <a:ext cx="2260600" cy="2794000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607973FB-2418-D94A-7ACB-5ED7E64CAB5A}"/>
              </a:ext>
            </a:extLst>
          </p:cNvPr>
          <p:cNvSpPr txBox="1"/>
          <p:nvPr/>
        </p:nvSpPr>
        <p:spPr>
          <a:xfrm>
            <a:off x="9336453" y="4695168"/>
            <a:ext cx="243644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0" i="0" dirty="0">
                <a:solidFill>
                  <a:srgbClr val="404040"/>
                </a:solidFill>
                <a:effectLst/>
                <a:latin typeface="Arial" panose="020B0604020202020204" pitchFamily="34" charset="0"/>
              </a:rPr>
              <a:t>Dr. Ferdinand </a:t>
            </a:r>
            <a:r>
              <a:rPr lang="pt-BR" b="0" i="0" dirty="0" err="1">
                <a:solidFill>
                  <a:srgbClr val="404040"/>
                </a:solidFill>
                <a:effectLst/>
                <a:latin typeface="Arial" panose="020B0604020202020204" pitchFamily="34" charset="0"/>
              </a:rPr>
              <a:t>Kiemeneij</a:t>
            </a:r>
            <a:r>
              <a:rPr lang="pt-BR" b="0" i="0" dirty="0">
                <a:solidFill>
                  <a:srgbClr val="404040"/>
                </a:solidFill>
                <a:effectLst/>
                <a:latin typeface="Arial" panose="020B0604020202020204" pitchFamily="34" charset="0"/>
              </a:rPr>
              <a:t>, "</a:t>
            </a:r>
            <a:r>
              <a:rPr lang="pt-BR" b="0" i="0" dirty="0" err="1">
                <a:solidFill>
                  <a:srgbClr val="404040"/>
                </a:solidFill>
                <a:effectLst/>
                <a:latin typeface="Arial" panose="020B0604020202020204" pitchFamily="34" charset="0"/>
              </a:rPr>
              <a:t>the</a:t>
            </a:r>
            <a:r>
              <a:rPr lang="pt-BR" b="0" i="0" dirty="0">
                <a:solidFill>
                  <a:srgbClr val="40404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b="0" i="0" dirty="0" err="1">
                <a:solidFill>
                  <a:srgbClr val="404040"/>
                </a:solidFill>
                <a:effectLst/>
                <a:latin typeface="Arial" panose="020B0604020202020204" pitchFamily="34" charset="0"/>
              </a:rPr>
              <a:t>father</a:t>
            </a:r>
            <a:r>
              <a:rPr lang="pt-BR" b="0" i="0" dirty="0">
                <a:solidFill>
                  <a:srgbClr val="40404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b="0" i="0" dirty="0" err="1">
                <a:solidFill>
                  <a:srgbClr val="404040"/>
                </a:solidFill>
                <a:effectLst/>
                <a:latin typeface="Arial" panose="020B0604020202020204" pitchFamily="34" charset="0"/>
              </a:rPr>
              <a:t>of</a:t>
            </a:r>
            <a:r>
              <a:rPr lang="pt-BR" b="0" i="0" dirty="0">
                <a:solidFill>
                  <a:srgbClr val="40404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b="0" i="0" dirty="0" err="1">
                <a:solidFill>
                  <a:srgbClr val="404040"/>
                </a:solidFill>
                <a:effectLst/>
                <a:latin typeface="Arial" panose="020B0604020202020204" pitchFamily="34" charset="0"/>
              </a:rPr>
              <a:t>transradial</a:t>
            </a:r>
            <a:r>
              <a:rPr lang="pt-BR" b="0" i="0" dirty="0">
                <a:solidFill>
                  <a:srgbClr val="40404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b="0" i="0" dirty="0" err="1">
                <a:solidFill>
                  <a:srgbClr val="404040"/>
                </a:solidFill>
                <a:effectLst/>
                <a:latin typeface="Arial" panose="020B0604020202020204" pitchFamily="34" charset="0"/>
              </a:rPr>
              <a:t>intervention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56691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  <a:alpha val="4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3597492-03D3-397D-A7BF-361027E0D2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7ABBC67-E5DC-D1C5-2F3A-042635A6F0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80235"/>
            <a:ext cx="10679724" cy="4912640"/>
          </a:xfrm>
        </p:spPr>
        <p:txBody>
          <a:bodyPr numCol="1">
            <a:normAutofit/>
          </a:bodyPr>
          <a:lstStyle/>
          <a:p>
            <a:pPr marL="0" indent="0" algn="just">
              <a:buNone/>
            </a:pPr>
            <a:r>
              <a:rPr lang="pt-BR" b="1" dirty="0" err="1"/>
              <a:t>Julio</a:t>
            </a:r>
            <a:r>
              <a:rPr lang="pt-BR" b="1" dirty="0"/>
              <a:t> </a:t>
            </a:r>
            <a:r>
              <a:rPr lang="pt-BR" b="1" dirty="0" err="1"/>
              <a:t>Palmaz</a:t>
            </a:r>
            <a:r>
              <a:rPr lang="pt-BR" b="1" dirty="0"/>
              <a:t> / Eduardo Sousa</a:t>
            </a:r>
          </a:p>
          <a:p>
            <a:pPr algn="just"/>
            <a:r>
              <a:rPr lang="pt-BR" dirty="0"/>
              <a:t>1980: Primeiros </a:t>
            </a:r>
            <a:r>
              <a:rPr lang="pt-BR" dirty="0" err="1"/>
              <a:t>stents</a:t>
            </a:r>
            <a:r>
              <a:rPr lang="pt-BR" dirty="0"/>
              <a:t> metálicos (Bare-Metal </a:t>
            </a:r>
            <a:r>
              <a:rPr lang="pt-BR" dirty="0" err="1"/>
              <a:t>Stents</a:t>
            </a:r>
            <a:r>
              <a:rPr lang="pt-BR" dirty="0"/>
              <a:t> — BMS)</a:t>
            </a:r>
          </a:p>
          <a:p>
            <a:pPr lvl="1" algn="just"/>
            <a:r>
              <a:rPr lang="pt-BR" dirty="0"/>
              <a:t>Benefícios: redução de </a:t>
            </a:r>
            <a:r>
              <a:rPr lang="pt-BR" dirty="0" err="1"/>
              <a:t>recoil</a:t>
            </a:r>
            <a:r>
              <a:rPr lang="pt-BR" dirty="0"/>
              <a:t>, menor oclusão aguda, melhor resultado angiográfico</a:t>
            </a:r>
          </a:p>
          <a:p>
            <a:pPr lvl="1" algn="just"/>
            <a:r>
              <a:rPr lang="pt-BR" dirty="0"/>
              <a:t>Principal limitação: hiperplasia </a:t>
            </a:r>
            <a:r>
              <a:rPr lang="pt-BR" dirty="0" err="1"/>
              <a:t>neointimal</a:t>
            </a:r>
            <a:r>
              <a:rPr lang="pt-BR" dirty="0"/>
              <a:t> e reestenose </a:t>
            </a:r>
            <a:r>
              <a:rPr lang="pt-BR" dirty="0" err="1"/>
              <a:t>intra-Stent</a:t>
            </a:r>
            <a:endParaRPr lang="pt-BR" dirty="0"/>
          </a:p>
          <a:p>
            <a:pPr algn="just"/>
            <a:r>
              <a:rPr lang="pt-BR" dirty="0"/>
              <a:t>1990: </a:t>
            </a:r>
            <a:r>
              <a:rPr lang="pt-BR" dirty="0" err="1"/>
              <a:t>stents</a:t>
            </a:r>
            <a:r>
              <a:rPr lang="pt-BR" dirty="0"/>
              <a:t> farmacológicos  - revestimento com fármacos antiproliferativos: </a:t>
            </a:r>
            <a:r>
              <a:rPr lang="pt-BR" dirty="0" err="1"/>
              <a:t>Sirolimus</a:t>
            </a:r>
            <a:r>
              <a:rPr lang="pt-BR" dirty="0"/>
              <a:t>, </a:t>
            </a:r>
            <a:r>
              <a:rPr lang="pt-BR" dirty="0" err="1"/>
              <a:t>Paclitaxel</a:t>
            </a:r>
            <a:endParaRPr lang="pt-BR" dirty="0"/>
          </a:p>
          <a:p>
            <a:pPr lvl="1" algn="just"/>
            <a:r>
              <a:rPr lang="pt-BR" dirty="0"/>
              <a:t>Marco histórico brasileiro </a:t>
            </a:r>
            <a:r>
              <a:rPr lang="pt-BR" b="1" dirty="0"/>
              <a:t>- J. Eduardo Sousa em 1999 </a:t>
            </a:r>
            <a:r>
              <a:rPr lang="pt-BR" dirty="0"/>
              <a:t>— primeira experiência humana com </a:t>
            </a:r>
            <a:r>
              <a:rPr lang="pt-BR" dirty="0" err="1"/>
              <a:t>stent</a:t>
            </a:r>
            <a:r>
              <a:rPr lang="pt-BR" dirty="0"/>
              <a:t> </a:t>
            </a:r>
            <a:r>
              <a:rPr lang="pt-BR" dirty="0" err="1"/>
              <a:t>eluído</a:t>
            </a:r>
            <a:r>
              <a:rPr lang="pt-BR" dirty="0"/>
              <a:t> em sirolimos, Instituto Dante Pazzanese</a:t>
            </a:r>
          </a:p>
          <a:p>
            <a:pPr lvl="1" algn="just"/>
            <a:r>
              <a:rPr lang="pt-BR" dirty="0"/>
              <a:t>Estudo SIRIUS (2002):</a:t>
            </a:r>
          </a:p>
          <a:p>
            <a:pPr lvl="2" algn="just"/>
            <a:r>
              <a:rPr lang="pt-BR" sz="2400" dirty="0"/>
              <a:t>Reestenose: Stent convencional: 16% / Stent farmacológico: 5%, com redução expressiva da necessidade de </a:t>
            </a:r>
            <a:r>
              <a:rPr lang="pt-BR" sz="2400" dirty="0" err="1"/>
              <a:t>reintervenção</a:t>
            </a:r>
            <a:endParaRPr lang="pt-BR" sz="2400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D6841EE2-D7B8-C69D-13DD-A08BA60054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729" b="89907" l="2981" r="31857">
                        <a14:foregroundMark x1="17973" y1="18505" x2="17973" y2="18505"/>
                        <a14:foregroundMark x1="3066" y1="48785" x2="3066" y2="48785"/>
                        <a14:foregroundMark x1="25383" y1="34766" x2="25383" y2="34766"/>
                        <a14:foregroundMark x1="17376" y1="50467" x2="17376" y2="50467"/>
                        <a14:foregroundMark x1="18058" y1="6729" x2="18058" y2="6729"/>
                        <a14:foregroundMark x1="14225" y1="83738" x2="14225" y2="83738"/>
                        <a14:foregroundMark x1="17888" y1="79065" x2="17888" y2="79065"/>
                        <a14:foregroundMark x1="26065" y1="78692" x2="26065" y2="78692"/>
                        <a14:foregroundMark x1="15758" y1="89907" x2="15758" y2="89907"/>
                        <a14:foregroundMark x1="15673" y1="89907" x2="15673" y2="89907"/>
                        <a14:foregroundMark x1="12606" y1="89907" x2="12606" y2="89907"/>
                        <a14:foregroundMark x1="11670" y1="89907" x2="11670" y2="89907"/>
                        <a14:backgroundMark x1="15673" y1="90280" x2="15673" y2="90280"/>
                        <a14:backgroundMark x1="11755" y1="90467" x2="11755" y2="90467"/>
                        <a14:backgroundMark x1="11584" y1="90654" x2="11584" y2="90654"/>
                        <a14:backgroundMark x1="11584" y1="90467" x2="11584" y2="90467"/>
                        <a14:backgroundMark x1="12521" y1="90467" x2="12521" y2="90467"/>
                        <a14:backgroundMark x1="12606" y1="90467" x2="12606" y2="90467"/>
                      </a14:backgroundRemoval>
                    </a14:imgEffect>
                  </a14:imgLayer>
                </a14:imgProps>
              </a:ext>
            </a:extLst>
          </a:blip>
          <a:srcRect r="64465"/>
          <a:stretch>
            <a:fillRect/>
          </a:stretch>
        </p:blipFill>
        <p:spPr>
          <a:xfrm>
            <a:off x="11353800" y="0"/>
            <a:ext cx="838200" cy="1074911"/>
          </a:xfrm>
          <a:prstGeom prst="rect">
            <a:avLst/>
          </a:prstGeom>
        </p:spPr>
      </p:pic>
      <p:sp>
        <p:nvSpPr>
          <p:cNvPr id="5" name="Título 4">
            <a:extLst>
              <a:ext uri="{FF2B5EF4-FFF2-40B4-BE49-F238E27FC236}">
                <a16:creationId xmlns:a16="http://schemas.microsoft.com/office/drawing/2014/main" id="{5438BA3B-70B2-CA75-443B-A7A8F3B26B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1980 - 1999 – </a:t>
            </a:r>
            <a:r>
              <a:rPr lang="pt-BR" dirty="0" err="1"/>
              <a:t>Stents</a:t>
            </a:r>
            <a:endParaRPr lang="pt-BR" dirty="0"/>
          </a:p>
        </p:txBody>
      </p:sp>
      <p:pic>
        <p:nvPicPr>
          <p:cNvPr id="2" name="Imagem 1" descr="Dr. Eduardo Sousa">
            <a:extLst>
              <a:ext uri="{FF2B5EF4-FFF2-40B4-BE49-F238E27FC236}">
                <a16:creationId xmlns:a16="http://schemas.microsoft.com/office/drawing/2014/main" id="{B87A1574-0FF4-1F9B-0715-570675DC75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06533" y="242013"/>
            <a:ext cx="2141736" cy="1665795"/>
          </a:xfrm>
          <a:prstGeom prst="rect">
            <a:avLst/>
          </a:prstGeom>
        </p:spPr>
      </p:pic>
      <p:pic>
        <p:nvPicPr>
          <p:cNvPr id="4" name="Imagem 3" descr="Nenhuma descrição de foto disponível.">
            <a:extLst>
              <a:ext uri="{FF2B5EF4-FFF2-40B4-BE49-F238E27FC236}">
                <a16:creationId xmlns:a16="http://schemas.microsoft.com/office/drawing/2014/main" id="{D000B8E4-4B59-9673-EA39-38CB9F0E98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07638" y="242013"/>
            <a:ext cx="1334772" cy="1665795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1868CB0B-295C-8DA5-3C13-AF0ED18263B5}"/>
              </a:ext>
            </a:extLst>
          </p:cNvPr>
          <p:cNvSpPr txBox="1"/>
          <p:nvPr/>
        </p:nvSpPr>
        <p:spPr>
          <a:xfrm>
            <a:off x="7040844" y="1818392"/>
            <a:ext cx="460017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b="0" i="0" dirty="0">
                <a:solidFill>
                  <a:srgbClr val="404040"/>
                </a:solidFill>
                <a:effectLst/>
                <a:latin typeface="Arial" panose="020B0604020202020204" pitchFamily="34" charset="0"/>
              </a:rPr>
              <a:t>Dr. José Eduardo Sousa 1934 - 2022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503668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  <a:alpha val="4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290D0A7-90BE-F73A-D60C-42D59C7145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E97288F-46E7-ED01-A94D-B8B1D26268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80235"/>
            <a:ext cx="7057293" cy="4636415"/>
          </a:xfrm>
        </p:spPr>
        <p:txBody>
          <a:bodyPr numCol="1">
            <a:normAutofit/>
          </a:bodyPr>
          <a:lstStyle/>
          <a:p>
            <a:pPr marL="0" indent="0" algn="just">
              <a:buNone/>
            </a:pPr>
            <a:r>
              <a:rPr lang="pt-BR" sz="2400" b="1" dirty="0"/>
              <a:t>Paul </a:t>
            </a:r>
            <a:r>
              <a:rPr lang="pt-BR" sz="2400" b="1" dirty="0" err="1"/>
              <a:t>Yock</a:t>
            </a:r>
            <a:r>
              <a:rPr lang="pt-BR" sz="2400" b="1" dirty="0"/>
              <a:t>, MD</a:t>
            </a:r>
          </a:p>
          <a:p>
            <a:pPr algn="just"/>
            <a:r>
              <a:rPr lang="pt-BR" sz="2400" dirty="0"/>
              <a:t>Visualização do interior da artéria coronária</a:t>
            </a:r>
          </a:p>
          <a:p>
            <a:pPr algn="just"/>
            <a:r>
              <a:rPr lang="pt-BR" sz="2400" dirty="0"/>
              <a:t>Avaliação anatômica detalhada da placa aterosclerótica</a:t>
            </a:r>
          </a:p>
          <a:p>
            <a:pPr algn="just"/>
            <a:r>
              <a:rPr lang="pt-BR" sz="2400" dirty="0"/>
              <a:t>Impacto clínico:	melhor planejamento da angioplastia, otimização do implante de </a:t>
            </a:r>
            <a:r>
              <a:rPr lang="pt-BR" sz="2400" dirty="0" err="1"/>
              <a:t>stents</a:t>
            </a:r>
            <a:r>
              <a:rPr lang="pt-BR" sz="2400" dirty="0"/>
              <a:t> e predição de eventos cardiovasculares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B591A477-C840-D96B-8F9F-28CDD7B4FF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729" b="89907" l="2981" r="31857">
                        <a14:foregroundMark x1="17973" y1="18505" x2="17973" y2="18505"/>
                        <a14:foregroundMark x1="3066" y1="48785" x2="3066" y2="48785"/>
                        <a14:foregroundMark x1="25383" y1="34766" x2="25383" y2="34766"/>
                        <a14:foregroundMark x1="17376" y1="50467" x2="17376" y2="50467"/>
                        <a14:foregroundMark x1="18058" y1="6729" x2="18058" y2="6729"/>
                        <a14:foregroundMark x1="14225" y1="83738" x2="14225" y2="83738"/>
                        <a14:foregroundMark x1="17888" y1="79065" x2="17888" y2="79065"/>
                        <a14:foregroundMark x1="26065" y1="78692" x2="26065" y2="78692"/>
                        <a14:foregroundMark x1="15758" y1="89907" x2="15758" y2="89907"/>
                        <a14:foregroundMark x1="15673" y1="89907" x2="15673" y2="89907"/>
                        <a14:foregroundMark x1="12606" y1="89907" x2="12606" y2="89907"/>
                        <a14:foregroundMark x1="11670" y1="89907" x2="11670" y2="89907"/>
                        <a14:backgroundMark x1="15673" y1="90280" x2="15673" y2="90280"/>
                        <a14:backgroundMark x1="11755" y1="90467" x2="11755" y2="90467"/>
                        <a14:backgroundMark x1="11584" y1="90654" x2="11584" y2="90654"/>
                        <a14:backgroundMark x1="11584" y1="90467" x2="11584" y2="90467"/>
                        <a14:backgroundMark x1="12521" y1="90467" x2="12521" y2="90467"/>
                        <a14:backgroundMark x1="12606" y1="90467" x2="12606" y2="90467"/>
                      </a14:backgroundRemoval>
                    </a14:imgEffect>
                  </a14:imgLayer>
                </a14:imgProps>
              </a:ext>
            </a:extLst>
          </a:blip>
          <a:srcRect r="64465"/>
          <a:stretch>
            <a:fillRect/>
          </a:stretch>
        </p:blipFill>
        <p:spPr>
          <a:xfrm>
            <a:off x="11353800" y="0"/>
            <a:ext cx="838200" cy="1074911"/>
          </a:xfrm>
          <a:prstGeom prst="rect">
            <a:avLst/>
          </a:prstGeom>
        </p:spPr>
      </p:pic>
      <p:sp>
        <p:nvSpPr>
          <p:cNvPr id="5" name="Título 4">
            <a:extLst>
              <a:ext uri="{FF2B5EF4-FFF2-40B4-BE49-F238E27FC236}">
                <a16:creationId xmlns:a16="http://schemas.microsoft.com/office/drawing/2014/main" id="{25D7F8F0-FF93-62B6-F1F8-30AF7022A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1989 – Introdução do IVUS</a:t>
            </a:r>
          </a:p>
        </p:txBody>
      </p:sp>
      <p:pic>
        <p:nvPicPr>
          <p:cNvPr id="2" name="Imagem 1" descr="Paul Yock">
            <a:extLst>
              <a:ext uri="{FF2B5EF4-FFF2-40B4-BE49-F238E27FC236}">
                <a16:creationId xmlns:a16="http://schemas.microsoft.com/office/drawing/2014/main" id="{D487F267-3916-5BBA-6BF6-33FAC76111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64650" y="1440036"/>
            <a:ext cx="2270858" cy="2270858"/>
          </a:xfrm>
          <a:prstGeom prst="rect">
            <a:avLst/>
          </a:prstGeom>
        </p:spPr>
      </p:pic>
      <p:pic>
        <p:nvPicPr>
          <p:cNvPr id="4" name="Imagem 3" descr="ULTIMATE III: Uso de IVUS para angioplastia com balão com drogas em lesões  coronarianas de novo | SOLACI">
            <a:extLst>
              <a:ext uri="{FF2B5EF4-FFF2-40B4-BE49-F238E27FC236}">
                <a16:creationId xmlns:a16="http://schemas.microsoft.com/office/drawing/2014/main" id="{E3D3F55C-95E1-F088-0D05-718C591688F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24439" y="4076019"/>
            <a:ext cx="3711069" cy="2564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786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  <a:alpha val="4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FBA7967-AA88-E58D-BEA1-DDE7A495E8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F8656F8-4CFA-F259-80E4-DE28C9FB9C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80235"/>
            <a:ext cx="10908324" cy="4912640"/>
          </a:xfrm>
        </p:spPr>
        <p:txBody>
          <a:bodyPr numCol="1">
            <a:normAutofit/>
          </a:bodyPr>
          <a:lstStyle/>
          <a:p>
            <a:pPr algn="just"/>
            <a:r>
              <a:rPr lang="pt-BR" sz="2400" b="1" dirty="0"/>
              <a:t>1990: </a:t>
            </a:r>
            <a:r>
              <a:rPr lang="pt-BR" sz="2400" dirty="0"/>
              <a:t>FFR, </a:t>
            </a:r>
            <a:r>
              <a:rPr lang="pt-BR" sz="2400" dirty="0" err="1"/>
              <a:t>Pijls</a:t>
            </a:r>
            <a:r>
              <a:rPr lang="pt-BR" sz="2400" dirty="0"/>
              <a:t> &amp; De </a:t>
            </a:r>
            <a:r>
              <a:rPr lang="pt-BR" sz="2400" dirty="0" err="1"/>
              <a:t>Bruyne</a:t>
            </a:r>
            <a:endParaRPr lang="pt-BR" sz="2400" dirty="0"/>
          </a:p>
          <a:p>
            <a:pPr algn="just"/>
            <a:r>
              <a:rPr lang="pt-BR" sz="2400" b="1" dirty="0"/>
              <a:t>1991: </a:t>
            </a:r>
            <a:r>
              <a:rPr lang="pt-BR" sz="2400" dirty="0"/>
              <a:t>Tomografia de Coerência Óptica (OCT) </a:t>
            </a:r>
          </a:p>
          <a:p>
            <a:pPr algn="just"/>
            <a:r>
              <a:rPr lang="pt-BR" sz="2400" b="1" dirty="0"/>
              <a:t>2000s:</a:t>
            </a:r>
            <a:r>
              <a:rPr lang="pt-BR" sz="2400" dirty="0"/>
              <a:t> </a:t>
            </a:r>
            <a:r>
              <a:rPr lang="pt-BR" sz="2400" dirty="0" err="1"/>
              <a:t>Stents</a:t>
            </a:r>
            <a:r>
              <a:rPr lang="pt-BR" sz="2400" dirty="0"/>
              <a:t> farmacológicos de nova geração</a:t>
            </a:r>
          </a:p>
          <a:p>
            <a:pPr algn="just"/>
            <a:r>
              <a:rPr lang="pt-BR" sz="2400" b="1" dirty="0"/>
              <a:t>2002: </a:t>
            </a:r>
            <a:r>
              <a:rPr lang="pt-BR" sz="2400" dirty="0"/>
              <a:t>TAVI - 6 de abril de 2002, França, Dr. Alain </a:t>
            </a:r>
            <a:r>
              <a:rPr lang="pt-BR" sz="2400" dirty="0" err="1"/>
              <a:t>Cribier</a:t>
            </a:r>
            <a:r>
              <a:rPr lang="pt-BR" sz="2400" dirty="0"/>
              <a:t>.</a:t>
            </a:r>
          </a:p>
          <a:p>
            <a:pPr algn="just"/>
            <a:r>
              <a:rPr lang="pt-BR" sz="2400" b="1" dirty="0"/>
              <a:t>2010: </a:t>
            </a:r>
            <a:r>
              <a:rPr lang="pt-BR" sz="2400" dirty="0" err="1"/>
              <a:t>Mitraclip</a:t>
            </a:r>
            <a:endParaRPr lang="pt-BR" sz="2400" dirty="0"/>
          </a:p>
          <a:p>
            <a:pPr algn="just"/>
            <a:r>
              <a:rPr lang="pt-BR" sz="2400" b="1" dirty="0"/>
              <a:t>2013: </a:t>
            </a:r>
            <a:r>
              <a:rPr lang="pt-BR" sz="2400" dirty="0" err="1"/>
              <a:t>iFR</a:t>
            </a:r>
            <a:r>
              <a:rPr lang="pt-BR" sz="2400" dirty="0"/>
              <a:t>, Justin Davies et al. RFR, DFR.</a:t>
            </a:r>
          </a:p>
          <a:p>
            <a:pPr algn="just"/>
            <a:r>
              <a:rPr lang="pt-BR" sz="2400" b="1" dirty="0"/>
              <a:t>2010-2020s: </a:t>
            </a:r>
            <a:r>
              <a:rPr lang="pt-BR" sz="2400" dirty="0" err="1"/>
              <a:t>Valve</a:t>
            </a:r>
            <a:r>
              <a:rPr lang="pt-BR" sz="2400" dirty="0"/>
              <a:t>-</a:t>
            </a:r>
            <a:r>
              <a:rPr lang="pt-BR" sz="2400" dirty="0" err="1"/>
              <a:t>in-valve</a:t>
            </a:r>
            <a:r>
              <a:rPr lang="pt-BR" sz="2400" dirty="0"/>
              <a:t>, </a:t>
            </a:r>
            <a:r>
              <a:rPr lang="pt-BR" sz="2400" dirty="0" err="1"/>
              <a:t>Triclip</a:t>
            </a:r>
            <a:r>
              <a:rPr lang="pt-BR" sz="2400" dirty="0"/>
              <a:t>/PASCAL, Fechamento de </a:t>
            </a:r>
            <a:r>
              <a:rPr lang="pt-BR" sz="2400" dirty="0" err="1"/>
              <a:t>leak</a:t>
            </a:r>
            <a:r>
              <a:rPr lang="pt-BR" sz="2400" dirty="0"/>
              <a:t> </a:t>
            </a:r>
            <a:r>
              <a:rPr lang="pt-BR" sz="2400" dirty="0" err="1"/>
              <a:t>paravalvar</a:t>
            </a:r>
            <a:r>
              <a:rPr lang="pt-BR" sz="2400" dirty="0"/>
              <a:t>, Oclusão de apêndice atrial esquerdo</a:t>
            </a:r>
          </a:p>
          <a:p>
            <a:pPr algn="just"/>
            <a:r>
              <a:rPr lang="pt-BR" sz="2400" b="1" dirty="0"/>
              <a:t>2020s: </a:t>
            </a:r>
            <a:r>
              <a:rPr lang="pt-BR" sz="2400" dirty="0"/>
              <a:t>FFR-CT, QFR (</a:t>
            </a:r>
            <a:r>
              <a:rPr lang="pt-BR" sz="2400" dirty="0" err="1"/>
              <a:t>Quantitative</a:t>
            </a:r>
            <a:r>
              <a:rPr lang="pt-BR" sz="2400" dirty="0"/>
              <a:t> Flow </a:t>
            </a:r>
            <a:r>
              <a:rPr lang="pt-BR" sz="2400" dirty="0" err="1"/>
              <a:t>Ratio</a:t>
            </a:r>
            <a:r>
              <a:rPr lang="pt-BR" sz="2400" dirty="0"/>
              <a:t>), IA aplicada à angiografia</a:t>
            </a:r>
          </a:p>
          <a:p>
            <a:r>
              <a:rPr lang="pt-BR" sz="2400" b="1" dirty="0"/>
              <a:t>Tendências atuais: </a:t>
            </a:r>
            <a:r>
              <a:rPr lang="pt-BR" sz="2400" dirty="0"/>
              <a:t>fisiologia sem fio-guia, Inteligência artificial, Integração imagem + fisiologia, Robótica, Intervenções estruturais complexas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3B18122B-EA29-1800-C672-B5D3044DCE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729" b="89907" l="2981" r="31857">
                        <a14:foregroundMark x1="17973" y1="18505" x2="17973" y2="18505"/>
                        <a14:foregroundMark x1="3066" y1="48785" x2="3066" y2="48785"/>
                        <a14:foregroundMark x1="25383" y1="34766" x2="25383" y2="34766"/>
                        <a14:foregroundMark x1="17376" y1="50467" x2="17376" y2="50467"/>
                        <a14:foregroundMark x1="18058" y1="6729" x2="18058" y2="6729"/>
                        <a14:foregroundMark x1="14225" y1="83738" x2="14225" y2="83738"/>
                        <a14:foregroundMark x1="17888" y1="79065" x2="17888" y2="79065"/>
                        <a14:foregroundMark x1="26065" y1="78692" x2="26065" y2="78692"/>
                        <a14:foregroundMark x1="15758" y1="89907" x2="15758" y2="89907"/>
                        <a14:foregroundMark x1="15673" y1="89907" x2="15673" y2="89907"/>
                        <a14:foregroundMark x1="12606" y1="89907" x2="12606" y2="89907"/>
                        <a14:foregroundMark x1="11670" y1="89907" x2="11670" y2="89907"/>
                        <a14:backgroundMark x1="15673" y1="90280" x2="15673" y2="90280"/>
                        <a14:backgroundMark x1="11755" y1="90467" x2="11755" y2="90467"/>
                        <a14:backgroundMark x1="11584" y1="90654" x2="11584" y2="90654"/>
                        <a14:backgroundMark x1="11584" y1="90467" x2="11584" y2="90467"/>
                        <a14:backgroundMark x1="12521" y1="90467" x2="12521" y2="90467"/>
                        <a14:backgroundMark x1="12606" y1="90467" x2="12606" y2="90467"/>
                      </a14:backgroundRemoval>
                    </a14:imgEffect>
                  </a14:imgLayer>
                </a14:imgProps>
              </a:ext>
            </a:extLst>
          </a:blip>
          <a:srcRect r="64465"/>
          <a:stretch>
            <a:fillRect/>
          </a:stretch>
        </p:blipFill>
        <p:spPr>
          <a:xfrm>
            <a:off x="11353800" y="0"/>
            <a:ext cx="838200" cy="1074911"/>
          </a:xfrm>
          <a:prstGeom prst="rect">
            <a:avLst/>
          </a:prstGeom>
        </p:spPr>
      </p:pic>
      <p:sp>
        <p:nvSpPr>
          <p:cNvPr id="5" name="Título 4">
            <a:extLst>
              <a:ext uri="{FF2B5EF4-FFF2-40B4-BE49-F238E27FC236}">
                <a16:creationId xmlns:a16="http://schemas.microsoft.com/office/drawing/2014/main" id="{07899054-75C7-23C0-6D42-F0E63E787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1990...</a:t>
            </a:r>
          </a:p>
        </p:txBody>
      </p:sp>
      <p:pic>
        <p:nvPicPr>
          <p:cNvPr id="2" name="Imagem 1" descr="Heci adquire novos equipamentos de hemodinâmica e cintilografia | Revista  Viver!">
            <a:extLst>
              <a:ext uri="{FF2B5EF4-FFF2-40B4-BE49-F238E27FC236}">
                <a16:creationId xmlns:a16="http://schemas.microsoft.com/office/drawing/2014/main" id="{5DC1E0E4-FE66-22A4-E5E6-E549E873B3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1376" y="175846"/>
            <a:ext cx="4095262" cy="2303585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44FD2B9C-685B-83B5-071C-CB46A8294A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31304" y="2668710"/>
            <a:ext cx="2975334" cy="150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566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  <a:alpha val="4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B210584-A8B0-616C-2B26-7C70324C3D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2808CE6A-B7D0-A717-198B-2A876AA194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729" b="89907" l="2981" r="31857">
                        <a14:foregroundMark x1="17973" y1="18505" x2="17973" y2="18505"/>
                        <a14:foregroundMark x1="3066" y1="48785" x2="3066" y2="48785"/>
                        <a14:foregroundMark x1="25383" y1="34766" x2="25383" y2="34766"/>
                        <a14:foregroundMark x1="17376" y1="50467" x2="17376" y2="50467"/>
                        <a14:foregroundMark x1="18058" y1="6729" x2="18058" y2="6729"/>
                        <a14:foregroundMark x1="14225" y1="83738" x2="14225" y2="83738"/>
                        <a14:foregroundMark x1="17888" y1="79065" x2="17888" y2="79065"/>
                        <a14:foregroundMark x1="26065" y1="78692" x2="26065" y2="78692"/>
                        <a14:foregroundMark x1="15758" y1="89907" x2="15758" y2="89907"/>
                        <a14:foregroundMark x1="15673" y1="89907" x2="15673" y2="89907"/>
                        <a14:foregroundMark x1="12606" y1="89907" x2="12606" y2="89907"/>
                        <a14:foregroundMark x1="11670" y1="89907" x2="11670" y2="89907"/>
                        <a14:backgroundMark x1="15673" y1="90280" x2="15673" y2="90280"/>
                        <a14:backgroundMark x1="11755" y1="90467" x2="11755" y2="90467"/>
                        <a14:backgroundMark x1="11584" y1="90654" x2="11584" y2="90654"/>
                        <a14:backgroundMark x1="11584" y1="90467" x2="11584" y2="90467"/>
                        <a14:backgroundMark x1="12521" y1="90467" x2="12521" y2="90467"/>
                        <a14:backgroundMark x1="12606" y1="90467" x2="12606" y2="90467"/>
                      </a14:backgroundRemoval>
                    </a14:imgEffect>
                  </a14:imgLayer>
                </a14:imgProps>
              </a:ext>
            </a:extLst>
          </a:blip>
          <a:srcRect r="64465"/>
          <a:stretch>
            <a:fillRect/>
          </a:stretch>
        </p:blipFill>
        <p:spPr>
          <a:xfrm>
            <a:off x="11353800" y="0"/>
            <a:ext cx="838200" cy="1074911"/>
          </a:xfrm>
          <a:prstGeom prst="rect">
            <a:avLst/>
          </a:prstGeom>
        </p:spPr>
      </p:pic>
      <p:sp>
        <p:nvSpPr>
          <p:cNvPr id="5" name="Título 4">
            <a:extLst>
              <a:ext uri="{FF2B5EF4-FFF2-40B4-BE49-F238E27FC236}">
                <a16:creationId xmlns:a16="http://schemas.microsoft.com/office/drawing/2014/main" id="{4C698907-2C88-B1BC-7C13-01A7D162A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2002 - TAVI</a:t>
            </a:r>
          </a:p>
        </p:txBody>
      </p:sp>
      <p:pic>
        <p:nvPicPr>
          <p:cNvPr id="11" name="Imagem 10" descr="First-in-Man implantation (Rouen, April 16th, 2002). A-The complex antegrade transseptal route used for TAVR. B-View of the transcatheter valve in place within the native calcified valve and hemodynamic result (no gradient). C-The patient immediately after valve implantation and D, 8 days later. ">
            <a:extLst>
              <a:ext uri="{FF2B5EF4-FFF2-40B4-BE49-F238E27FC236}">
                <a16:creationId xmlns:a16="http://schemas.microsoft.com/office/drawing/2014/main" id="{471057CD-18EB-FC9D-A0DE-C28A066729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51688" y="1690689"/>
            <a:ext cx="4738004" cy="3651050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AC456A68-9F89-39A6-4366-35E5EFEBBF16}"/>
              </a:ext>
            </a:extLst>
          </p:cNvPr>
          <p:cNvSpPr txBox="1"/>
          <p:nvPr/>
        </p:nvSpPr>
        <p:spPr>
          <a:xfrm>
            <a:off x="6492240" y="5341739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dirty="0"/>
              <a:t>6 de abril de 2002, França, Dr. Alain </a:t>
            </a:r>
            <a:r>
              <a:rPr lang="pt-BR" dirty="0" err="1"/>
              <a:t>Cribier</a:t>
            </a:r>
            <a:endParaRPr lang="pt-BR" b="0" i="0" dirty="0">
              <a:solidFill>
                <a:srgbClr val="111111"/>
              </a:solidFill>
              <a:effectLst/>
              <a:latin typeface="Roboto" panose="02000000000000000000" pitchFamily="2" charset="0"/>
            </a:endParaRPr>
          </a:p>
        </p:txBody>
      </p:sp>
      <p:sp>
        <p:nvSpPr>
          <p:cNvPr id="2" name="Espaço Reservado para Conteúdo 2">
            <a:extLst>
              <a:ext uri="{FF2B5EF4-FFF2-40B4-BE49-F238E27FC236}">
                <a16:creationId xmlns:a16="http://schemas.microsoft.com/office/drawing/2014/main" id="{EB7ABE42-3571-6891-6CD2-EF8A0F78CF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690688"/>
            <a:ext cx="6469379" cy="4999672"/>
          </a:xfrm>
        </p:spPr>
        <p:txBody>
          <a:bodyPr numCol="1">
            <a:normAutofit fontScale="77500" lnSpcReduction="20000"/>
          </a:bodyPr>
          <a:lstStyle/>
          <a:p>
            <a:pPr marL="0" indent="0" algn="just">
              <a:buNone/>
            </a:pPr>
            <a:r>
              <a:rPr lang="pt-BR" sz="2400" b="1" dirty="0"/>
              <a:t>Alain </a:t>
            </a:r>
            <a:r>
              <a:rPr lang="pt-BR" sz="2400" b="1" dirty="0" err="1"/>
              <a:t>Cribier</a:t>
            </a:r>
            <a:endParaRPr lang="pt-BR" sz="2400" b="1" dirty="0"/>
          </a:p>
          <a:p>
            <a:pPr marL="0" indent="0" algn="just">
              <a:buNone/>
            </a:pPr>
            <a:r>
              <a:rPr lang="pt-BR" dirty="0"/>
              <a:t>Homem, 57 anos em choque cardiogênico, com múltiplas comorbidades: histórico de câncer de pulmão, pancreatite crônica e isquemia subaguda nos membros inferiores devido à oclusão recente de pontes </a:t>
            </a:r>
            <a:r>
              <a:rPr lang="pt-BR" dirty="0" err="1"/>
              <a:t>aortofemorais</a:t>
            </a:r>
            <a:r>
              <a:rPr lang="pt-BR" dirty="0"/>
              <a:t>. </a:t>
            </a:r>
          </a:p>
          <a:p>
            <a:pPr marL="0" indent="0" algn="just">
              <a:buNone/>
            </a:pPr>
            <a:r>
              <a:rPr lang="pt-BR" dirty="0"/>
              <a:t>FEVE 12%, foi recusado por três equipes de cirurgia cardíaca. O paciente foi transferido do Hospital Universitário de Lille para uma </a:t>
            </a:r>
            <a:r>
              <a:rPr lang="pt-BR" dirty="0" err="1"/>
              <a:t>valvuloplastia</a:t>
            </a:r>
            <a:r>
              <a:rPr lang="pt-BR" dirty="0"/>
              <a:t> aórtica com balão de emergência. Houve alguma melhora hemodinâmica com a </a:t>
            </a:r>
            <a:r>
              <a:rPr lang="pt-BR" dirty="0" err="1"/>
              <a:t>valvuloplastia</a:t>
            </a:r>
            <a:r>
              <a:rPr lang="pt-BR" dirty="0"/>
              <a:t> aórtica com balão, mas uma recorrência do choque após 48 horas. Isso levou a uma discussão sobre a possibilidade de tentar o primeiro implante de válvula percutânea. Tanto a família quanto o paciente concordaram imediatamente com a ideia. A equipe de implante de válvula cardíaca percutânea aceitou o desafio, apesar do altíssimo risco, pois essa era a única opção possível para salvar a vida desse jovem paciente.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815024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F23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C50AF4C-700D-B32B-2AEC-15D9CB0429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4B32EE2E-EFA0-0DD1-643F-552E502102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729" b="89907" l="2981" r="31857">
                        <a14:foregroundMark x1="17973" y1="18505" x2="17973" y2="18505"/>
                        <a14:foregroundMark x1="3066" y1="48785" x2="3066" y2="48785"/>
                        <a14:foregroundMark x1="25383" y1="34766" x2="25383" y2="34766"/>
                        <a14:foregroundMark x1="17376" y1="50467" x2="17376" y2="50467"/>
                        <a14:foregroundMark x1="18058" y1="6729" x2="18058" y2="6729"/>
                        <a14:foregroundMark x1="14225" y1="83738" x2="14225" y2="83738"/>
                        <a14:foregroundMark x1="17888" y1="79065" x2="17888" y2="79065"/>
                        <a14:foregroundMark x1="26065" y1="78692" x2="26065" y2="78692"/>
                        <a14:foregroundMark x1="15758" y1="89907" x2="15758" y2="89907"/>
                        <a14:foregroundMark x1="15673" y1="89907" x2="15673" y2="89907"/>
                        <a14:foregroundMark x1="12606" y1="89907" x2="12606" y2="89907"/>
                        <a14:foregroundMark x1="11670" y1="89907" x2="11670" y2="89907"/>
                        <a14:backgroundMark x1="15673" y1="90280" x2="15673" y2="90280"/>
                        <a14:backgroundMark x1="11755" y1="90467" x2="11755" y2="90467"/>
                        <a14:backgroundMark x1="11584" y1="90654" x2="11584" y2="90654"/>
                        <a14:backgroundMark x1="11584" y1="90467" x2="11584" y2="90467"/>
                        <a14:backgroundMark x1="12521" y1="90467" x2="12521" y2="90467"/>
                        <a14:backgroundMark x1="12606" y1="90467" x2="12606" y2="90467"/>
                      </a14:backgroundRemoval>
                    </a14:imgEffect>
                  </a14:imgLayer>
                </a14:imgProps>
              </a:ext>
            </a:extLst>
          </a:blip>
          <a:srcRect r="64465"/>
          <a:stretch>
            <a:fillRect/>
          </a:stretch>
        </p:blipFill>
        <p:spPr>
          <a:xfrm>
            <a:off x="11353800" y="0"/>
            <a:ext cx="838200" cy="1074911"/>
          </a:xfrm>
          <a:prstGeom prst="rect">
            <a:avLst/>
          </a:prstGeom>
        </p:spPr>
      </p:pic>
      <p:pic>
        <p:nvPicPr>
          <p:cNvPr id="12" name="Espaço Reservado para Conteúdo 11">
            <a:extLst>
              <a:ext uri="{FF2B5EF4-FFF2-40B4-BE49-F238E27FC236}">
                <a16:creationId xmlns:a16="http://schemas.microsoft.com/office/drawing/2014/main" id="{F72DAB99-5FEA-88F0-70F4-4DC35E4500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76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  <a:alpha val="4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E38D151-1C1F-0D95-2DF8-3D88AE106B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2BA7C5CF-064D-FC5D-F0F2-F5B401F7EFB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1452011"/>
              </p:ext>
            </p:extLst>
          </p:nvPr>
        </p:nvGraphicFramePr>
        <p:xfrm>
          <a:off x="123093" y="148512"/>
          <a:ext cx="11904784" cy="6560976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1404624">
                  <a:extLst>
                    <a:ext uri="{9D8B030D-6E8A-4147-A177-3AD203B41FA5}">
                      <a16:colId xmlns:a16="http://schemas.microsoft.com/office/drawing/2014/main" val="3513905994"/>
                    </a:ext>
                  </a:extLst>
                </a:gridCol>
                <a:gridCol w="3191999">
                  <a:extLst>
                    <a:ext uri="{9D8B030D-6E8A-4147-A177-3AD203B41FA5}">
                      <a16:colId xmlns:a16="http://schemas.microsoft.com/office/drawing/2014/main" val="2654478426"/>
                    </a:ext>
                  </a:extLst>
                </a:gridCol>
                <a:gridCol w="7308161">
                  <a:extLst>
                    <a:ext uri="{9D8B030D-6E8A-4147-A177-3AD203B41FA5}">
                      <a16:colId xmlns:a16="http://schemas.microsoft.com/office/drawing/2014/main" val="1336832834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100" b="1" dirty="0"/>
                        <a:t>Ano</a:t>
                      </a:r>
                    </a:p>
                  </a:txBody>
                  <a:tcPr marL="50015" marR="50015" marT="25008" marB="25008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100" b="1"/>
                        <a:t>Nome</a:t>
                      </a:r>
                    </a:p>
                  </a:txBody>
                  <a:tcPr marL="50015" marR="50015" marT="25008" marB="25008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100" b="1" dirty="0"/>
                        <a:t>Marco Histórico</a:t>
                      </a:r>
                    </a:p>
                  </a:txBody>
                  <a:tcPr marL="50015" marR="50015" marT="25008" marB="25008" anchor="ctr"/>
                </a:tc>
                <a:extLst>
                  <a:ext uri="{0D108BD9-81ED-4DB2-BD59-A6C34878D82A}">
                    <a16:rowId xmlns:a16="http://schemas.microsoft.com/office/drawing/2014/main" val="1971698055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100" b="1"/>
                        <a:t>1628</a:t>
                      </a:r>
                      <a:endParaRPr lang="pt-BR" sz="2100"/>
                    </a:p>
                  </a:txBody>
                  <a:tcPr marL="50015" marR="50015" marT="25008" marB="25008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100"/>
                        <a:t>William Harvey</a:t>
                      </a:r>
                    </a:p>
                  </a:txBody>
                  <a:tcPr marL="50015" marR="50015" marT="25008" marB="25008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100" dirty="0"/>
                        <a:t>Descrição da circulação sanguínea</a:t>
                      </a:r>
                    </a:p>
                  </a:txBody>
                  <a:tcPr marL="50015" marR="50015" marT="25008" marB="25008" anchor="ctr"/>
                </a:tc>
                <a:extLst>
                  <a:ext uri="{0D108BD9-81ED-4DB2-BD59-A6C34878D82A}">
                    <a16:rowId xmlns:a16="http://schemas.microsoft.com/office/drawing/2014/main" val="837444951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100" b="1"/>
                        <a:t>1844</a:t>
                      </a:r>
                      <a:endParaRPr lang="pt-BR" sz="2100"/>
                    </a:p>
                  </a:txBody>
                  <a:tcPr marL="50015" marR="50015" marT="25008" marB="25008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100" dirty="0"/>
                        <a:t>Claude Bernard</a:t>
                      </a:r>
                    </a:p>
                  </a:txBody>
                  <a:tcPr marL="50015" marR="50015" marT="25008" marB="25008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100" dirty="0"/>
                        <a:t>Cateterismo cardíaco experimental em animais (</a:t>
                      </a:r>
                      <a:r>
                        <a:rPr lang="pt-BR" sz="2100"/>
                        <a:t>cavalo)</a:t>
                      </a:r>
                    </a:p>
                  </a:txBody>
                  <a:tcPr marL="50015" marR="50015" marT="25008" marB="25008" anchor="ctr"/>
                </a:tc>
                <a:extLst>
                  <a:ext uri="{0D108BD9-81ED-4DB2-BD59-A6C34878D82A}">
                    <a16:rowId xmlns:a16="http://schemas.microsoft.com/office/drawing/2014/main" val="1649070225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100" b="1" dirty="0"/>
                        <a:t>1929</a:t>
                      </a:r>
                      <a:endParaRPr lang="pt-BR" sz="2100" dirty="0"/>
                    </a:p>
                  </a:txBody>
                  <a:tcPr marL="50015" marR="50015" marT="25008" marB="25008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100" dirty="0"/>
                        <a:t>Werner Forssmann</a:t>
                      </a:r>
                    </a:p>
                  </a:txBody>
                  <a:tcPr marL="50015" marR="50015" marT="25008" marB="25008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100" dirty="0"/>
                        <a:t>Primeiro cateterismo cardíaco humano</a:t>
                      </a:r>
                    </a:p>
                  </a:txBody>
                  <a:tcPr marL="50015" marR="50015" marT="25008" marB="25008" anchor="ctr"/>
                </a:tc>
                <a:extLst>
                  <a:ext uri="{0D108BD9-81ED-4DB2-BD59-A6C34878D82A}">
                    <a16:rowId xmlns:a16="http://schemas.microsoft.com/office/drawing/2014/main" val="1541346113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100" b="1" dirty="0"/>
                        <a:t>1945-1948</a:t>
                      </a:r>
                      <a:endParaRPr lang="pt-BR" sz="2100" dirty="0"/>
                    </a:p>
                  </a:txBody>
                  <a:tcPr marL="50015" marR="50015" marT="25008" marB="25008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100" dirty="0"/>
                        <a:t>Stig </a:t>
                      </a:r>
                      <a:r>
                        <a:rPr lang="pt-BR" sz="2100" dirty="0" err="1"/>
                        <a:t>Radner</a:t>
                      </a:r>
                      <a:endParaRPr lang="pt-BR" sz="2100" dirty="0"/>
                    </a:p>
                  </a:txBody>
                  <a:tcPr marL="50015" marR="50015" marT="25008" marB="25008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100" dirty="0"/>
                        <a:t>Punção radial - opacificação coronária por punção da aorta</a:t>
                      </a:r>
                    </a:p>
                  </a:txBody>
                  <a:tcPr marL="50015" marR="50015" marT="25008" marB="25008" anchor="ctr"/>
                </a:tc>
                <a:extLst>
                  <a:ext uri="{0D108BD9-81ED-4DB2-BD59-A6C34878D82A}">
                    <a16:rowId xmlns:a16="http://schemas.microsoft.com/office/drawing/2014/main" val="3122969289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100" b="1" dirty="0"/>
                        <a:t>1940s</a:t>
                      </a:r>
                      <a:endParaRPr lang="pt-BR" sz="2100" dirty="0"/>
                    </a:p>
                  </a:txBody>
                  <a:tcPr marL="50015" marR="50015" marT="25008" marB="25008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100"/>
                        <a:t>André Cournand &amp; Dickinson Richards</a:t>
                      </a:r>
                    </a:p>
                  </a:txBody>
                  <a:tcPr marL="50015" marR="50015" marT="25008" marB="25008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100" dirty="0"/>
                        <a:t>Consolidação clínica do cateterismo direito</a:t>
                      </a:r>
                    </a:p>
                  </a:txBody>
                  <a:tcPr marL="50015" marR="50015" marT="25008" marB="25008" anchor="ctr"/>
                </a:tc>
                <a:extLst>
                  <a:ext uri="{0D108BD9-81ED-4DB2-BD59-A6C34878D82A}">
                    <a16:rowId xmlns:a16="http://schemas.microsoft.com/office/drawing/2014/main" val="658854563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100" b="1"/>
                        <a:t>1953</a:t>
                      </a:r>
                      <a:endParaRPr lang="pt-BR" sz="2100"/>
                    </a:p>
                  </a:txBody>
                  <a:tcPr marL="50015" marR="50015" marT="25008" marB="25008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100" dirty="0" err="1"/>
                        <a:t>Sven</a:t>
                      </a:r>
                      <a:r>
                        <a:rPr lang="pt-BR" sz="2100" dirty="0"/>
                        <a:t>-Ivar </a:t>
                      </a:r>
                      <a:r>
                        <a:rPr lang="pt-BR" sz="2100" dirty="0" err="1"/>
                        <a:t>Seldinger</a:t>
                      </a:r>
                      <a:endParaRPr lang="pt-BR" sz="2100" dirty="0"/>
                    </a:p>
                  </a:txBody>
                  <a:tcPr marL="50015" marR="50015" marT="25008" marB="25008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100" dirty="0"/>
                        <a:t>Técnica percutânea com fio-guia</a:t>
                      </a:r>
                    </a:p>
                  </a:txBody>
                  <a:tcPr marL="50015" marR="50015" marT="25008" marB="25008" anchor="ctr"/>
                </a:tc>
                <a:extLst>
                  <a:ext uri="{0D108BD9-81ED-4DB2-BD59-A6C34878D82A}">
                    <a16:rowId xmlns:a16="http://schemas.microsoft.com/office/drawing/2014/main" val="3783136018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100" b="1"/>
                        <a:t>1958/1959</a:t>
                      </a:r>
                      <a:endParaRPr lang="pt-BR" sz="2100"/>
                    </a:p>
                  </a:txBody>
                  <a:tcPr marL="50015" marR="50015" marT="25008" marB="25008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100" dirty="0"/>
                        <a:t>Mason </a:t>
                      </a:r>
                      <a:r>
                        <a:rPr lang="pt-BR" sz="2100" dirty="0" err="1"/>
                        <a:t>Sones</a:t>
                      </a:r>
                      <a:endParaRPr lang="pt-BR" sz="2100" dirty="0"/>
                    </a:p>
                  </a:txBody>
                  <a:tcPr marL="50015" marR="50015" marT="25008" marB="25008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100" dirty="0"/>
                        <a:t>Coronariografia seletiva e técnica de acesso braquial (dissecção)</a:t>
                      </a:r>
                    </a:p>
                  </a:txBody>
                  <a:tcPr marL="50015" marR="50015" marT="25008" marB="25008" anchor="ctr"/>
                </a:tc>
                <a:extLst>
                  <a:ext uri="{0D108BD9-81ED-4DB2-BD59-A6C34878D82A}">
                    <a16:rowId xmlns:a16="http://schemas.microsoft.com/office/drawing/2014/main" val="483262253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100" b="1"/>
                        <a:t>1967</a:t>
                      </a:r>
                      <a:endParaRPr lang="pt-BR" sz="2100"/>
                    </a:p>
                  </a:txBody>
                  <a:tcPr marL="50015" marR="50015" marT="25008" marB="25008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100" dirty="0"/>
                        <a:t>Melvin </a:t>
                      </a:r>
                      <a:r>
                        <a:rPr lang="pt-BR" sz="2100" dirty="0" err="1"/>
                        <a:t>Judkins</a:t>
                      </a:r>
                      <a:endParaRPr lang="pt-BR" sz="2100" dirty="0"/>
                    </a:p>
                  </a:txBody>
                  <a:tcPr marL="50015" marR="50015" marT="25008" marB="25008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100" dirty="0"/>
                        <a:t>Padronização femoral e cateteres pré-moldados</a:t>
                      </a:r>
                    </a:p>
                  </a:txBody>
                  <a:tcPr marL="50015" marR="50015" marT="25008" marB="25008" anchor="ctr"/>
                </a:tc>
                <a:extLst>
                  <a:ext uri="{0D108BD9-81ED-4DB2-BD59-A6C34878D82A}">
                    <a16:rowId xmlns:a16="http://schemas.microsoft.com/office/drawing/2014/main" val="1611262021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100" b="1" dirty="0"/>
                        <a:t>1977</a:t>
                      </a:r>
                      <a:endParaRPr lang="pt-BR" sz="2100" dirty="0"/>
                    </a:p>
                  </a:txBody>
                  <a:tcPr marL="50015" marR="50015" marT="25008" marB="25008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100"/>
                        <a:t>Andreas Grüntzig</a:t>
                      </a:r>
                    </a:p>
                  </a:txBody>
                  <a:tcPr marL="50015" marR="50015" marT="25008" marB="25008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100" dirty="0"/>
                        <a:t>Primeira angioplastia coronária percutânea</a:t>
                      </a:r>
                    </a:p>
                  </a:txBody>
                  <a:tcPr marL="50015" marR="50015" marT="25008" marB="25008" anchor="ctr"/>
                </a:tc>
                <a:extLst>
                  <a:ext uri="{0D108BD9-81ED-4DB2-BD59-A6C34878D82A}">
                    <a16:rowId xmlns:a16="http://schemas.microsoft.com/office/drawing/2014/main" val="3744920335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100" b="1" dirty="0"/>
                        <a:t>1983</a:t>
                      </a:r>
                    </a:p>
                  </a:txBody>
                  <a:tcPr marL="50015" marR="50015" marT="25008" marB="25008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100" dirty="0" err="1"/>
                        <a:t>Hartzler</a:t>
                      </a:r>
                      <a:endParaRPr lang="pt-BR" sz="2100" dirty="0"/>
                    </a:p>
                  </a:txBody>
                  <a:tcPr marL="50015" marR="50015" marT="25008" marB="25008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100" dirty="0"/>
                        <a:t>Primeira angioplastia primária no IAM</a:t>
                      </a:r>
                    </a:p>
                  </a:txBody>
                  <a:tcPr marL="50015" marR="50015" marT="25008" marB="25008" anchor="ctr"/>
                </a:tc>
                <a:extLst>
                  <a:ext uri="{0D108BD9-81ED-4DB2-BD59-A6C34878D82A}">
                    <a16:rowId xmlns:a16="http://schemas.microsoft.com/office/drawing/2014/main" val="3162039376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100" b="1" dirty="0">
                          <a:solidFill>
                            <a:schemeClr val="tx1"/>
                          </a:solidFill>
                        </a:rPr>
                        <a:t>1980s</a:t>
                      </a:r>
                      <a:endParaRPr lang="pt-BR" sz="2100" dirty="0">
                        <a:solidFill>
                          <a:schemeClr val="tx1"/>
                        </a:solidFill>
                      </a:endParaRPr>
                    </a:p>
                  </a:txBody>
                  <a:tcPr marL="50015" marR="50015" marT="25008" marB="25008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100" dirty="0" err="1">
                          <a:solidFill>
                            <a:schemeClr val="tx1"/>
                          </a:solidFill>
                        </a:rPr>
                        <a:t>Julio</a:t>
                      </a:r>
                      <a:r>
                        <a:rPr lang="pt-BR" sz="21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pt-BR" sz="2100" dirty="0" err="1">
                          <a:solidFill>
                            <a:schemeClr val="tx1"/>
                          </a:solidFill>
                        </a:rPr>
                        <a:t>Palmaz</a:t>
                      </a:r>
                      <a:endParaRPr lang="pt-BR" sz="2100" dirty="0">
                        <a:solidFill>
                          <a:schemeClr val="tx1"/>
                        </a:solidFill>
                      </a:endParaRPr>
                    </a:p>
                  </a:txBody>
                  <a:tcPr marL="50015" marR="50015" marT="25008" marB="25008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100" dirty="0">
                          <a:solidFill>
                            <a:schemeClr val="tx1"/>
                          </a:solidFill>
                        </a:rPr>
                        <a:t>Desenvolvimento dos primeiros </a:t>
                      </a:r>
                      <a:r>
                        <a:rPr lang="pt-BR" sz="2100" dirty="0" err="1">
                          <a:solidFill>
                            <a:schemeClr val="tx1"/>
                          </a:solidFill>
                        </a:rPr>
                        <a:t>stents</a:t>
                      </a:r>
                      <a:endParaRPr lang="pt-BR" sz="2100" dirty="0">
                        <a:solidFill>
                          <a:schemeClr val="tx1"/>
                        </a:solidFill>
                      </a:endParaRPr>
                    </a:p>
                  </a:txBody>
                  <a:tcPr marL="50015" marR="50015" marT="25008" marB="25008" anchor="ctr"/>
                </a:tc>
                <a:extLst>
                  <a:ext uri="{0D108BD9-81ED-4DB2-BD59-A6C34878D82A}">
                    <a16:rowId xmlns:a16="http://schemas.microsoft.com/office/drawing/2014/main" val="4149341458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100" b="1" dirty="0">
                          <a:solidFill>
                            <a:schemeClr val="tx1"/>
                          </a:solidFill>
                        </a:rPr>
                        <a:t>1986</a:t>
                      </a:r>
                    </a:p>
                  </a:txBody>
                  <a:tcPr marL="50015" marR="50015" marT="25008" marB="25008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100" dirty="0" err="1">
                          <a:solidFill>
                            <a:schemeClr val="tx1"/>
                          </a:solidFill>
                        </a:rPr>
                        <a:t>Sigwart</a:t>
                      </a:r>
                      <a:r>
                        <a:rPr lang="pt-BR" sz="2100" dirty="0">
                          <a:solidFill>
                            <a:schemeClr val="tx1"/>
                          </a:solidFill>
                        </a:rPr>
                        <a:t> et. al</a:t>
                      </a:r>
                    </a:p>
                  </a:txBody>
                  <a:tcPr marL="50015" marR="50015" marT="25008" marB="25008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100" dirty="0">
                          <a:solidFill>
                            <a:schemeClr val="tx1"/>
                          </a:solidFill>
                        </a:rPr>
                        <a:t>Implantaram o primeiro Stent autoexpansível (</a:t>
                      </a:r>
                      <a:r>
                        <a:rPr lang="pt-BR" sz="2100" dirty="0" err="1">
                          <a:solidFill>
                            <a:schemeClr val="tx1"/>
                          </a:solidFill>
                        </a:rPr>
                        <a:t>wallstent</a:t>
                      </a:r>
                      <a:r>
                        <a:rPr lang="pt-BR" sz="2100" dirty="0">
                          <a:solidFill>
                            <a:schemeClr val="tx1"/>
                          </a:solidFill>
                        </a:rPr>
                        <a:t>) nas artérias coronárias humanas de oito pacientes</a:t>
                      </a:r>
                    </a:p>
                  </a:txBody>
                  <a:tcPr marL="50015" marR="50015" marT="25008" marB="25008" anchor="ctr"/>
                </a:tc>
                <a:extLst>
                  <a:ext uri="{0D108BD9-81ED-4DB2-BD59-A6C34878D82A}">
                    <a16:rowId xmlns:a16="http://schemas.microsoft.com/office/drawing/2014/main" val="1918263509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100" b="1" dirty="0">
                          <a:solidFill>
                            <a:schemeClr val="tx1"/>
                          </a:solidFill>
                        </a:rPr>
                        <a:t>1987</a:t>
                      </a:r>
                    </a:p>
                  </a:txBody>
                  <a:tcPr marL="50015" marR="50015" marT="25008" marB="25008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100" dirty="0">
                          <a:solidFill>
                            <a:schemeClr val="tx1"/>
                          </a:solidFill>
                        </a:rPr>
                        <a:t>Eduardo Sousa / </a:t>
                      </a:r>
                      <a:r>
                        <a:rPr lang="pt-BR" sz="2100" dirty="0" err="1">
                          <a:solidFill>
                            <a:schemeClr val="tx1"/>
                          </a:solidFill>
                        </a:rPr>
                        <a:t>Palmaz</a:t>
                      </a:r>
                      <a:endParaRPr lang="pt-BR" sz="2100" dirty="0">
                        <a:solidFill>
                          <a:schemeClr val="tx1"/>
                        </a:solidFill>
                      </a:endParaRPr>
                    </a:p>
                  </a:txBody>
                  <a:tcPr marL="50015" marR="50015" marT="25008" marB="25008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100" dirty="0">
                          <a:solidFill>
                            <a:schemeClr val="tx1"/>
                          </a:solidFill>
                        </a:rPr>
                        <a:t>Primeiro Stent expansivo por balão</a:t>
                      </a:r>
                    </a:p>
                  </a:txBody>
                  <a:tcPr marL="50015" marR="50015" marT="25008" marB="25008" anchor="ctr"/>
                </a:tc>
                <a:extLst>
                  <a:ext uri="{0D108BD9-81ED-4DB2-BD59-A6C34878D82A}">
                    <a16:rowId xmlns:a16="http://schemas.microsoft.com/office/drawing/2014/main" val="304237779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100" b="1" dirty="0">
                          <a:solidFill>
                            <a:schemeClr val="tx1"/>
                          </a:solidFill>
                        </a:rPr>
                        <a:t>1993</a:t>
                      </a:r>
                      <a:endParaRPr lang="pt-BR" sz="2100" dirty="0">
                        <a:solidFill>
                          <a:schemeClr val="tx1"/>
                        </a:solidFill>
                      </a:endParaRPr>
                    </a:p>
                  </a:txBody>
                  <a:tcPr marL="50015" marR="50015" marT="25008" marB="25008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100" dirty="0">
                          <a:solidFill>
                            <a:schemeClr val="tx1"/>
                          </a:solidFill>
                        </a:rPr>
                        <a:t>Ferdinand </a:t>
                      </a:r>
                      <a:r>
                        <a:rPr lang="pt-BR" sz="2100" dirty="0" err="1">
                          <a:solidFill>
                            <a:schemeClr val="tx1"/>
                          </a:solidFill>
                        </a:rPr>
                        <a:t>Kiemeneij</a:t>
                      </a:r>
                      <a:endParaRPr lang="pt-BR" sz="2100" dirty="0">
                        <a:solidFill>
                          <a:schemeClr val="tx1"/>
                        </a:solidFill>
                      </a:endParaRPr>
                    </a:p>
                  </a:txBody>
                  <a:tcPr marL="50015" marR="50015" marT="25008" marB="25008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100" dirty="0">
                          <a:solidFill>
                            <a:schemeClr val="tx1"/>
                          </a:solidFill>
                        </a:rPr>
                        <a:t>Primeira angioplastia coronária por via radial</a:t>
                      </a:r>
                    </a:p>
                  </a:txBody>
                  <a:tcPr marL="50015" marR="50015" marT="25008" marB="25008" anchor="ctr"/>
                </a:tc>
                <a:extLst>
                  <a:ext uri="{0D108BD9-81ED-4DB2-BD59-A6C34878D82A}">
                    <a16:rowId xmlns:a16="http://schemas.microsoft.com/office/drawing/2014/main" val="3068930775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100" b="1" dirty="0">
                          <a:solidFill>
                            <a:schemeClr val="tx1"/>
                          </a:solidFill>
                        </a:rPr>
                        <a:t>1999</a:t>
                      </a:r>
                    </a:p>
                  </a:txBody>
                  <a:tcPr marL="50015" marR="50015" marT="25008" marB="25008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100" dirty="0">
                          <a:solidFill>
                            <a:schemeClr val="tx1"/>
                          </a:solidFill>
                        </a:rPr>
                        <a:t>Eduardo Sousa</a:t>
                      </a:r>
                    </a:p>
                  </a:txBody>
                  <a:tcPr marL="50015" marR="50015" marT="25008" marB="25008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100" dirty="0">
                          <a:solidFill>
                            <a:schemeClr val="tx1"/>
                          </a:solidFill>
                        </a:rPr>
                        <a:t>Primeiro Stent farmacológico foi implantado no Dante Pazzanese</a:t>
                      </a:r>
                    </a:p>
                  </a:txBody>
                  <a:tcPr marL="50015" marR="50015" marT="25008" marB="25008" anchor="ctr"/>
                </a:tc>
                <a:extLst>
                  <a:ext uri="{0D108BD9-81ED-4DB2-BD59-A6C34878D82A}">
                    <a16:rowId xmlns:a16="http://schemas.microsoft.com/office/drawing/2014/main" val="1590869447"/>
                  </a:ext>
                </a:extLst>
              </a:tr>
            </a:tbl>
          </a:graphicData>
        </a:graphic>
      </p:graphicFrame>
      <p:pic>
        <p:nvPicPr>
          <p:cNvPr id="6" name="Imagem 5">
            <a:extLst>
              <a:ext uri="{FF2B5EF4-FFF2-40B4-BE49-F238E27FC236}">
                <a16:creationId xmlns:a16="http://schemas.microsoft.com/office/drawing/2014/main" id="{3CC9D270-D7DB-F124-4F01-F2560E9C1B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729" b="89907" l="2981" r="31857">
                        <a14:foregroundMark x1="17973" y1="18505" x2="17973" y2="18505"/>
                        <a14:foregroundMark x1="3066" y1="48785" x2="3066" y2="48785"/>
                        <a14:foregroundMark x1="25383" y1="34766" x2="25383" y2="34766"/>
                        <a14:foregroundMark x1="17376" y1="50467" x2="17376" y2="50467"/>
                        <a14:foregroundMark x1="18058" y1="6729" x2="18058" y2="6729"/>
                        <a14:foregroundMark x1="14225" y1="83738" x2="14225" y2="83738"/>
                        <a14:foregroundMark x1="17888" y1="79065" x2="17888" y2="79065"/>
                        <a14:foregroundMark x1="26065" y1="78692" x2="26065" y2="78692"/>
                        <a14:foregroundMark x1="15758" y1="89907" x2="15758" y2="89907"/>
                        <a14:foregroundMark x1="15673" y1="89907" x2="15673" y2="89907"/>
                        <a14:foregroundMark x1="12606" y1="89907" x2="12606" y2="89907"/>
                        <a14:foregroundMark x1="11670" y1="89907" x2="11670" y2="89907"/>
                        <a14:backgroundMark x1="15673" y1="90280" x2="15673" y2="90280"/>
                        <a14:backgroundMark x1="11755" y1="90467" x2="11755" y2="90467"/>
                        <a14:backgroundMark x1="11584" y1="90654" x2="11584" y2="90654"/>
                        <a14:backgroundMark x1="11584" y1="90467" x2="11584" y2="90467"/>
                        <a14:backgroundMark x1="12521" y1="90467" x2="12521" y2="90467"/>
                        <a14:backgroundMark x1="12606" y1="90467" x2="12606" y2="90467"/>
                      </a14:backgroundRemoval>
                    </a14:imgEffect>
                  </a14:imgLayer>
                </a14:imgProps>
              </a:ext>
            </a:extLst>
          </a:blip>
          <a:srcRect r="64465"/>
          <a:stretch>
            <a:fillRect/>
          </a:stretch>
        </p:blipFill>
        <p:spPr>
          <a:xfrm>
            <a:off x="11353800" y="0"/>
            <a:ext cx="838200" cy="1074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938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  <a:alpha val="4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8CE0713-B62F-65B6-A6F6-358B6FFA86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D257790-7817-B510-342A-96793187F9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84013"/>
            <a:ext cx="7456667" cy="3145080"/>
          </a:xfrm>
        </p:spPr>
        <p:txBody>
          <a:bodyPr numCol="1">
            <a:normAutofit fontScale="92500" lnSpcReduction="20000"/>
          </a:bodyPr>
          <a:lstStyle/>
          <a:p>
            <a:pPr marL="0" indent="0" algn="just">
              <a:buNone/>
            </a:pPr>
            <a:r>
              <a:rPr lang="pt-BR" b="1" dirty="0"/>
              <a:t>William Harvey</a:t>
            </a:r>
          </a:p>
          <a:p>
            <a:pPr algn="just"/>
            <a:r>
              <a:rPr lang="pt-BR" dirty="0"/>
              <a:t>Publica </a:t>
            </a:r>
            <a:r>
              <a:rPr lang="pt-BR" i="1" dirty="0"/>
              <a:t>De Motu </a:t>
            </a:r>
            <a:r>
              <a:rPr lang="pt-BR" i="1" dirty="0" err="1"/>
              <a:t>Cordis</a:t>
            </a:r>
            <a:endParaRPr lang="pt-BR" i="1" dirty="0"/>
          </a:p>
          <a:p>
            <a:pPr algn="just"/>
            <a:r>
              <a:rPr lang="pt-BR" dirty="0"/>
              <a:t>Descreve circulação sanguínea - demonstrou que o sangue circula em circuito fechado, impulsionado pelo coração, contrariando a ideia de que o sangue era consumido pelos tecidos.</a:t>
            </a:r>
          </a:p>
          <a:p>
            <a:pPr algn="just"/>
            <a:r>
              <a:rPr lang="pt-BR" b="1" dirty="0"/>
              <a:t>Impacto:</a:t>
            </a:r>
            <a:r>
              <a:rPr lang="pt-BR" dirty="0"/>
              <a:t> A obra é considerada o marco do nascimento da medicina moderna e da fisiologia cardiovascular.</a:t>
            </a:r>
          </a:p>
          <a:p>
            <a:pPr algn="just"/>
            <a:endParaRPr lang="pt-BR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A1D9B618-EF23-F04E-427C-5EB39D4B44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729" b="89907" l="2981" r="31857">
                        <a14:foregroundMark x1="17973" y1="18505" x2="17973" y2="18505"/>
                        <a14:foregroundMark x1="3066" y1="48785" x2="3066" y2="48785"/>
                        <a14:foregroundMark x1="25383" y1="34766" x2="25383" y2="34766"/>
                        <a14:foregroundMark x1="17376" y1="50467" x2="17376" y2="50467"/>
                        <a14:foregroundMark x1="18058" y1="6729" x2="18058" y2="6729"/>
                        <a14:foregroundMark x1="14225" y1="83738" x2="14225" y2="83738"/>
                        <a14:foregroundMark x1="17888" y1="79065" x2="17888" y2="79065"/>
                        <a14:foregroundMark x1="26065" y1="78692" x2="26065" y2="78692"/>
                        <a14:foregroundMark x1="15758" y1="89907" x2="15758" y2="89907"/>
                        <a14:foregroundMark x1="15673" y1="89907" x2="15673" y2="89907"/>
                        <a14:foregroundMark x1="12606" y1="89907" x2="12606" y2="89907"/>
                        <a14:foregroundMark x1="11670" y1="89907" x2="11670" y2="89907"/>
                        <a14:backgroundMark x1="15673" y1="90280" x2="15673" y2="90280"/>
                        <a14:backgroundMark x1="11755" y1="90467" x2="11755" y2="90467"/>
                        <a14:backgroundMark x1="11584" y1="90654" x2="11584" y2="90654"/>
                        <a14:backgroundMark x1="11584" y1="90467" x2="11584" y2="90467"/>
                        <a14:backgroundMark x1="12521" y1="90467" x2="12521" y2="90467"/>
                        <a14:backgroundMark x1="12606" y1="90467" x2="12606" y2="90467"/>
                      </a14:backgroundRemoval>
                    </a14:imgEffect>
                  </a14:imgLayer>
                </a14:imgProps>
              </a:ext>
            </a:extLst>
          </a:blip>
          <a:srcRect r="64465"/>
          <a:stretch>
            <a:fillRect/>
          </a:stretch>
        </p:blipFill>
        <p:spPr>
          <a:xfrm>
            <a:off x="11353800" y="0"/>
            <a:ext cx="838200" cy="1074911"/>
          </a:xfrm>
          <a:prstGeom prst="rect">
            <a:avLst/>
          </a:prstGeom>
        </p:spPr>
      </p:pic>
      <p:sp>
        <p:nvSpPr>
          <p:cNvPr id="5" name="Título 4">
            <a:extLst>
              <a:ext uri="{FF2B5EF4-FFF2-40B4-BE49-F238E27FC236}">
                <a16:creationId xmlns:a16="http://schemas.microsoft.com/office/drawing/2014/main" id="{1017A519-5CA7-1F78-19D8-9BBB1160C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1628 - O </a:t>
            </a:r>
            <a:r>
              <a:rPr lang="pt-BR" dirty="0" err="1"/>
              <a:t>ínicio</a:t>
            </a:r>
            <a:r>
              <a:rPr lang="pt-BR" dirty="0"/>
              <a:t> de tudo</a:t>
            </a:r>
          </a:p>
        </p:txBody>
      </p:sp>
      <p:pic>
        <p:nvPicPr>
          <p:cNvPr id="10" name="Imagem 9" descr="De motu cordis">
            <a:extLst>
              <a:ext uri="{FF2B5EF4-FFF2-40B4-BE49-F238E27FC236}">
                <a16:creationId xmlns:a16="http://schemas.microsoft.com/office/drawing/2014/main" id="{7296C5AE-71FE-9A58-681D-73ABCFD4A1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65805" y="1973072"/>
            <a:ext cx="3371872" cy="4745597"/>
          </a:xfrm>
          <a:prstGeom prst="rect">
            <a:avLst/>
          </a:prstGeom>
        </p:spPr>
      </p:pic>
      <p:pic>
        <p:nvPicPr>
          <p:cNvPr id="11" name="Imagem 10" descr="Happy Birthday to William Harvey, the pioneering physician who discovered  blood circulation! His 1628 work, 'De Motu Cordis', transformed medical  science.">
            <a:extLst>
              <a:ext uri="{FF2B5EF4-FFF2-40B4-BE49-F238E27FC236}">
                <a16:creationId xmlns:a16="http://schemas.microsoft.com/office/drawing/2014/main" id="{D69A9E94-4D63-4E02-086B-5685B08995EC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b="18865"/>
          <a:stretch>
            <a:fillRect/>
          </a:stretch>
        </p:blipFill>
        <p:spPr>
          <a:xfrm>
            <a:off x="6709478" y="4392538"/>
            <a:ext cx="1585388" cy="2326131"/>
          </a:xfrm>
          <a:prstGeom prst="rect">
            <a:avLst/>
          </a:prstGeom>
        </p:spPr>
      </p:pic>
      <p:pic>
        <p:nvPicPr>
          <p:cNvPr id="12" name="Imagem 11" descr="Ficheiro:William Harvey (1578-1657) Venenbild.jpg – Wikipédia, a  enciclopédia livre">
            <a:extLst>
              <a:ext uri="{FF2B5EF4-FFF2-40B4-BE49-F238E27FC236}">
                <a16:creationId xmlns:a16="http://schemas.microsoft.com/office/drawing/2014/main" id="{A2539FEB-C54C-35B0-1F12-C2AD1AD0790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0055" y="4660857"/>
            <a:ext cx="2953109" cy="2057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324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  <a:alpha val="4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0E55827-C3DE-3348-81E2-3AB72B668D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F624C091-7647-2D33-FDFE-D72E42C662A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368416"/>
              </p:ext>
            </p:extLst>
          </p:nvPr>
        </p:nvGraphicFramePr>
        <p:xfrm>
          <a:off x="123093" y="148512"/>
          <a:ext cx="11904784" cy="6560976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1404624">
                  <a:extLst>
                    <a:ext uri="{9D8B030D-6E8A-4147-A177-3AD203B41FA5}">
                      <a16:colId xmlns:a16="http://schemas.microsoft.com/office/drawing/2014/main" val="3513905994"/>
                    </a:ext>
                  </a:extLst>
                </a:gridCol>
                <a:gridCol w="3191999">
                  <a:extLst>
                    <a:ext uri="{9D8B030D-6E8A-4147-A177-3AD203B41FA5}">
                      <a16:colId xmlns:a16="http://schemas.microsoft.com/office/drawing/2014/main" val="2654478426"/>
                    </a:ext>
                  </a:extLst>
                </a:gridCol>
                <a:gridCol w="7308161">
                  <a:extLst>
                    <a:ext uri="{9D8B030D-6E8A-4147-A177-3AD203B41FA5}">
                      <a16:colId xmlns:a16="http://schemas.microsoft.com/office/drawing/2014/main" val="1336832834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100" b="1" dirty="0"/>
                        <a:t>Ano</a:t>
                      </a:r>
                    </a:p>
                  </a:txBody>
                  <a:tcPr marL="50015" marR="50015" marT="25008" marB="25008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100" b="1"/>
                        <a:t>Nome</a:t>
                      </a:r>
                    </a:p>
                  </a:txBody>
                  <a:tcPr marL="50015" marR="50015" marT="25008" marB="25008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100" b="1" dirty="0"/>
                        <a:t>Marco Histórico</a:t>
                      </a:r>
                    </a:p>
                  </a:txBody>
                  <a:tcPr marL="50015" marR="50015" marT="25008" marB="25008" anchor="ctr"/>
                </a:tc>
                <a:extLst>
                  <a:ext uri="{0D108BD9-81ED-4DB2-BD59-A6C34878D82A}">
                    <a16:rowId xmlns:a16="http://schemas.microsoft.com/office/drawing/2014/main" val="1971698055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100" b="1"/>
                        <a:t>1628</a:t>
                      </a:r>
                      <a:endParaRPr lang="pt-BR" sz="2100"/>
                    </a:p>
                  </a:txBody>
                  <a:tcPr marL="50015" marR="50015" marT="25008" marB="25008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100"/>
                        <a:t>William Harvey</a:t>
                      </a:r>
                    </a:p>
                  </a:txBody>
                  <a:tcPr marL="50015" marR="50015" marT="25008" marB="25008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100" dirty="0"/>
                        <a:t>Descrição da circulação sanguínea</a:t>
                      </a:r>
                    </a:p>
                  </a:txBody>
                  <a:tcPr marL="50015" marR="50015" marT="25008" marB="25008" anchor="ctr"/>
                </a:tc>
                <a:extLst>
                  <a:ext uri="{0D108BD9-81ED-4DB2-BD59-A6C34878D82A}">
                    <a16:rowId xmlns:a16="http://schemas.microsoft.com/office/drawing/2014/main" val="837444951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100" b="1"/>
                        <a:t>1844</a:t>
                      </a:r>
                      <a:endParaRPr lang="pt-BR" sz="2100"/>
                    </a:p>
                  </a:txBody>
                  <a:tcPr marL="50015" marR="50015" marT="25008" marB="25008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100" dirty="0"/>
                        <a:t>Claude Bernard</a:t>
                      </a:r>
                    </a:p>
                  </a:txBody>
                  <a:tcPr marL="50015" marR="50015" marT="25008" marB="25008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100" dirty="0"/>
                        <a:t>Cateterismo cardíaco experimental em animais (</a:t>
                      </a:r>
                      <a:r>
                        <a:rPr lang="pt-BR" sz="2100"/>
                        <a:t>cavalo)</a:t>
                      </a:r>
                    </a:p>
                  </a:txBody>
                  <a:tcPr marL="50015" marR="50015" marT="25008" marB="25008" anchor="ctr"/>
                </a:tc>
                <a:extLst>
                  <a:ext uri="{0D108BD9-81ED-4DB2-BD59-A6C34878D82A}">
                    <a16:rowId xmlns:a16="http://schemas.microsoft.com/office/drawing/2014/main" val="1649070225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100" b="1" dirty="0">
                          <a:solidFill>
                            <a:srgbClr val="0070C0"/>
                          </a:solidFill>
                        </a:rPr>
                        <a:t>1929</a:t>
                      </a:r>
                      <a:endParaRPr lang="pt-BR" sz="2100" dirty="0">
                        <a:solidFill>
                          <a:srgbClr val="0070C0"/>
                        </a:solidFill>
                      </a:endParaRPr>
                    </a:p>
                  </a:txBody>
                  <a:tcPr marL="50015" marR="50015" marT="25008" marB="25008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100" dirty="0">
                          <a:solidFill>
                            <a:srgbClr val="0070C0"/>
                          </a:solidFill>
                        </a:rPr>
                        <a:t>Werner Forssmann</a:t>
                      </a:r>
                    </a:p>
                  </a:txBody>
                  <a:tcPr marL="50015" marR="50015" marT="25008" marB="25008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100" dirty="0">
                          <a:solidFill>
                            <a:srgbClr val="0070C0"/>
                          </a:solidFill>
                        </a:rPr>
                        <a:t>Primeiro cateterismo cardíaco humano</a:t>
                      </a:r>
                    </a:p>
                  </a:txBody>
                  <a:tcPr marL="50015" marR="50015" marT="25008" marB="25008" anchor="ctr"/>
                </a:tc>
                <a:extLst>
                  <a:ext uri="{0D108BD9-81ED-4DB2-BD59-A6C34878D82A}">
                    <a16:rowId xmlns:a16="http://schemas.microsoft.com/office/drawing/2014/main" val="1541346113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100" b="1" dirty="0">
                          <a:solidFill>
                            <a:srgbClr val="0070C0"/>
                          </a:solidFill>
                        </a:rPr>
                        <a:t>1945-1948</a:t>
                      </a:r>
                      <a:endParaRPr lang="pt-BR" sz="2100" dirty="0">
                        <a:solidFill>
                          <a:srgbClr val="0070C0"/>
                        </a:solidFill>
                      </a:endParaRPr>
                    </a:p>
                  </a:txBody>
                  <a:tcPr marL="50015" marR="50015" marT="25008" marB="25008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100" dirty="0">
                          <a:solidFill>
                            <a:srgbClr val="0070C0"/>
                          </a:solidFill>
                        </a:rPr>
                        <a:t>Stig </a:t>
                      </a:r>
                      <a:r>
                        <a:rPr lang="pt-BR" sz="2100" dirty="0" err="1">
                          <a:solidFill>
                            <a:srgbClr val="0070C0"/>
                          </a:solidFill>
                        </a:rPr>
                        <a:t>Radner</a:t>
                      </a:r>
                      <a:endParaRPr lang="pt-BR" sz="2100" dirty="0">
                        <a:solidFill>
                          <a:srgbClr val="0070C0"/>
                        </a:solidFill>
                      </a:endParaRPr>
                    </a:p>
                  </a:txBody>
                  <a:tcPr marL="50015" marR="50015" marT="25008" marB="25008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100" dirty="0">
                          <a:solidFill>
                            <a:srgbClr val="0070C0"/>
                          </a:solidFill>
                        </a:rPr>
                        <a:t>Punção radial - opacificação coronária por punção da aorta</a:t>
                      </a:r>
                    </a:p>
                  </a:txBody>
                  <a:tcPr marL="50015" marR="50015" marT="25008" marB="25008" anchor="ctr"/>
                </a:tc>
                <a:extLst>
                  <a:ext uri="{0D108BD9-81ED-4DB2-BD59-A6C34878D82A}">
                    <a16:rowId xmlns:a16="http://schemas.microsoft.com/office/drawing/2014/main" val="3122969289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100" b="1" dirty="0"/>
                        <a:t>1940s</a:t>
                      </a:r>
                      <a:endParaRPr lang="pt-BR" sz="2100" dirty="0"/>
                    </a:p>
                  </a:txBody>
                  <a:tcPr marL="50015" marR="50015" marT="25008" marB="25008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100"/>
                        <a:t>André Cournand &amp; Dickinson Richards</a:t>
                      </a:r>
                    </a:p>
                  </a:txBody>
                  <a:tcPr marL="50015" marR="50015" marT="25008" marB="25008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100" dirty="0"/>
                        <a:t>Consolidação clínica do cateterismo direito</a:t>
                      </a:r>
                    </a:p>
                  </a:txBody>
                  <a:tcPr marL="50015" marR="50015" marT="25008" marB="25008" anchor="ctr"/>
                </a:tc>
                <a:extLst>
                  <a:ext uri="{0D108BD9-81ED-4DB2-BD59-A6C34878D82A}">
                    <a16:rowId xmlns:a16="http://schemas.microsoft.com/office/drawing/2014/main" val="658854563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100" b="1">
                          <a:solidFill>
                            <a:srgbClr val="0070C0"/>
                          </a:solidFill>
                        </a:rPr>
                        <a:t>1953</a:t>
                      </a:r>
                      <a:endParaRPr lang="pt-BR" sz="2100">
                        <a:solidFill>
                          <a:srgbClr val="0070C0"/>
                        </a:solidFill>
                      </a:endParaRPr>
                    </a:p>
                  </a:txBody>
                  <a:tcPr marL="50015" marR="50015" marT="25008" marB="25008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100" dirty="0" err="1">
                          <a:solidFill>
                            <a:srgbClr val="0070C0"/>
                          </a:solidFill>
                        </a:rPr>
                        <a:t>Sven</a:t>
                      </a:r>
                      <a:r>
                        <a:rPr lang="pt-BR" sz="2100" dirty="0">
                          <a:solidFill>
                            <a:srgbClr val="0070C0"/>
                          </a:solidFill>
                        </a:rPr>
                        <a:t>-Ivar </a:t>
                      </a:r>
                      <a:r>
                        <a:rPr lang="pt-BR" sz="2100" dirty="0" err="1">
                          <a:solidFill>
                            <a:srgbClr val="0070C0"/>
                          </a:solidFill>
                        </a:rPr>
                        <a:t>Seldinger</a:t>
                      </a:r>
                      <a:endParaRPr lang="pt-BR" sz="2100" dirty="0">
                        <a:solidFill>
                          <a:srgbClr val="0070C0"/>
                        </a:solidFill>
                      </a:endParaRPr>
                    </a:p>
                  </a:txBody>
                  <a:tcPr marL="50015" marR="50015" marT="25008" marB="25008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100" dirty="0">
                          <a:solidFill>
                            <a:srgbClr val="0070C0"/>
                          </a:solidFill>
                        </a:rPr>
                        <a:t>Técnica percutânea com fio-guia</a:t>
                      </a:r>
                    </a:p>
                  </a:txBody>
                  <a:tcPr marL="50015" marR="50015" marT="25008" marB="25008" anchor="ctr"/>
                </a:tc>
                <a:extLst>
                  <a:ext uri="{0D108BD9-81ED-4DB2-BD59-A6C34878D82A}">
                    <a16:rowId xmlns:a16="http://schemas.microsoft.com/office/drawing/2014/main" val="3783136018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100" b="1">
                          <a:solidFill>
                            <a:srgbClr val="0070C0"/>
                          </a:solidFill>
                        </a:rPr>
                        <a:t>1958/1959</a:t>
                      </a:r>
                      <a:endParaRPr lang="pt-BR" sz="2100">
                        <a:solidFill>
                          <a:srgbClr val="0070C0"/>
                        </a:solidFill>
                      </a:endParaRPr>
                    </a:p>
                  </a:txBody>
                  <a:tcPr marL="50015" marR="50015" marT="25008" marB="25008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100" dirty="0">
                          <a:solidFill>
                            <a:srgbClr val="0070C0"/>
                          </a:solidFill>
                        </a:rPr>
                        <a:t>Mason </a:t>
                      </a:r>
                      <a:r>
                        <a:rPr lang="pt-BR" sz="2100" dirty="0" err="1">
                          <a:solidFill>
                            <a:srgbClr val="0070C0"/>
                          </a:solidFill>
                        </a:rPr>
                        <a:t>Sones</a:t>
                      </a:r>
                      <a:endParaRPr lang="pt-BR" sz="2100" dirty="0">
                        <a:solidFill>
                          <a:srgbClr val="0070C0"/>
                        </a:solidFill>
                      </a:endParaRPr>
                    </a:p>
                  </a:txBody>
                  <a:tcPr marL="50015" marR="50015" marT="25008" marB="25008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100" dirty="0">
                          <a:solidFill>
                            <a:srgbClr val="0070C0"/>
                          </a:solidFill>
                        </a:rPr>
                        <a:t>Coronariografia seletiva e técnica de acesso braquial (dissecção)</a:t>
                      </a:r>
                    </a:p>
                  </a:txBody>
                  <a:tcPr marL="50015" marR="50015" marT="25008" marB="25008" anchor="ctr"/>
                </a:tc>
                <a:extLst>
                  <a:ext uri="{0D108BD9-81ED-4DB2-BD59-A6C34878D82A}">
                    <a16:rowId xmlns:a16="http://schemas.microsoft.com/office/drawing/2014/main" val="483262253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100" b="1"/>
                        <a:t>1967</a:t>
                      </a:r>
                      <a:endParaRPr lang="pt-BR" sz="2100"/>
                    </a:p>
                  </a:txBody>
                  <a:tcPr marL="50015" marR="50015" marT="25008" marB="25008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100" dirty="0"/>
                        <a:t>Melvin </a:t>
                      </a:r>
                      <a:r>
                        <a:rPr lang="pt-BR" sz="2100" dirty="0" err="1"/>
                        <a:t>Judkins</a:t>
                      </a:r>
                      <a:endParaRPr lang="pt-BR" sz="2100" dirty="0"/>
                    </a:p>
                  </a:txBody>
                  <a:tcPr marL="50015" marR="50015" marT="25008" marB="25008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100" dirty="0"/>
                        <a:t>Padronização femoral e cateteres pré-moldados</a:t>
                      </a:r>
                    </a:p>
                  </a:txBody>
                  <a:tcPr marL="50015" marR="50015" marT="25008" marB="25008" anchor="ctr"/>
                </a:tc>
                <a:extLst>
                  <a:ext uri="{0D108BD9-81ED-4DB2-BD59-A6C34878D82A}">
                    <a16:rowId xmlns:a16="http://schemas.microsoft.com/office/drawing/2014/main" val="1611262021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100" b="1" dirty="0">
                          <a:solidFill>
                            <a:srgbClr val="0070C0"/>
                          </a:solidFill>
                        </a:rPr>
                        <a:t>1977</a:t>
                      </a:r>
                      <a:endParaRPr lang="pt-BR" sz="2100" dirty="0">
                        <a:solidFill>
                          <a:srgbClr val="0070C0"/>
                        </a:solidFill>
                      </a:endParaRPr>
                    </a:p>
                  </a:txBody>
                  <a:tcPr marL="50015" marR="50015" marT="25008" marB="25008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100">
                          <a:solidFill>
                            <a:srgbClr val="0070C0"/>
                          </a:solidFill>
                        </a:rPr>
                        <a:t>Andreas Grüntzig</a:t>
                      </a:r>
                    </a:p>
                  </a:txBody>
                  <a:tcPr marL="50015" marR="50015" marT="25008" marB="25008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100" dirty="0">
                          <a:solidFill>
                            <a:srgbClr val="0070C0"/>
                          </a:solidFill>
                        </a:rPr>
                        <a:t>Primeira angioplastia coronária percutânea</a:t>
                      </a:r>
                    </a:p>
                  </a:txBody>
                  <a:tcPr marL="50015" marR="50015" marT="25008" marB="25008" anchor="ctr"/>
                </a:tc>
                <a:extLst>
                  <a:ext uri="{0D108BD9-81ED-4DB2-BD59-A6C34878D82A}">
                    <a16:rowId xmlns:a16="http://schemas.microsoft.com/office/drawing/2014/main" val="3744920335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100" b="1" dirty="0"/>
                        <a:t>1983</a:t>
                      </a:r>
                    </a:p>
                  </a:txBody>
                  <a:tcPr marL="50015" marR="50015" marT="25008" marB="25008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100" dirty="0" err="1"/>
                        <a:t>Hartzler</a:t>
                      </a:r>
                      <a:endParaRPr lang="pt-BR" sz="2100" dirty="0"/>
                    </a:p>
                  </a:txBody>
                  <a:tcPr marL="50015" marR="50015" marT="25008" marB="25008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100" dirty="0"/>
                        <a:t>Primeira angioplastia primária no IAM</a:t>
                      </a:r>
                    </a:p>
                  </a:txBody>
                  <a:tcPr marL="50015" marR="50015" marT="25008" marB="25008" anchor="ctr"/>
                </a:tc>
                <a:extLst>
                  <a:ext uri="{0D108BD9-81ED-4DB2-BD59-A6C34878D82A}">
                    <a16:rowId xmlns:a16="http://schemas.microsoft.com/office/drawing/2014/main" val="3162039376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100" b="1" dirty="0">
                          <a:solidFill>
                            <a:schemeClr val="tx1"/>
                          </a:solidFill>
                        </a:rPr>
                        <a:t>1980s</a:t>
                      </a:r>
                      <a:endParaRPr lang="pt-BR" sz="2100" dirty="0">
                        <a:solidFill>
                          <a:schemeClr val="tx1"/>
                        </a:solidFill>
                      </a:endParaRPr>
                    </a:p>
                  </a:txBody>
                  <a:tcPr marL="50015" marR="50015" marT="25008" marB="25008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100" dirty="0" err="1">
                          <a:solidFill>
                            <a:schemeClr val="tx1"/>
                          </a:solidFill>
                        </a:rPr>
                        <a:t>Julio</a:t>
                      </a:r>
                      <a:r>
                        <a:rPr lang="pt-BR" sz="21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pt-BR" sz="2100" dirty="0" err="1">
                          <a:solidFill>
                            <a:schemeClr val="tx1"/>
                          </a:solidFill>
                        </a:rPr>
                        <a:t>Palmaz</a:t>
                      </a:r>
                      <a:endParaRPr lang="pt-BR" sz="2100" dirty="0">
                        <a:solidFill>
                          <a:schemeClr val="tx1"/>
                        </a:solidFill>
                      </a:endParaRPr>
                    </a:p>
                  </a:txBody>
                  <a:tcPr marL="50015" marR="50015" marT="25008" marB="25008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100" dirty="0">
                          <a:solidFill>
                            <a:schemeClr val="tx1"/>
                          </a:solidFill>
                        </a:rPr>
                        <a:t>Desenvolvimento dos primeiros </a:t>
                      </a:r>
                      <a:r>
                        <a:rPr lang="pt-BR" sz="2100" dirty="0" err="1">
                          <a:solidFill>
                            <a:schemeClr val="tx1"/>
                          </a:solidFill>
                        </a:rPr>
                        <a:t>stents</a:t>
                      </a:r>
                      <a:endParaRPr lang="pt-BR" sz="2100" dirty="0">
                        <a:solidFill>
                          <a:schemeClr val="tx1"/>
                        </a:solidFill>
                      </a:endParaRPr>
                    </a:p>
                  </a:txBody>
                  <a:tcPr marL="50015" marR="50015" marT="25008" marB="25008" anchor="ctr"/>
                </a:tc>
                <a:extLst>
                  <a:ext uri="{0D108BD9-81ED-4DB2-BD59-A6C34878D82A}">
                    <a16:rowId xmlns:a16="http://schemas.microsoft.com/office/drawing/2014/main" val="4149341458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100" b="1" dirty="0">
                          <a:solidFill>
                            <a:schemeClr val="tx1"/>
                          </a:solidFill>
                        </a:rPr>
                        <a:t>1986</a:t>
                      </a:r>
                    </a:p>
                  </a:txBody>
                  <a:tcPr marL="50015" marR="50015" marT="25008" marB="25008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100" dirty="0" err="1">
                          <a:solidFill>
                            <a:schemeClr val="tx1"/>
                          </a:solidFill>
                        </a:rPr>
                        <a:t>Sigwart</a:t>
                      </a:r>
                      <a:r>
                        <a:rPr lang="pt-BR" sz="2100" dirty="0">
                          <a:solidFill>
                            <a:schemeClr val="tx1"/>
                          </a:solidFill>
                        </a:rPr>
                        <a:t> et. al</a:t>
                      </a:r>
                    </a:p>
                  </a:txBody>
                  <a:tcPr marL="50015" marR="50015" marT="25008" marB="25008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100" dirty="0">
                          <a:solidFill>
                            <a:schemeClr val="tx1"/>
                          </a:solidFill>
                        </a:rPr>
                        <a:t>Implantaram o primeiro Stent autoexpansível (</a:t>
                      </a:r>
                      <a:r>
                        <a:rPr lang="pt-BR" sz="2100" dirty="0" err="1">
                          <a:solidFill>
                            <a:schemeClr val="tx1"/>
                          </a:solidFill>
                        </a:rPr>
                        <a:t>wallstent</a:t>
                      </a:r>
                      <a:r>
                        <a:rPr lang="pt-BR" sz="2100" dirty="0">
                          <a:solidFill>
                            <a:schemeClr val="tx1"/>
                          </a:solidFill>
                        </a:rPr>
                        <a:t>) nas artérias coronárias humanas de oito pacientes</a:t>
                      </a:r>
                    </a:p>
                  </a:txBody>
                  <a:tcPr marL="50015" marR="50015" marT="25008" marB="25008" anchor="ctr"/>
                </a:tc>
                <a:extLst>
                  <a:ext uri="{0D108BD9-81ED-4DB2-BD59-A6C34878D82A}">
                    <a16:rowId xmlns:a16="http://schemas.microsoft.com/office/drawing/2014/main" val="1918263509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100" b="1" dirty="0">
                          <a:solidFill>
                            <a:schemeClr val="tx1"/>
                          </a:solidFill>
                        </a:rPr>
                        <a:t>1987</a:t>
                      </a:r>
                    </a:p>
                  </a:txBody>
                  <a:tcPr marL="50015" marR="50015" marT="25008" marB="25008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100" dirty="0">
                          <a:solidFill>
                            <a:schemeClr val="tx1"/>
                          </a:solidFill>
                        </a:rPr>
                        <a:t>Eduardo Sousa / </a:t>
                      </a:r>
                      <a:r>
                        <a:rPr lang="pt-BR" sz="2100" dirty="0" err="1">
                          <a:solidFill>
                            <a:schemeClr val="tx1"/>
                          </a:solidFill>
                        </a:rPr>
                        <a:t>Palmaz</a:t>
                      </a:r>
                      <a:endParaRPr lang="pt-BR" sz="2100" dirty="0">
                        <a:solidFill>
                          <a:schemeClr val="tx1"/>
                        </a:solidFill>
                      </a:endParaRPr>
                    </a:p>
                  </a:txBody>
                  <a:tcPr marL="50015" marR="50015" marT="25008" marB="25008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100" dirty="0">
                          <a:solidFill>
                            <a:schemeClr val="tx1"/>
                          </a:solidFill>
                        </a:rPr>
                        <a:t>Primeiro Stent expansivo por balão</a:t>
                      </a:r>
                    </a:p>
                  </a:txBody>
                  <a:tcPr marL="50015" marR="50015" marT="25008" marB="25008" anchor="ctr"/>
                </a:tc>
                <a:extLst>
                  <a:ext uri="{0D108BD9-81ED-4DB2-BD59-A6C34878D82A}">
                    <a16:rowId xmlns:a16="http://schemas.microsoft.com/office/drawing/2014/main" val="304237779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100" b="1" dirty="0">
                          <a:solidFill>
                            <a:srgbClr val="0070C0"/>
                          </a:solidFill>
                        </a:rPr>
                        <a:t>1993</a:t>
                      </a:r>
                      <a:endParaRPr lang="pt-BR" sz="2100" dirty="0">
                        <a:solidFill>
                          <a:srgbClr val="0070C0"/>
                        </a:solidFill>
                      </a:endParaRPr>
                    </a:p>
                  </a:txBody>
                  <a:tcPr marL="50015" marR="50015" marT="25008" marB="25008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100" dirty="0">
                          <a:solidFill>
                            <a:srgbClr val="0070C0"/>
                          </a:solidFill>
                        </a:rPr>
                        <a:t>Ferdinand </a:t>
                      </a:r>
                      <a:r>
                        <a:rPr lang="pt-BR" sz="2100" dirty="0" err="1">
                          <a:solidFill>
                            <a:srgbClr val="0070C0"/>
                          </a:solidFill>
                        </a:rPr>
                        <a:t>Kiemeneij</a:t>
                      </a:r>
                      <a:endParaRPr lang="pt-BR" sz="2100" dirty="0">
                        <a:solidFill>
                          <a:srgbClr val="0070C0"/>
                        </a:solidFill>
                      </a:endParaRPr>
                    </a:p>
                  </a:txBody>
                  <a:tcPr marL="50015" marR="50015" marT="25008" marB="25008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100" dirty="0">
                          <a:solidFill>
                            <a:srgbClr val="0070C0"/>
                          </a:solidFill>
                        </a:rPr>
                        <a:t>Primeira angioplastia coronária por via radial</a:t>
                      </a:r>
                    </a:p>
                  </a:txBody>
                  <a:tcPr marL="50015" marR="50015" marT="25008" marB="25008" anchor="ctr"/>
                </a:tc>
                <a:extLst>
                  <a:ext uri="{0D108BD9-81ED-4DB2-BD59-A6C34878D82A}">
                    <a16:rowId xmlns:a16="http://schemas.microsoft.com/office/drawing/2014/main" val="3068930775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100" b="1" dirty="0">
                          <a:solidFill>
                            <a:srgbClr val="0070C0"/>
                          </a:solidFill>
                        </a:rPr>
                        <a:t>1999</a:t>
                      </a:r>
                    </a:p>
                  </a:txBody>
                  <a:tcPr marL="50015" marR="50015" marT="25008" marB="25008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100" dirty="0">
                          <a:solidFill>
                            <a:srgbClr val="0070C0"/>
                          </a:solidFill>
                        </a:rPr>
                        <a:t>Eduardo Sousa</a:t>
                      </a:r>
                    </a:p>
                  </a:txBody>
                  <a:tcPr marL="50015" marR="50015" marT="25008" marB="25008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100" dirty="0">
                          <a:solidFill>
                            <a:srgbClr val="0070C0"/>
                          </a:solidFill>
                        </a:rPr>
                        <a:t>Primeiro Stent farmacológico foi implantado no Dante Pazzanese</a:t>
                      </a:r>
                    </a:p>
                  </a:txBody>
                  <a:tcPr marL="50015" marR="50015" marT="25008" marB="25008" anchor="ctr"/>
                </a:tc>
                <a:extLst>
                  <a:ext uri="{0D108BD9-81ED-4DB2-BD59-A6C34878D82A}">
                    <a16:rowId xmlns:a16="http://schemas.microsoft.com/office/drawing/2014/main" val="1590869447"/>
                  </a:ext>
                </a:extLst>
              </a:tr>
            </a:tbl>
          </a:graphicData>
        </a:graphic>
      </p:graphicFrame>
      <p:pic>
        <p:nvPicPr>
          <p:cNvPr id="6" name="Imagem 5">
            <a:extLst>
              <a:ext uri="{FF2B5EF4-FFF2-40B4-BE49-F238E27FC236}">
                <a16:creationId xmlns:a16="http://schemas.microsoft.com/office/drawing/2014/main" id="{FF805335-8EC8-84F4-9F80-72797D2CA5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729" b="89907" l="2981" r="31857">
                        <a14:foregroundMark x1="17973" y1="18505" x2="17973" y2="18505"/>
                        <a14:foregroundMark x1="3066" y1="48785" x2="3066" y2="48785"/>
                        <a14:foregroundMark x1="25383" y1="34766" x2="25383" y2="34766"/>
                        <a14:foregroundMark x1="17376" y1="50467" x2="17376" y2="50467"/>
                        <a14:foregroundMark x1="18058" y1="6729" x2="18058" y2="6729"/>
                        <a14:foregroundMark x1="14225" y1="83738" x2="14225" y2="83738"/>
                        <a14:foregroundMark x1="17888" y1="79065" x2="17888" y2="79065"/>
                        <a14:foregroundMark x1="26065" y1="78692" x2="26065" y2="78692"/>
                        <a14:foregroundMark x1="15758" y1="89907" x2="15758" y2="89907"/>
                        <a14:foregroundMark x1="15673" y1="89907" x2="15673" y2="89907"/>
                        <a14:foregroundMark x1="12606" y1="89907" x2="12606" y2="89907"/>
                        <a14:foregroundMark x1="11670" y1="89907" x2="11670" y2="89907"/>
                        <a14:backgroundMark x1="15673" y1="90280" x2="15673" y2="90280"/>
                        <a14:backgroundMark x1="11755" y1="90467" x2="11755" y2="90467"/>
                        <a14:backgroundMark x1="11584" y1="90654" x2="11584" y2="90654"/>
                        <a14:backgroundMark x1="11584" y1="90467" x2="11584" y2="90467"/>
                        <a14:backgroundMark x1="12521" y1="90467" x2="12521" y2="90467"/>
                        <a14:backgroundMark x1="12606" y1="90467" x2="12606" y2="90467"/>
                      </a14:backgroundRemoval>
                    </a14:imgEffect>
                  </a14:imgLayer>
                </a14:imgProps>
              </a:ext>
            </a:extLst>
          </a:blip>
          <a:srcRect r="64465"/>
          <a:stretch>
            <a:fillRect/>
          </a:stretch>
        </p:blipFill>
        <p:spPr>
          <a:xfrm>
            <a:off x="11353800" y="0"/>
            <a:ext cx="838200" cy="1074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828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  <a:alpha val="4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CCB4550-69D9-6810-16FB-2235D789EC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514372-ED7C-53D7-55E0-09131A08A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0"/>
            <a:ext cx="10515600" cy="1325563"/>
          </a:xfrm>
        </p:spPr>
        <p:txBody>
          <a:bodyPr/>
          <a:lstStyle/>
          <a:p>
            <a:r>
              <a:rPr lang="pt-BR" dirty="0"/>
              <a:t>Questão 1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F5CB36E-41B8-A6F1-049D-AF1B1E61CD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9277" y="1074912"/>
            <a:ext cx="11517923" cy="5659718"/>
          </a:xfrm>
        </p:spPr>
        <p:txBody>
          <a:bodyPr numCol="1">
            <a:noAutofit/>
          </a:bodyPr>
          <a:lstStyle/>
          <a:p>
            <a:pPr marL="0" indent="0" algn="just">
              <a:buNone/>
            </a:pPr>
            <a:r>
              <a:rPr lang="pt-BR" sz="1800" b="1" dirty="0"/>
              <a:t>SBHCI 2025</a:t>
            </a:r>
          </a:p>
          <a:p>
            <a:pPr marL="0" indent="0" algn="just">
              <a:buNone/>
            </a:pPr>
            <a:r>
              <a:rPr lang="pt-BR" sz="1800" dirty="0"/>
              <a:t>A via de acesso aos procedimentos coronários percutâneos sempre consistiu etapa fundamental para a realização dos procedimentos e foi objeto de desenvolvimento científico em nossa área de atuação. Analise as afirmações a seguir e, no que se refere à evolução no desenvolvimento das técnicas de acesso vascular para procedimentos coronários percutâneos, assinale a alternativa </a:t>
            </a:r>
            <a:r>
              <a:rPr lang="pt-BR" sz="1800" b="1" dirty="0"/>
              <a:t>CORRETA</a:t>
            </a:r>
            <a:r>
              <a:rPr lang="pt-BR" sz="1800" dirty="0"/>
              <a:t>:</a:t>
            </a:r>
          </a:p>
          <a:p>
            <a:pPr marL="0" indent="0" algn="just">
              <a:buNone/>
            </a:pPr>
            <a:r>
              <a:rPr lang="pt-BR" sz="1800" b="1" dirty="0"/>
              <a:t>A)</a:t>
            </a:r>
            <a:r>
              <a:rPr lang="pt-BR" sz="1800" dirty="0"/>
              <a:t> A artéria braquial como via de acesso foi descrita por </a:t>
            </a:r>
            <a:r>
              <a:rPr lang="pt-BR" sz="1800" b="1" dirty="0"/>
              <a:t>Mason </a:t>
            </a:r>
            <a:r>
              <a:rPr lang="pt-BR" sz="1800" b="1" dirty="0" err="1"/>
              <a:t>Sones</a:t>
            </a:r>
            <a:r>
              <a:rPr lang="pt-BR" sz="1800" dirty="0"/>
              <a:t>, em 1962. Inicialmente descrita como punção percutânea, evoluiu mais tarde para a técnica de corte na pele e acesso direto da artéria, tendo permanecido como técnica principal durante muitos anos.</a:t>
            </a:r>
          </a:p>
          <a:p>
            <a:pPr marL="0" indent="0" algn="just">
              <a:buNone/>
            </a:pPr>
            <a:r>
              <a:rPr lang="pt-BR" sz="1800" b="1" dirty="0"/>
              <a:t>B)</a:t>
            </a:r>
            <a:r>
              <a:rPr lang="pt-BR" sz="1800" dirty="0"/>
              <a:t> A técnica de punção arterial com posicionamento de um guia intravascular foi descrita por </a:t>
            </a:r>
            <a:r>
              <a:rPr lang="pt-BR" sz="1800" b="1" dirty="0" err="1"/>
              <a:t>Seldinger</a:t>
            </a:r>
            <a:r>
              <a:rPr lang="pt-BR" sz="1800" dirty="0"/>
              <a:t> logo após a descrição dos primeiros cateterismos cardíacos e possibilitou que a primeira intervenção coronária, realizada por </a:t>
            </a:r>
            <a:r>
              <a:rPr lang="pt-BR" sz="1800" b="1" dirty="0"/>
              <a:t>Andreas </a:t>
            </a:r>
            <a:r>
              <a:rPr lang="pt-BR" sz="1800" b="1" dirty="0" err="1"/>
              <a:t>Gruentzig</a:t>
            </a:r>
            <a:r>
              <a:rPr lang="pt-BR" sz="1800" dirty="0"/>
              <a:t>, em 1977, pudesse ser feita por via femoral.</a:t>
            </a:r>
          </a:p>
          <a:p>
            <a:pPr marL="0" indent="0" algn="just">
              <a:buNone/>
            </a:pPr>
            <a:r>
              <a:rPr lang="pt-BR" sz="1800" b="1" dirty="0"/>
              <a:t>C)</a:t>
            </a:r>
            <a:r>
              <a:rPr lang="pt-BR" sz="1800" dirty="0"/>
              <a:t> A técnica radial foi inicialmente descrita, na Suécia, por </a:t>
            </a:r>
            <a:r>
              <a:rPr lang="pt-BR" sz="1800" b="1" dirty="0"/>
              <a:t>Stig </a:t>
            </a:r>
            <a:r>
              <a:rPr lang="pt-BR" sz="1800" b="1" dirty="0" err="1"/>
              <a:t>Radner</a:t>
            </a:r>
            <a:r>
              <a:rPr lang="pt-BR" sz="1800" dirty="0"/>
              <a:t>, em 1948, para a realização de </a:t>
            </a:r>
            <a:r>
              <a:rPr lang="pt-BR" sz="1800" dirty="0" err="1"/>
              <a:t>aortografia</a:t>
            </a:r>
            <a:r>
              <a:rPr lang="pt-BR" sz="1800" dirty="0"/>
              <a:t>. Estudos posteriores foram conduzidos com a utilização dessa via em coronariografias e demonstraram que a via radial era inviável naquele período em decorrência das altas taxas de isquemia distal, considerando os problemas desencadeados pela sutura direta do vaso.</a:t>
            </a:r>
          </a:p>
          <a:p>
            <a:pPr marL="0" indent="0" algn="just">
              <a:buNone/>
            </a:pPr>
            <a:r>
              <a:rPr lang="pt-BR" sz="1800" b="1" dirty="0"/>
              <a:t>D)</a:t>
            </a:r>
            <a:r>
              <a:rPr lang="pt-BR" sz="1800" dirty="0"/>
              <a:t> No início dos anos 1990</a:t>
            </a:r>
            <a:r>
              <a:rPr lang="pt-BR" sz="1800" b="1" dirty="0"/>
              <a:t>, Ferdinand </a:t>
            </a:r>
            <a:r>
              <a:rPr lang="pt-BR" sz="1800" b="1" dirty="0" err="1"/>
              <a:t>Kiemeneij</a:t>
            </a:r>
            <a:r>
              <a:rPr lang="pt-BR" sz="1800" b="1" dirty="0"/>
              <a:t> </a:t>
            </a:r>
            <a:r>
              <a:rPr lang="pt-BR" sz="1800" dirty="0"/>
              <a:t>realizou a primeira angioplastia coronária pela via radial. Os resultados iniciais encorajadores animaram o autor a logo testar essa via de acesso em estudos randomizados, que comprovaram menor taxa de eventos comparativamente à via femoral, o que colocou a via radial como alternativa possível em procedimentos de intervenção.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830A67D-7E98-6AC8-E848-390DB12D0A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729" b="89907" l="2981" r="31857">
                        <a14:foregroundMark x1="17973" y1="18505" x2="17973" y2="18505"/>
                        <a14:foregroundMark x1="3066" y1="48785" x2="3066" y2="48785"/>
                        <a14:foregroundMark x1="25383" y1="34766" x2="25383" y2="34766"/>
                        <a14:foregroundMark x1="17376" y1="50467" x2="17376" y2="50467"/>
                        <a14:foregroundMark x1="18058" y1="6729" x2="18058" y2="6729"/>
                        <a14:foregroundMark x1="14225" y1="83738" x2="14225" y2="83738"/>
                        <a14:foregroundMark x1="17888" y1="79065" x2="17888" y2="79065"/>
                        <a14:foregroundMark x1="26065" y1="78692" x2="26065" y2="78692"/>
                        <a14:foregroundMark x1="15758" y1="89907" x2="15758" y2="89907"/>
                        <a14:foregroundMark x1="15673" y1="89907" x2="15673" y2="89907"/>
                        <a14:foregroundMark x1="12606" y1="89907" x2="12606" y2="89907"/>
                        <a14:foregroundMark x1="11670" y1="89907" x2="11670" y2="89907"/>
                        <a14:backgroundMark x1="15673" y1="90280" x2="15673" y2="90280"/>
                        <a14:backgroundMark x1="11755" y1="90467" x2="11755" y2="90467"/>
                        <a14:backgroundMark x1="11584" y1="90654" x2="11584" y2="90654"/>
                        <a14:backgroundMark x1="11584" y1="90467" x2="11584" y2="90467"/>
                        <a14:backgroundMark x1="12521" y1="90467" x2="12521" y2="90467"/>
                        <a14:backgroundMark x1="12606" y1="90467" x2="12606" y2="90467"/>
                      </a14:backgroundRemoval>
                    </a14:imgEffect>
                  </a14:imgLayer>
                </a14:imgProps>
              </a:ext>
            </a:extLst>
          </a:blip>
          <a:srcRect r="64465"/>
          <a:stretch>
            <a:fillRect/>
          </a:stretch>
        </p:blipFill>
        <p:spPr>
          <a:xfrm>
            <a:off x="11353800" y="0"/>
            <a:ext cx="838200" cy="1074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182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  <a:alpha val="4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ADC4892-4EC5-34B4-6E1C-D8DF4A45CD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8F5EBA-4F1C-218D-25AF-6E1CCAE00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0"/>
            <a:ext cx="10515600" cy="1325563"/>
          </a:xfrm>
        </p:spPr>
        <p:txBody>
          <a:bodyPr/>
          <a:lstStyle/>
          <a:p>
            <a:r>
              <a:rPr lang="pt-BR" dirty="0"/>
              <a:t>Questão 1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2AB59B4-B71D-490F-C9FE-5C32A6D75A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9277" y="1074912"/>
            <a:ext cx="11517923" cy="5659718"/>
          </a:xfrm>
        </p:spPr>
        <p:txBody>
          <a:bodyPr numCol="1">
            <a:noAutofit/>
          </a:bodyPr>
          <a:lstStyle/>
          <a:p>
            <a:pPr marL="0" indent="0" algn="just">
              <a:buNone/>
            </a:pPr>
            <a:r>
              <a:rPr lang="pt-BR" sz="1800" b="1" dirty="0"/>
              <a:t>SBHCI 2025</a:t>
            </a:r>
          </a:p>
          <a:p>
            <a:pPr marL="0" indent="0" algn="just">
              <a:buNone/>
            </a:pPr>
            <a:r>
              <a:rPr lang="pt-BR" sz="1800" dirty="0"/>
              <a:t>A via de acesso aos procedimentos coronários percutâneos sempre consistiu etapa fundamental para a realização dos procedimentos e foi objeto de desenvolvimento científico em nossa área de atuação. Analise as afirmações a seguir e, no que se refere à evolução no desenvolvimento das técnicas de acesso vascular para procedimentos coronários percutâneos, assinale a alternativa </a:t>
            </a:r>
            <a:r>
              <a:rPr lang="pt-BR" sz="1800" b="1" dirty="0"/>
              <a:t>CORRETA</a:t>
            </a:r>
            <a:r>
              <a:rPr lang="pt-BR" sz="1800" dirty="0"/>
              <a:t>:</a:t>
            </a:r>
          </a:p>
          <a:p>
            <a:pPr marL="0" indent="0" algn="just">
              <a:buNone/>
            </a:pPr>
            <a:r>
              <a:rPr lang="pt-BR" sz="1800" b="1" dirty="0"/>
              <a:t>A)</a:t>
            </a:r>
            <a:r>
              <a:rPr lang="pt-BR" sz="1800" dirty="0"/>
              <a:t> A artéria braquial como via de acesso foi descrita por </a:t>
            </a:r>
            <a:r>
              <a:rPr lang="pt-BR" sz="1800" b="1" dirty="0"/>
              <a:t>Mason </a:t>
            </a:r>
            <a:r>
              <a:rPr lang="pt-BR" sz="1800" b="1" dirty="0" err="1"/>
              <a:t>Sones</a:t>
            </a:r>
            <a:r>
              <a:rPr lang="pt-BR" sz="1800" dirty="0"/>
              <a:t>, em 1962</a:t>
            </a:r>
            <a:r>
              <a:rPr lang="pt-BR" sz="1800" dirty="0">
                <a:solidFill>
                  <a:srgbClr val="EE0000"/>
                </a:solidFill>
              </a:rPr>
              <a:t>. Inicialmente descrita como punção percutânea, </a:t>
            </a:r>
            <a:r>
              <a:rPr lang="pt-BR" sz="1800" dirty="0"/>
              <a:t>evoluiu mais tarde para a técnica de corte na pele e acesso direto da artéria, tendo permanecido como técnica principal durante muitos anos.</a:t>
            </a:r>
          </a:p>
          <a:p>
            <a:pPr marL="0" indent="0" algn="just">
              <a:buNone/>
            </a:pPr>
            <a:r>
              <a:rPr lang="pt-BR" sz="1800" b="1" dirty="0"/>
              <a:t>B)</a:t>
            </a:r>
            <a:r>
              <a:rPr lang="pt-BR" sz="1800" dirty="0"/>
              <a:t> A técnica de punção arterial com posicionamento de um guia intravascular foi descrita por </a:t>
            </a:r>
            <a:r>
              <a:rPr lang="pt-BR" sz="1800" b="1" dirty="0" err="1"/>
              <a:t>Seldinger</a:t>
            </a:r>
            <a:r>
              <a:rPr lang="pt-BR" sz="1800" dirty="0"/>
              <a:t> </a:t>
            </a:r>
            <a:r>
              <a:rPr lang="pt-BR" sz="1800" dirty="0">
                <a:solidFill>
                  <a:srgbClr val="EE0000"/>
                </a:solidFill>
              </a:rPr>
              <a:t>logo após </a:t>
            </a:r>
            <a:r>
              <a:rPr lang="pt-BR" sz="1800" dirty="0"/>
              <a:t>a descrição dos primeiros cateterismos cardíacos e possibilitou que a primeira intervenção coronária, realizada por </a:t>
            </a:r>
            <a:r>
              <a:rPr lang="pt-BR" sz="1800" b="1" dirty="0"/>
              <a:t>Andreas </a:t>
            </a:r>
            <a:r>
              <a:rPr lang="pt-BR" sz="1800" b="1" dirty="0" err="1"/>
              <a:t>Gruentzig</a:t>
            </a:r>
            <a:r>
              <a:rPr lang="pt-BR" sz="1800" dirty="0"/>
              <a:t>, em 1977, pudesse ser feita por via femoral.</a:t>
            </a:r>
          </a:p>
          <a:p>
            <a:pPr marL="0" indent="0" algn="just">
              <a:buNone/>
            </a:pPr>
            <a:r>
              <a:rPr lang="pt-BR" sz="1800" b="1" dirty="0"/>
              <a:t>C)</a:t>
            </a:r>
            <a:r>
              <a:rPr lang="pt-BR" sz="1800" dirty="0"/>
              <a:t> A técnica radial foi inicialmente descrita, na Suécia, por </a:t>
            </a:r>
            <a:r>
              <a:rPr lang="pt-BR" sz="1800" b="1" dirty="0"/>
              <a:t>Stig </a:t>
            </a:r>
            <a:r>
              <a:rPr lang="pt-BR" sz="1800" b="1" dirty="0" err="1"/>
              <a:t>Radner</a:t>
            </a:r>
            <a:r>
              <a:rPr lang="pt-BR" sz="1800" dirty="0"/>
              <a:t>, em 1948, para a realização de </a:t>
            </a:r>
            <a:r>
              <a:rPr lang="pt-BR" sz="1800" dirty="0" err="1"/>
              <a:t>aortografia</a:t>
            </a:r>
            <a:r>
              <a:rPr lang="pt-BR" sz="1800" dirty="0"/>
              <a:t>. Estudos posteriores foram conduzidos com a utilização dessa via em coronariografias e demonstraram que a via radial era inviável naquele período em decorrência das altas taxas de isquemia distal, considerando os problemas desencadeados pela </a:t>
            </a:r>
            <a:r>
              <a:rPr lang="pt-BR" sz="1800" dirty="0">
                <a:solidFill>
                  <a:srgbClr val="EE0000"/>
                </a:solidFill>
              </a:rPr>
              <a:t>sutura direta do vaso</a:t>
            </a:r>
            <a:r>
              <a:rPr lang="pt-BR" sz="1800" dirty="0"/>
              <a:t>.</a:t>
            </a:r>
          </a:p>
          <a:p>
            <a:pPr marL="0" indent="0" algn="just">
              <a:buNone/>
            </a:pPr>
            <a:r>
              <a:rPr lang="pt-BR" sz="1800" b="1" dirty="0">
                <a:solidFill>
                  <a:schemeClr val="accent6">
                    <a:lumMod val="50000"/>
                  </a:schemeClr>
                </a:solidFill>
              </a:rPr>
              <a:t>D)</a:t>
            </a:r>
            <a:r>
              <a:rPr lang="pt-BR" sz="1800" dirty="0">
                <a:solidFill>
                  <a:schemeClr val="accent6">
                    <a:lumMod val="50000"/>
                  </a:schemeClr>
                </a:solidFill>
              </a:rPr>
              <a:t> No início dos anos 1990</a:t>
            </a:r>
            <a:r>
              <a:rPr lang="pt-BR" sz="1800" b="1" dirty="0">
                <a:solidFill>
                  <a:schemeClr val="accent6">
                    <a:lumMod val="50000"/>
                  </a:schemeClr>
                </a:solidFill>
              </a:rPr>
              <a:t>, Ferdinand </a:t>
            </a:r>
            <a:r>
              <a:rPr lang="pt-BR" sz="1800" b="1" dirty="0" err="1">
                <a:solidFill>
                  <a:schemeClr val="accent6">
                    <a:lumMod val="50000"/>
                  </a:schemeClr>
                </a:solidFill>
              </a:rPr>
              <a:t>Kiemeneij</a:t>
            </a:r>
            <a:r>
              <a:rPr lang="pt-BR" sz="1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pt-BR" sz="1800" dirty="0">
                <a:solidFill>
                  <a:schemeClr val="accent6">
                    <a:lumMod val="50000"/>
                  </a:schemeClr>
                </a:solidFill>
              </a:rPr>
              <a:t>realizou a primeira angioplastia coronária pela via radial. Os resultados iniciais encorajadores animaram o autor a logo testar essa via de acesso em estudos randomizados, que comprovaram menor taxa de eventos comparativamente à via femoral, o que colocou a via radial como alternativa possível em procedimentos de intervenção.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8899D1D8-33C9-E344-98A3-86C98AA2C6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729" b="89907" l="2981" r="31857">
                        <a14:foregroundMark x1="17973" y1="18505" x2="17973" y2="18505"/>
                        <a14:foregroundMark x1="3066" y1="48785" x2="3066" y2="48785"/>
                        <a14:foregroundMark x1="25383" y1="34766" x2="25383" y2="34766"/>
                        <a14:foregroundMark x1="17376" y1="50467" x2="17376" y2="50467"/>
                        <a14:foregroundMark x1="18058" y1="6729" x2="18058" y2="6729"/>
                        <a14:foregroundMark x1="14225" y1="83738" x2="14225" y2="83738"/>
                        <a14:foregroundMark x1="17888" y1="79065" x2="17888" y2="79065"/>
                        <a14:foregroundMark x1="26065" y1="78692" x2="26065" y2="78692"/>
                        <a14:foregroundMark x1="15758" y1="89907" x2="15758" y2="89907"/>
                        <a14:foregroundMark x1="15673" y1="89907" x2="15673" y2="89907"/>
                        <a14:foregroundMark x1="12606" y1="89907" x2="12606" y2="89907"/>
                        <a14:foregroundMark x1="11670" y1="89907" x2="11670" y2="89907"/>
                        <a14:backgroundMark x1="15673" y1="90280" x2="15673" y2="90280"/>
                        <a14:backgroundMark x1="11755" y1="90467" x2="11755" y2="90467"/>
                        <a14:backgroundMark x1="11584" y1="90654" x2="11584" y2="90654"/>
                        <a14:backgroundMark x1="11584" y1="90467" x2="11584" y2="90467"/>
                        <a14:backgroundMark x1="12521" y1="90467" x2="12521" y2="90467"/>
                        <a14:backgroundMark x1="12606" y1="90467" x2="12606" y2="90467"/>
                      </a14:backgroundRemoval>
                    </a14:imgEffect>
                  </a14:imgLayer>
                </a14:imgProps>
              </a:ext>
            </a:extLst>
          </a:blip>
          <a:srcRect r="64465"/>
          <a:stretch>
            <a:fillRect/>
          </a:stretch>
        </p:blipFill>
        <p:spPr>
          <a:xfrm>
            <a:off x="11353800" y="0"/>
            <a:ext cx="838200" cy="1074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805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  <a:alpha val="4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644BD2B-35AD-14EC-8C02-0324813129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3D45F2-A18C-3D7D-C617-9715EE45F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0"/>
            <a:ext cx="10515600" cy="1325563"/>
          </a:xfrm>
        </p:spPr>
        <p:txBody>
          <a:bodyPr/>
          <a:lstStyle/>
          <a:p>
            <a:r>
              <a:rPr lang="pt-BR" dirty="0"/>
              <a:t>Questão 2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BD49B96-7EEB-071A-2D17-8A3499467D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9277" y="1074912"/>
            <a:ext cx="11517923" cy="5659718"/>
          </a:xfrm>
        </p:spPr>
        <p:txBody>
          <a:bodyPr numCol="1">
            <a:noAutofit/>
          </a:bodyPr>
          <a:lstStyle/>
          <a:p>
            <a:pPr marL="0" indent="0" algn="just">
              <a:buNone/>
            </a:pPr>
            <a:r>
              <a:rPr lang="pt-BR" sz="2000" b="1" dirty="0"/>
              <a:t>SBHCI</a:t>
            </a:r>
          </a:p>
          <a:p>
            <a:pPr marL="0" indent="0" algn="just">
              <a:buNone/>
            </a:pPr>
            <a:r>
              <a:rPr lang="pt-BR" sz="2000" dirty="0"/>
              <a:t>Considere as assertivas abaixo acerca dos marcos históricos da Hemodinâmica e da Cardiologia Intervencionista:</a:t>
            </a:r>
          </a:p>
          <a:p>
            <a:pPr marL="0" indent="0" algn="just">
              <a:buNone/>
            </a:pPr>
            <a:r>
              <a:rPr lang="pt-BR" sz="2000" dirty="0"/>
              <a:t>I – Em 1929, na Alemanha, </a:t>
            </a:r>
            <a:r>
              <a:rPr lang="pt-BR" sz="2000" b="1" dirty="0"/>
              <a:t>Werner Forssmann </a:t>
            </a:r>
            <a:r>
              <a:rPr lang="pt-BR" sz="2000" dirty="0"/>
              <a:t>realizou o primeiro cateterismo cardíaco do átrio direito (em si mesmo) para provar a segurança do método para administração </a:t>
            </a:r>
            <a:r>
              <a:rPr lang="pt-BR" sz="2000" dirty="0" err="1"/>
              <a:t>intracardíaca</a:t>
            </a:r>
            <a:r>
              <a:rPr lang="pt-BR" sz="2000" dirty="0"/>
              <a:t> de drogas, tendo sido laureado com o Prêmio Nobel de Medicina de 1956.</a:t>
            </a:r>
          </a:p>
          <a:p>
            <a:pPr marL="0" indent="0" algn="just">
              <a:buNone/>
            </a:pPr>
            <a:r>
              <a:rPr lang="pt-BR" sz="2000" dirty="0"/>
              <a:t>II – Em 1956, nos Estados Unidos, </a:t>
            </a:r>
            <a:r>
              <a:rPr lang="pt-BR" sz="2000" b="1" dirty="0"/>
              <a:t>Mason </a:t>
            </a:r>
            <a:r>
              <a:rPr lang="pt-BR" sz="2000" b="1" dirty="0" err="1"/>
              <a:t>Sones</a:t>
            </a:r>
            <a:r>
              <a:rPr lang="pt-BR" sz="2000" b="1" dirty="0"/>
              <a:t> </a:t>
            </a:r>
            <a:r>
              <a:rPr lang="pt-BR" sz="2000" dirty="0"/>
              <a:t>realizou a primeira cinecoronariografia, utilizando o cateter que idealizou para esta finalidade específica.</a:t>
            </a:r>
          </a:p>
          <a:p>
            <a:pPr marL="0" indent="0" algn="just">
              <a:buNone/>
            </a:pPr>
            <a:r>
              <a:rPr lang="pt-BR" sz="2000" dirty="0"/>
              <a:t>III – Em 1977, na </a:t>
            </a:r>
            <a:r>
              <a:rPr lang="pt-BR" sz="2000" dirty="0" err="1"/>
              <a:t>Suíca</a:t>
            </a:r>
            <a:r>
              <a:rPr lang="pt-BR" sz="2000" dirty="0"/>
              <a:t>, </a:t>
            </a:r>
            <a:r>
              <a:rPr lang="pt-BR" sz="2000" b="1" dirty="0"/>
              <a:t>Andreas </a:t>
            </a:r>
            <a:r>
              <a:rPr lang="pt-BR" sz="2000" b="1" dirty="0" err="1"/>
              <a:t>Gruetzig</a:t>
            </a:r>
            <a:r>
              <a:rPr lang="pt-BR" sz="2000" b="1" dirty="0"/>
              <a:t> </a:t>
            </a:r>
            <a:r>
              <a:rPr lang="pt-BR" sz="2000" dirty="0"/>
              <a:t>realizou, </a:t>
            </a:r>
            <a:r>
              <a:rPr lang="pt-BR" sz="2000" i="1" dirty="0"/>
              <a:t>in vivo</a:t>
            </a:r>
            <a:r>
              <a:rPr lang="pt-BR" sz="2000" dirty="0"/>
              <a:t>, a primeira angioplastia </a:t>
            </a:r>
            <a:r>
              <a:rPr lang="pt-BR" sz="2000" dirty="0" err="1"/>
              <a:t>transluminal</a:t>
            </a:r>
            <a:r>
              <a:rPr lang="pt-BR" sz="2000" dirty="0"/>
              <a:t> coronariana percutânea, utilizando um cateter-balão por ele desenvolvido.</a:t>
            </a:r>
          </a:p>
          <a:p>
            <a:pPr marL="0" indent="0" algn="just">
              <a:buNone/>
            </a:pPr>
            <a:r>
              <a:rPr lang="pt-BR" sz="2000" b="1" dirty="0"/>
              <a:t>Quais são corretas?</a:t>
            </a:r>
          </a:p>
          <a:p>
            <a:pPr marL="342900" indent="-342900" algn="just">
              <a:buAutoNum type="alphaLcParenR"/>
            </a:pPr>
            <a:r>
              <a:rPr lang="pt-BR" sz="2000" dirty="0"/>
              <a:t>Apenas I</a:t>
            </a:r>
          </a:p>
          <a:p>
            <a:pPr marL="342900" indent="-342900" algn="just">
              <a:buAutoNum type="alphaLcParenR"/>
            </a:pPr>
            <a:r>
              <a:rPr lang="pt-BR" sz="2000" dirty="0"/>
              <a:t>Apenas II</a:t>
            </a:r>
          </a:p>
          <a:p>
            <a:pPr marL="342900" indent="-342900" algn="just">
              <a:buAutoNum type="alphaLcParenR"/>
            </a:pPr>
            <a:r>
              <a:rPr lang="pt-BR" sz="2000" dirty="0"/>
              <a:t>Apenas III</a:t>
            </a:r>
          </a:p>
          <a:p>
            <a:pPr marL="342900" indent="-342900" algn="just">
              <a:buAutoNum type="alphaLcParenR"/>
            </a:pPr>
            <a:r>
              <a:rPr lang="pt-BR" sz="2000" dirty="0"/>
              <a:t>Apenas I e III</a:t>
            </a:r>
          </a:p>
          <a:p>
            <a:pPr marL="342900" indent="-342900" algn="just">
              <a:buAutoNum type="alphaLcParenR"/>
            </a:pPr>
            <a:r>
              <a:rPr lang="pt-BR" sz="2000" dirty="0"/>
              <a:t>I, II e III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2610066E-B145-2404-77CE-722E95DBAD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729" b="89907" l="2981" r="31857">
                        <a14:foregroundMark x1="17973" y1="18505" x2="17973" y2="18505"/>
                        <a14:foregroundMark x1="3066" y1="48785" x2="3066" y2="48785"/>
                        <a14:foregroundMark x1="25383" y1="34766" x2="25383" y2="34766"/>
                        <a14:foregroundMark x1="17376" y1="50467" x2="17376" y2="50467"/>
                        <a14:foregroundMark x1="18058" y1="6729" x2="18058" y2="6729"/>
                        <a14:foregroundMark x1="14225" y1="83738" x2="14225" y2="83738"/>
                        <a14:foregroundMark x1="17888" y1="79065" x2="17888" y2="79065"/>
                        <a14:foregroundMark x1="26065" y1="78692" x2="26065" y2="78692"/>
                        <a14:foregroundMark x1="15758" y1="89907" x2="15758" y2="89907"/>
                        <a14:foregroundMark x1="15673" y1="89907" x2="15673" y2="89907"/>
                        <a14:foregroundMark x1="12606" y1="89907" x2="12606" y2="89907"/>
                        <a14:foregroundMark x1="11670" y1="89907" x2="11670" y2="89907"/>
                        <a14:backgroundMark x1="15673" y1="90280" x2="15673" y2="90280"/>
                        <a14:backgroundMark x1="11755" y1="90467" x2="11755" y2="90467"/>
                        <a14:backgroundMark x1="11584" y1="90654" x2="11584" y2="90654"/>
                        <a14:backgroundMark x1="11584" y1="90467" x2="11584" y2="90467"/>
                        <a14:backgroundMark x1="12521" y1="90467" x2="12521" y2="90467"/>
                        <a14:backgroundMark x1="12606" y1="90467" x2="12606" y2="90467"/>
                      </a14:backgroundRemoval>
                    </a14:imgEffect>
                  </a14:imgLayer>
                </a14:imgProps>
              </a:ext>
            </a:extLst>
          </a:blip>
          <a:srcRect r="64465"/>
          <a:stretch>
            <a:fillRect/>
          </a:stretch>
        </p:blipFill>
        <p:spPr>
          <a:xfrm>
            <a:off x="11353800" y="0"/>
            <a:ext cx="838200" cy="1074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892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  <a:alpha val="4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5CB7335-12DA-C038-CA4B-579056FCB8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DFEB2D-C902-9112-52BE-9747E38D7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0"/>
            <a:ext cx="10515600" cy="1325563"/>
          </a:xfrm>
        </p:spPr>
        <p:txBody>
          <a:bodyPr/>
          <a:lstStyle/>
          <a:p>
            <a:r>
              <a:rPr lang="pt-BR" dirty="0"/>
              <a:t>Questão 2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8C69A43-7DF6-30DD-CE2F-8FAE12AB1C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9277" y="1074912"/>
            <a:ext cx="11517923" cy="5659718"/>
          </a:xfrm>
        </p:spPr>
        <p:txBody>
          <a:bodyPr numCol="1">
            <a:noAutofit/>
          </a:bodyPr>
          <a:lstStyle/>
          <a:p>
            <a:pPr marL="0" indent="0" algn="just">
              <a:buNone/>
            </a:pPr>
            <a:r>
              <a:rPr lang="pt-BR" sz="2000" b="1" dirty="0"/>
              <a:t>SBHCI</a:t>
            </a:r>
          </a:p>
          <a:p>
            <a:pPr marL="0" indent="0" algn="just">
              <a:buNone/>
            </a:pPr>
            <a:r>
              <a:rPr lang="pt-BR" sz="2000" dirty="0"/>
              <a:t>Considere as assertivas abaixo acerca dos marcos históricos da Hemodinâmica e da Cardiologia Intervencionista:</a:t>
            </a:r>
          </a:p>
          <a:p>
            <a:pPr marL="0" indent="0" algn="just">
              <a:buNone/>
            </a:pPr>
            <a:r>
              <a:rPr lang="pt-BR" sz="2000" dirty="0"/>
              <a:t>I – Em 1929, na Alemanha, </a:t>
            </a:r>
            <a:r>
              <a:rPr lang="pt-BR" sz="2000" b="1" dirty="0"/>
              <a:t>Werner Forssmann </a:t>
            </a:r>
            <a:r>
              <a:rPr lang="pt-BR" sz="2000" dirty="0"/>
              <a:t>realizou o primeiro cateterismo cardíaco do átrio direito (em si mesmo) para provar a segurança do método para administração </a:t>
            </a:r>
            <a:r>
              <a:rPr lang="pt-BR" sz="2000" dirty="0" err="1"/>
              <a:t>intracardíaca</a:t>
            </a:r>
            <a:r>
              <a:rPr lang="pt-BR" sz="2000" dirty="0"/>
              <a:t> de drogas, tendo sido laureado com o Prêmio Nobel de Medicina de 1956.</a:t>
            </a:r>
          </a:p>
          <a:p>
            <a:pPr marL="0" indent="0" algn="just">
              <a:buNone/>
            </a:pPr>
            <a:r>
              <a:rPr lang="pt-BR" sz="2000" dirty="0"/>
              <a:t>II – Em 1956, nos Estados Unidos, </a:t>
            </a:r>
            <a:r>
              <a:rPr lang="pt-BR" sz="2000" b="1" dirty="0"/>
              <a:t>Mason </a:t>
            </a:r>
            <a:r>
              <a:rPr lang="pt-BR" sz="2000" b="1" dirty="0" err="1"/>
              <a:t>Sones</a:t>
            </a:r>
            <a:r>
              <a:rPr lang="pt-BR" sz="2000" b="1" dirty="0"/>
              <a:t> </a:t>
            </a:r>
            <a:r>
              <a:rPr lang="pt-BR" sz="2000" dirty="0"/>
              <a:t>realizou a primeira cinecoronariografia, utilizando o cateter que idealizou para esta finalidade específica.</a:t>
            </a:r>
          </a:p>
          <a:p>
            <a:pPr marL="0" indent="0" algn="just">
              <a:buNone/>
            </a:pPr>
            <a:r>
              <a:rPr lang="pt-BR" sz="2000" dirty="0"/>
              <a:t>III – Em 1977, na </a:t>
            </a:r>
            <a:r>
              <a:rPr lang="pt-BR" sz="2000" dirty="0" err="1"/>
              <a:t>Suíca</a:t>
            </a:r>
            <a:r>
              <a:rPr lang="pt-BR" sz="2000" dirty="0"/>
              <a:t>, </a:t>
            </a:r>
            <a:r>
              <a:rPr lang="pt-BR" sz="2000" b="1" dirty="0"/>
              <a:t>Andreas </a:t>
            </a:r>
            <a:r>
              <a:rPr lang="pt-BR" sz="2000" b="1" dirty="0" err="1"/>
              <a:t>Gruetzig</a:t>
            </a:r>
            <a:r>
              <a:rPr lang="pt-BR" sz="2000" b="1" dirty="0"/>
              <a:t> </a:t>
            </a:r>
            <a:r>
              <a:rPr lang="pt-BR" sz="2000" dirty="0"/>
              <a:t>realizou, </a:t>
            </a:r>
            <a:r>
              <a:rPr lang="pt-BR" sz="2000" i="1" dirty="0"/>
              <a:t>in vivo</a:t>
            </a:r>
            <a:r>
              <a:rPr lang="pt-BR" sz="2000" dirty="0"/>
              <a:t>, a primeira angioplastia </a:t>
            </a:r>
            <a:r>
              <a:rPr lang="pt-BR" sz="2000" dirty="0" err="1"/>
              <a:t>transluminal</a:t>
            </a:r>
            <a:r>
              <a:rPr lang="pt-BR" sz="2000" dirty="0"/>
              <a:t> coronariana percutânea, utilizando um cateter-balão por ele desenvolvido.</a:t>
            </a:r>
          </a:p>
          <a:p>
            <a:pPr marL="0" indent="0" algn="just">
              <a:buNone/>
            </a:pPr>
            <a:r>
              <a:rPr lang="pt-BR" sz="2000" b="1" dirty="0"/>
              <a:t>Quais são corretas?</a:t>
            </a:r>
          </a:p>
          <a:p>
            <a:pPr marL="342900" indent="-342900" algn="just">
              <a:buAutoNum type="alphaLcParenR"/>
            </a:pPr>
            <a:r>
              <a:rPr lang="pt-BR" sz="2000" dirty="0"/>
              <a:t>Apenas I</a:t>
            </a:r>
          </a:p>
          <a:p>
            <a:pPr marL="342900" indent="-342900" algn="just">
              <a:buAutoNum type="alphaLcParenR"/>
            </a:pPr>
            <a:r>
              <a:rPr lang="pt-BR" sz="2000" dirty="0"/>
              <a:t>Apenas II</a:t>
            </a:r>
          </a:p>
          <a:p>
            <a:pPr marL="342900" indent="-342900" algn="just">
              <a:buAutoNum type="alphaLcParenR"/>
            </a:pPr>
            <a:r>
              <a:rPr lang="pt-BR" sz="2000" dirty="0"/>
              <a:t>Apenas III</a:t>
            </a:r>
          </a:p>
          <a:p>
            <a:pPr marL="342900" indent="-342900" algn="just">
              <a:buAutoNum type="alphaLcParenR"/>
            </a:pPr>
            <a:r>
              <a:rPr lang="pt-BR" sz="2000" dirty="0"/>
              <a:t>Apenas I e III</a:t>
            </a:r>
          </a:p>
          <a:p>
            <a:pPr marL="342900" indent="-342900" algn="just">
              <a:buAutoNum type="alphaLcParenR"/>
            </a:pPr>
            <a:r>
              <a:rPr lang="pt-BR" sz="2000" dirty="0">
                <a:solidFill>
                  <a:srgbClr val="EE0000"/>
                </a:solidFill>
              </a:rPr>
              <a:t>I, II e III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65171D8E-192B-BAC1-8B29-F0B47C727C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729" b="89907" l="2981" r="31857">
                        <a14:foregroundMark x1="17973" y1="18505" x2="17973" y2="18505"/>
                        <a14:foregroundMark x1="3066" y1="48785" x2="3066" y2="48785"/>
                        <a14:foregroundMark x1="25383" y1="34766" x2="25383" y2="34766"/>
                        <a14:foregroundMark x1="17376" y1="50467" x2="17376" y2="50467"/>
                        <a14:foregroundMark x1="18058" y1="6729" x2="18058" y2="6729"/>
                        <a14:foregroundMark x1="14225" y1="83738" x2="14225" y2="83738"/>
                        <a14:foregroundMark x1="17888" y1="79065" x2="17888" y2="79065"/>
                        <a14:foregroundMark x1="26065" y1="78692" x2="26065" y2="78692"/>
                        <a14:foregroundMark x1="15758" y1="89907" x2="15758" y2="89907"/>
                        <a14:foregroundMark x1="15673" y1="89907" x2="15673" y2="89907"/>
                        <a14:foregroundMark x1="12606" y1="89907" x2="12606" y2="89907"/>
                        <a14:foregroundMark x1="11670" y1="89907" x2="11670" y2="89907"/>
                        <a14:backgroundMark x1="15673" y1="90280" x2="15673" y2="90280"/>
                        <a14:backgroundMark x1="11755" y1="90467" x2="11755" y2="90467"/>
                        <a14:backgroundMark x1="11584" y1="90654" x2="11584" y2="90654"/>
                        <a14:backgroundMark x1="11584" y1="90467" x2="11584" y2="90467"/>
                        <a14:backgroundMark x1="12521" y1="90467" x2="12521" y2="90467"/>
                        <a14:backgroundMark x1="12606" y1="90467" x2="12606" y2="90467"/>
                      </a14:backgroundRemoval>
                    </a14:imgEffect>
                  </a14:imgLayer>
                </a14:imgProps>
              </a:ext>
            </a:extLst>
          </a:blip>
          <a:srcRect r="64465"/>
          <a:stretch>
            <a:fillRect/>
          </a:stretch>
        </p:blipFill>
        <p:spPr>
          <a:xfrm>
            <a:off x="11353800" y="0"/>
            <a:ext cx="838200" cy="1074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037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  <a:alpha val="4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70C77AF-3A63-9375-39E4-5611E494A2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0F0BAE-2A15-B850-E6D0-6B6008503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0"/>
            <a:ext cx="10515600" cy="1325563"/>
          </a:xfrm>
        </p:spPr>
        <p:txBody>
          <a:bodyPr/>
          <a:lstStyle/>
          <a:p>
            <a:r>
              <a:rPr lang="pt-BR" dirty="0"/>
              <a:t>Questão 3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31DF576-5943-253B-5409-5766AB2F3F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9277" y="1074912"/>
            <a:ext cx="11517923" cy="5659718"/>
          </a:xfrm>
        </p:spPr>
        <p:txBody>
          <a:bodyPr numCol="1">
            <a:noAutofit/>
          </a:bodyPr>
          <a:lstStyle/>
          <a:p>
            <a:pPr marL="0" indent="0" algn="just">
              <a:buNone/>
            </a:pPr>
            <a:r>
              <a:rPr lang="pt-BR" sz="2100" b="1" dirty="0"/>
              <a:t>SBHCI</a:t>
            </a:r>
          </a:p>
          <a:p>
            <a:pPr marL="0" indent="0" algn="just">
              <a:buNone/>
            </a:pPr>
            <a:r>
              <a:rPr lang="pt-BR" sz="2100" dirty="0"/>
              <a:t>Considere as assertivas abaixo sobre a história da Hemodinâmica e da Cardiologia Intervencionista:</a:t>
            </a:r>
          </a:p>
          <a:p>
            <a:pPr marL="0" indent="0" algn="just">
              <a:buNone/>
            </a:pPr>
            <a:r>
              <a:rPr lang="pt-BR" sz="2100" dirty="0"/>
              <a:t>I – </a:t>
            </a:r>
            <a:r>
              <a:rPr lang="pt-BR" sz="2100" b="1" dirty="0"/>
              <a:t>Andreas Roland </a:t>
            </a:r>
            <a:r>
              <a:rPr lang="pt-BR" sz="2100" b="1" dirty="0" err="1"/>
              <a:t>Gruentzig</a:t>
            </a:r>
            <a:r>
              <a:rPr lang="pt-BR" sz="2100" b="1" dirty="0"/>
              <a:t> </a:t>
            </a:r>
            <a:r>
              <a:rPr lang="pt-BR" sz="2100" dirty="0"/>
              <a:t>realizou a primeira angioplastia com cateter-balão em 1977, na Universidade de Zurique.</a:t>
            </a:r>
          </a:p>
          <a:p>
            <a:pPr marL="0" indent="0" algn="just">
              <a:buNone/>
            </a:pPr>
            <a:r>
              <a:rPr lang="pt-BR" sz="2100" dirty="0"/>
              <a:t>II – Em 1958, </a:t>
            </a:r>
            <a:r>
              <a:rPr lang="pt-BR" sz="2100" b="1" dirty="0" err="1"/>
              <a:t>Sones</a:t>
            </a:r>
            <a:r>
              <a:rPr lang="pt-BR" sz="2100" dirty="0"/>
              <a:t> realizou a primeira coronariografia seletiva e desenvolveu a técnica de acesso braquial.</a:t>
            </a:r>
          </a:p>
          <a:p>
            <a:pPr marL="0" indent="0" algn="just">
              <a:buNone/>
            </a:pPr>
            <a:r>
              <a:rPr lang="pt-BR" sz="2100" dirty="0"/>
              <a:t>III – O primeiro Stent coronariano expansivo por balão foi implantado por </a:t>
            </a:r>
            <a:r>
              <a:rPr lang="pt-BR" sz="2100" b="1" dirty="0"/>
              <a:t>Eduardo Sousa </a:t>
            </a:r>
            <a:r>
              <a:rPr lang="pt-BR" sz="2100" dirty="0"/>
              <a:t>e equipe em colaboração com os idealizadores de um dos primeiros modelos desse tipo de dispositivo (</a:t>
            </a:r>
            <a:r>
              <a:rPr lang="pt-BR" sz="2100" dirty="0" err="1"/>
              <a:t>Palmaz-Shatz</a:t>
            </a:r>
            <a:r>
              <a:rPr lang="pt-BR" sz="2100" dirty="0"/>
              <a:t>), em 1987.</a:t>
            </a:r>
          </a:p>
          <a:p>
            <a:pPr marL="0" indent="0" algn="just">
              <a:buNone/>
            </a:pPr>
            <a:r>
              <a:rPr lang="pt-BR" sz="2100" b="1" dirty="0"/>
              <a:t>Quais são corretas?</a:t>
            </a:r>
          </a:p>
          <a:p>
            <a:pPr marL="342900" indent="-342900" algn="just">
              <a:buAutoNum type="alphaLcParenR"/>
            </a:pPr>
            <a:r>
              <a:rPr lang="pt-BR" sz="2100" dirty="0"/>
              <a:t>Apenas I</a:t>
            </a:r>
          </a:p>
          <a:p>
            <a:pPr marL="342900" indent="-342900" algn="just">
              <a:buAutoNum type="alphaLcParenR"/>
            </a:pPr>
            <a:r>
              <a:rPr lang="pt-BR" sz="2100" dirty="0"/>
              <a:t>Apenas II</a:t>
            </a:r>
          </a:p>
          <a:p>
            <a:pPr marL="342900" indent="-342900" algn="just">
              <a:buAutoNum type="alphaLcParenR"/>
            </a:pPr>
            <a:r>
              <a:rPr lang="pt-BR" sz="2100" dirty="0"/>
              <a:t>Apenas III</a:t>
            </a:r>
          </a:p>
          <a:p>
            <a:pPr marL="342900" indent="-342900" algn="just">
              <a:buAutoNum type="alphaLcParenR"/>
            </a:pPr>
            <a:r>
              <a:rPr lang="pt-BR" sz="2100" dirty="0"/>
              <a:t>Apenas II e III</a:t>
            </a:r>
          </a:p>
          <a:p>
            <a:pPr marL="342900" indent="-342900" algn="just">
              <a:buAutoNum type="alphaLcParenR"/>
            </a:pPr>
            <a:r>
              <a:rPr lang="pt-BR" sz="2100" dirty="0"/>
              <a:t>I, II e III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58A8A457-7E12-2DD1-2E0E-F90A41CBA4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729" b="89907" l="2981" r="31857">
                        <a14:foregroundMark x1="17973" y1="18505" x2="17973" y2="18505"/>
                        <a14:foregroundMark x1="3066" y1="48785" x2="3066" y2="48785"/>
                        <a14:foregroundMark x1="25383" y1="34766" x2="25383" y2="34766"/>
                        <a14:foregroundMark x1="17376" y1="50467" x2="17376" y2="50467"/>
                        <a14:foregroundMark x1="18058" y1="6729" x2="18058" y2="6729"/>
                        <a14:foregroundMark x1="14225" y1="83738" x2="14225" y2="83738"/>
                        <a14:foregroundMark x1="17888" y1="79065" x2="17888" y2="79065"/>
                        <a14:foregroundMark x1="26065" y1="78692" x2="26065" y2="78692"/>
                        <a14:foregroundMark x1="15758" y1="89907" x2="15758" y2="89907"/>
                        <a14:foregroundMark x1="15673" y1="89907" x2="15673" y2="89907"/>
                        <a14:foregroundMark x1="12606" y1="89907" x2="12606" y2="89907"/>
                        <a14:foregroundMark x1="11670" y1="89907" x2="11670" y2="89907"/>
                        <a14:backgroundMark x1="15673" y1="90280" x2="15673" y2="90280"/>
                        <a14:backgroundMark x1="11755" y1="90467" x2="11755" y2="90467"/>
                        <a14:backgroundMark x1="11584" y1="90654" x2="11584" y2="90654"/>
                        <a14:backgroundMark x1="11584" y1="90467" x2="11584" y2="90467"/>
                        <a14:backgroundMark x1="12521" y1="90467" x2="12521" y2="90467"/>
                        <a14:backgroundMark x1="12606" y1="90467" x2="12606" y2="90467"/>
                      </a14:backgroundRemoval>
                    </a14:imgEffect>
                  </a14:imgLayer>
                </a14:imgProps>
              </a:ext>
            </a:extLst>
          </a:blip>
          <a:srcRect r="64465"/>
          <a:stretch>
            <a:fillRect/>
          </a:stretch>
        </p:blipFill>
        <p:spPr>
          <a:xfrm>
            <a:off x="11353800" y="0"/>
            <a:ext cx="838200" cy="1074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058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  <a:alpha val="4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65FBE16-7D21-2C59-AE53-F73A988D0D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948134-E2A0-DBEB-79EE-E078163C9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0"/>
            <a:ext cx="10515600" cy="1325563"/>
          </a:xfrm>
        </p:spPr>
        <p:txBody>
          <a:bodyPr/>
          <a:lstStyle/>
          <a:p>
            <a:r>
              <a:rPr lang="pt-BR" dirty="0"/>
              <a:t>Questão 3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B1B8628-5D03-3720-BEA2-275E92E7E3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9277" y="1074912"/>
            <a:ext cx="11517923" cy="5659718"/>
          </a:xfrm>
        </p:spPr>
        <p:txBody>
          <a:bodyPr numCol="1">
            <a:noAutofit/>
          </a:bodyPr>
          <a:lstStyle/>
          <a:p>
            <a:pPr marL="0" indent="0" algn="just">
              <a:buNone/>
            </a:pPr>
            <a:r>
              <a:rPr lang="pt-BR" sz="2100" b="1" dirty="0"/>
              <a:t>SBHCI</a:t>
            </a:r>
          </a:p>
          <a:p>
            <a:pPr marL="0" indent="0" algn="just">
              <a:buNone/>
            </a:pPr>
            <a:r>
              <a:rPr lang="pt-BR" sz="2100" dirty="0"/>
              <a:t>Considere as assertivas abaixo sobre a história da Hemodinâmica e da Cardiologia Intervencionista:</a:t>
            </a:r>
          </a:p>
          <a:p>
            <a:pPr marL="0" indent="0" algn="just">
              <a:buNone/>
            </a:pPr>
            <a:r>
              <a:rPr lang="pt-BR" sz="2100" dirty="0"/>
              <a:t>I – </a:t>
            </a:r>
            <a:r>
              <a:rPr lang="pt-BR" sz="2100" b="1" dirty="0"/>
              <a:t>Andreas Roland </a:t>
            </a:r>
            <a:r>
              <a:rPr lang="pt-BR" sz="2100" b="1" dirty="0" err="1"/>
              <a:t>Gruentzig</a:t>
            </a:r>
            <a:r>
              <a:rPr lang="pt-BR" sz="2100" b="1" dirty="0"/>
              <a:t> </a:t>
            </a:r>
            <a:r>
              <a:rPr lang="pt-BR" sz="2100" dirty="0"/>
              <a:t>realizou a primeira angioplastia com cateter-balão em 1977, na Universidade de Zurique.</a:t>
            </a:r>
          </a:p>
          <a:p>
            <a:pPr marL="0" indent="0" algn="just">
              <a:buNone/>
            </a:pPr>
            <a:r>
              <a:rPr lang="pt-BR" sz="2100" dirty="0"/>
              <a:t>II – Em 1958, </a:t>
            </a:r>
            <a:r>
              <a:rPr lang="pt-BR" sz="2100" dirty="0" err="1"/>
              <a:t>Sones</a:t>
            </a:r>
            <a:r>
              <a:rPr lang="pt-BR" sz="2100" dirty="0"/>
              <a:t> realizou a primeira coronariografia seletiva e desenvolveu a técnica de acesso braquial.</a:t>
            </a:r>
          </a:p>
          <a:p>
            <a:pPr marL="0" indent="0" algn="just">
              <a:buNone/>
            </a:pPr>
            <a:r>
              <a:rPr lang="pt-BR" sz="2100" dirty="0"/>
              <a:t>III – O primeiro Stent coronariano expansivo por balão foi implantado por Eduardo Sousa e equipe em colaboração com os idealizadores de um dos primeiros modelos desse tipo de dispositivo (</a:t>
            </a:r>
            <a:r>
              <a:rPr lang="pt-BR" sz="2100" dirty="0" err="1"/>
              <a:t>Palmaz-Shatz</a:t>
            </a:r>
            <a:r>
              <a:rPr lang="pt-BR" sz="2100" dirty="0"/>
              <a:t>), em 1987.</a:t>
            </a:r>
          </a:p>
          <a:p>
            <a:pPr marL="0" indent="0" algn="just">
              <a:buNone/>
            </a:pPr>
            <a:r>
              <a:rPr lang="pt-BR" sz="2100" b="1" dirty="0"/>
              <a:t>Quais são corretas?</a:t>
            </a:r>
          </a:p>
          <a:p>
            <a:pPr marL="342900" indent="-342900" algn="just">
              <a:buAutoNum type="alphaLcParenR"/>
            </a:pPr>
            <a:r>
              <a:rPr lang="pt-BR" sz="2100" dirty="0"/>
              <a:t>Apenas I</a:t>
            </a:r>
          </a:p>
          <a:p>
            <a:pPr marL="342900" indent="-342900" algn="just">
              <a:buAutoNum type="alphaLcParenR"/>
            </a:pPr>
            <a:r>
              <a:rPr lang="pt-BR" sz="2100" dirty="0"/>
              <a:t>Apenas II</a:t>
            </a:r>
          </a:p>
          <a:p>
            <a:pPr marL="342900" indent="-342900" algn="just">
              <a:buAutoNum type="alphaLcParenR"/>
            </a:pPr>
            <a:r>
              <a:rPr lang="pt-BR" sz="2100" dirty="0"/>
              <a:t>Apenas III</a:t>
            </a:r>
          </a:p>
          <a:p>
            <a:pPr marL="342900" indent="-342900" algn="just">
              <a:buAutoNum type="alphaLcParenR"/>
            </a:pPr>
            <a:r>
              <a:rPr lang="pt-BR" sz="2100" dirty="0"/>
              <a:t>Apenas II e III</a:t>
            </a:r>
          </a:p>
          <a:p>
            <a:pPr marL="342900" indent="-342900" algn="just">
              <a:buAutoNum type="alphaLcParenR"/>
            </a:pPr>
            <a:r>
              <a:rPr lang="pt-BR" sz="2100" dirty="0">
                <a:solidFill>
                  <a:srgbClr val="EE0000"/>
                </a:solidFill>
              </a:rPr>
              <a:t>I, II e III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D70891A4-189B-19B5-726A-E3E083D3FA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729" b="89907" l="2981" r="31857">
                        <a14:foregroundMark x1="17973" y1="18505" x2="17973" y2="18505"/>
                        <a14:foregroundMark x1="3066" y1="48785" x2="3066" y2="48785"/>
                        <a14:foregroundMark x1="25383" y1="34766" x2="25383" y2="34766"/>
                        <a14:foregroundMark x1="17376" y1="50467" x2="17376" y2="50467"/>
                        <a14:foregroundMark x1="18058" y1="6729" x2="18058" y2="6729"/>
                        <a14:foregroundMark x1="14225" y1="83738" x2="14225" y2="83738"/>
                        <a14:foregroundMark x1="17888" y1="79065" x2="17888" y2="79065"/>
                        <a14:foregroundMark x1="26065" y1="78692" x2="26065" y2="78692"/>
                        <a14:foregroundMark x1="15758" y1="89907" x2="15758" y2="89907"/>
                        <a14:foregroundMark x1="15673" y1="89907" x2="15673" y2="89907"/>
                        <a14:foregroundMark x1="12606" y1="89907" x2="12606" y2="89907"/>
                        <a14:foregroundMark x1="11670" y1="89907" x2="11670" y2="89907"/>
                        <a14:backgroundMark x1="15673" y1="90280" x2="15673" y2="90280"/>
                        <a14:backgroundMark x1="11755" y1="90467" x2="11755" y2="90467"/>
                        <a14:backgroundMark x1="11584" y1="90654" x2="11584" y2="90654"/>
                        <a14:backgroundMark x1="11584" y1="90467" x2="11584" y2="90467"/>
                        <a14:backgroundMark x1="12521" y1="90467" x2="12521" y2="90467"/>
                        <a14:backgroundMark x1="12606" y1="90467" x2="12606" y2="90467"/>
                      </a14:backgroundRemoval>
                    </a14:imgEffect>
                  </a14:imgLayer>
                </a14:imgProps>
              </a:ext>
            </a:extLst>
          </a:blip>
          <a:srcRect r="64465"/>
          <a:stretch>
            <a:fillRect/>
          </a:stretch>
        </p:blipFill>
        <p:spPr>
          <a:xfrm>
            <a:off x="11353800" y="0"/>
            <a:ext cx="838200" cy="1074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466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  <a:alpha val="4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D93E0FA-2808-0B52-D435-120AE2FCD2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46C2A1-15A7-91AE-BB52-3DC5BB0B0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Referências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FEF2FAC-44B0-60DB-FE11-F9EB1D4E7B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2000" dirty="0"/>
              <a:t>Grossman e </a:t>
            </a:r>
            <a:r>
              <a:rPr lang="pt-BR" sz="2000" dirty="0" err="1"/>
              <a:t>Baim's</a:t>
            </a:r>
            <a:r>
              <a:rPr lang="pt-BR" sz="2000" dirty="0"/>
              <a:t> </a:t>
            </a:r>
            <a:r>
              <a:rPr lang="pt-BR" sz="2000" dirty="0" err="1"/>
              <a:t>Cardiac</a:t>
            </a:r>
            <a:r>
              <a:rPr lang="pt-BR" sz="2000" dirty="0"/>
              <a:t> </a:t>
            </a:r>
            <a:r>
              <a:rPr lang="pt-BR" sz="2000" dirty="0" err="1"/>
              <a:t>Catheterization</a:t>
            </a:r>
            <a:r>
              <a:rPr lang="pt-BR" sz="2000" dirty="0"/>
              <a:t>, </a:t>
            </a:r>
            <a:r>
              <a:rPr lang="pt-BR" sz="2000" dirty="0" err="1"/>
              <a:t>Angiography</a:t>
            </a:r>
            <a:r>
              <a:rPr lang="pt-BR" sz="2000" dirty="0"/>
              <a:t>, </a:t>
            </a:r>
            <a:r>
              <a:rPr lang="pt-BR" sz="2000" dirty="0" err="1"/>
              <a:t>and</a:t>
            </a:r>
            <a:r>
              <a:rPr lang="pt-BR" sz="2000" dirty="0"/>
              <a:t> </a:t>
            </a:r>
            <a:r>
              <a:rPr lang="pt-BR" sz="2000" dirty="0" err="1"/>
              <a:t>Intervention</a:t>
            </a:r>
            <a:r>
              <a:rPr lang="pt-BR" sz="2000" dirty="0"/>
              <a:t>, 9ª ed. </a:t>
            </a:r>
            <a:r>
              <a:rPr lang="pt-BR" sz="2000" dirty="0" err="1"/>
              <a:t>Moscucci</a:t>
            </a:r>
            <a:r>
              <a:rPr lang="pt-BR" sz="2000" dirty="0"/>
              <a:t> M. </a:t>
            </a:r>
            <a:r>
              <a:rPr lang="pt-BR" sz="2000" dirty="0" err="1"/>
              <a:t>Wolters</a:t>
            </a:r>
            <a:r>
              <a:rPr lang="pt-BR" sz="2000" dirty="0"/>
              <a:t>/</a:t>
            </a:r>
            <a:r>
              <a:rPr lang="pt-BR" sz="2000" dirty="0" err="1"/>
              <a:t>Kluwer</a:t>
            </a:r>
            <a:r>
              <a:rPr lang="pt-BR" sz="2000" dirty="0"/>
              <a:t>/</a:t>
            </a:r>
            <a:r>
              <a:rPr lang="pt-BR" sz="2000" dirty="0" err="1"/>
              <a:t>Lippincott</a:t>
            </a:r>
            <a:r>
              <a:rPr lang="pt-BR" sz="2000" dirty="0"/>
              <a:t> Williams, Wilkins, Filadélfia, 2021.</a:t>
            </a:r>
          </a:p>
          <a:p>
            <a:pPr algn="just"/>
            <a:r>
              <a:rPr lang="en-US" sz="2000" dirty="0"/>
              <a:t>MUKHERJEE, Debabrata. Cardiovascular catheterization and intervention: a textbook of coronary, peripheral, and structural heart disease. 2. ed. Cham: Springer, 2021. Cap. 9: Right heart catheterization.</a:t>
            </a:r>
          </a:p>
          <a:p>
            <a:pPr algn="just"/>
            <a:r>
              <a:rPr lang="pt-BR" sz="2000" dirty="0"/>
              <a:t>EUROPEAN ASSOCIATION OF PERCUTANEOUS CARDIOVASCULAR INTERVENTIONS (EAPCI); PCR ONLINE. PCR </a:t>
            </a:r>
            <a:r>
              <a:rPr lang="pt-BR" sz="2000" dirty="0" err="1"/>
              <a:t>textbook</a:t>
            </a:r>
            <a:r>
              <a:rPr lang="pt-BR" sz="2000" dirty="0"/>
              <a:t>. Disponível em: https://www.pcronline.com. Acesso em: 07/04/26.</a:t>
            </a:r>
            <a:endParaRPr lang="en-US" sz="2000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A35669D-B12D-4F45-BFC5-E6A1E4AA79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729" b="89907" l="2981" r="31857">
                        <a14:foregroundMark x1="17973" y1="18505" x2="17973" y2="18505"/>
                        <a14:foregroundMark x1="3066" y1="48785" x2="3066" y2="48785"/>
                        <a14:foregroundMark x1="25383" y1="34766" x2="25383" y2="34766"/>
                        <a14:foregroundMark x1="17376" y1="50467" x2="17376" y2="50467"/>
                        <a14:foregroundMark x1="18058" y1="6729" x2="18058" y2="6729"/>
                        <a14:foregroundMark x1="14225" y1="83738" x2="14225" y2="83738"/>
                        <a14:foregroundMark x1="17888" y1="79065" x2="17888" y2="79065"/>
                        <a14:foregroundMark x1="26065" y1="78692" x2="26065" y2="78692"/>
                        <a14:foregroundMark x1="15758" y1="89907" x2="15758" y2="89907"/>
                        <a14:foregroundMark x1="15673" y1="89907" x2="15673" y2="89907"/>
                        <a14:foregroundMark x1="12606" y1="89907" x2="12606" y2="89907"/>
                        <a14:foregroundMark x1="11670" y1="89907" x2="11670" y2="89907"/>
                        <a14:backgroundMark x1="15673" y1="90280" x2="15673" y2="90280"/>
                        <a14:backgroundMark x1="11755" y1="90467" x2="11755" y2="90467"/>
                        <a14:backgroundMark x1="11584" y1="90654" x2="11584" y2="90654"/>
                        <a14:backgroundMark x1="11584" y1="90467" x2="11584" y2="90467"/>
                        <a14:backgroundMark x1="12521" y1="90467" x2="12521" y2="90467"/>
                        <a14:backgroundMark x1="12606" y1="90467" x2="12606" y2="90467"/>
                      </a14:backgroundRemoval>
                    </a14:imgEffect>
                  </a14:imgLayer>
                </a14:imgProps>
              </a:ext>
            </a:extLst>
          </a:blip>
          <a:srcRect r="64465"/>
          <a:stretch>
            <a:fillRect/>
          </a:stretch>
        </p:blipFill>
        <p:spPr>
          <a:xfrm>
            <a:off x="11353800" y="0"/>
            <a:ext cx="838200" cy="1074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640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  <a:alpha val="4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7432B5C-C107-9A74-F2BD-296F380C4B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EF04F2A-F076-2C72-C206-0AA12EB757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56460"/>
            <a:ext cx="10515600" cy="3145080"/>
          </a:xfrm>
        </p:spPr>
        <p:txBody>
          <a:bodyPr numCol="1">
            <a:normAutofit lnSpcReduction="10000"/>
          </a:bodyPr>
          <a:lstStyle/>
          <a:p>
            <a:pPr marL="0" indent="0" algn="just">
              <a:buNone/>
            </a:pPr>
            <a:r>
              <a:rPr lang="pt-BR" b="1" dirty="0"/>
              <a:t>Werner Forssmann</a:t>
            </a:r>
          </a:p>
          <a:p>
            <a:pPr algn="just"/>
            <a:r>
              <a:rPr lang="pt-BR" dirty="0"/>
              <a:t>Realizou em si mesmo a dissecção de uma veia </a:t>
            </a:r>
            <a:r>
              <a:rPr lang="pt-BR" dirty="0" err="1"/>
              <a:t>antecubital</a:t>
            </a:r>
            <a:r>
              <a:rPr lang="pt-BR" dirty="0"/>
              <a:t>, pela qual progrediu um cateter urológico até o átrio direito, confirmado pela radiografia.</a:t>
            </a:r>
          </a:p>
          <a:p>
            <a:pPr algn="just"/>
            <a:r>
              <a:rPr lang="pt-BR" dirty="0"/>
              <a:t>Forssmann foi duramente criticado pela experiência, abandonando esta área de estudos.</a:t>
            </a:r>
          </a:p>
          <a:p>
            <a:pPr algn="just"/>
            <a:r>
              <a:rPr lang="pt-BR" dirty="0"/>
              <a:t>Prêmio Nobel de Medicina em 1956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011F0746-A6F2-3CB2-029A-EC58476F64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729" b="89907" l="2981" r="31857">
                        <a14:foregroundMark x1="17973" y1="18505" x2="17973" y2="18505"/>
                        <a14:foregroundMark x1="3066" y1="48785" x2="3066" y2="48785"/>
                        <a14:foregroundMark x1="25383" y1="34766" x2="25383" y2="34766"/>
                        <a14:foregroundMark x1="17376" y1="50467" x2="17376" y2="50467"/>
                        <a14:foregroundMark x1="18058" y1="6729" x2="18058" y2="6729"/>
                        <a14:foregroundMark x1="14225" y1="83738" x2="14225" y2="83738"/>
                        <a14:foregroundMark x1="17888" y1="79065" x2="17888" y2="79065"/>
                        <a14:foregroundMark x1="26065" y1="78692" x2="26065" y2="78692"/>
                        <a14:foregroundMark x1="15758" y1="89907" x2="15758" y2="89907"/>
                        <a14:foregroundMark x1="15673" y1="89907" x2="15673" y2="89907"/>
                        <a14:foregroundMark x1="12606" y1="89907" x2="12606" y2="89907"/>
                        <a14:foregroundMark x1="11670" y1="89907" x2="11670" y2="89907"/>
                        <a14:backgroundMark x1="15673" y1="90280" x2="15673" y2="90280"/>
                        <a14:backgroundMark x1="11755" y1="90467" x2="11755" y2="90467"/>
                        <a14:backgroundMark x1="11584" y1="90654" x2="11584" y2="90654"/>
                        <a14:backgroundMark x1="11584" y1="90467" x2="11584" y2="90467"/>
                        <a14:backgroundMark x1="12521" y1="90467" x2="12521" y2="90467"/>
                        <a14:backgroundMark x1="12606" y1="90467" x2="12606" y2="90467"/>
                      </a14:backgroundRemoval>
                    </a14:imgEffect>
                  </a14:imgLayer>
                </a14:imgProps>
              </a:ext>
            </a:extLst>
          </a:blip>
          <a:srcRect r="64465"/>
          <a:stretch>
            <a:fillRect/>
          </a:stretch>
        </p:blipFill>
        <p:spPr>
          <a:xfrm>
            <a:off x="11353800" y="0"/>
            <a:ext cx="838200" cy="1074911"/>
          </a:xfrm>
          <a:prstGeom prst="rect">
            <a:avLst/>
          </a:prstGeom>
        </p:spPr>
      </p:pic>
      <p:sp>
        <p:nvSpPr>
          <p:cNvPr id="5" name="Título 4">
            <a:extLst>
              <a:ext uri="{FF2B5EF4-FFF2-40B4-BE49-F238E27FC236}">
                <a16:creationId xmlns:a16="http://schemas.microsoft.com/office/drawing/2014/main" id="{C396791C-3EFB-05D5-D0B5-00295DE5E6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1929 – Primeiro cateterismo cardíaco em humanos</a:t>
            </a:r>
          </a:p>
        </p:txBody>
      </p:sp>
      <p:pic>
        <p:nvPicPr>
          <p:cNvPr id="2" name="Imagem 1" descr="In 1929, Werner Forssmann (1904–1979) invented cardiac catheterism. He... |  Download Scientific Diagram">
            <a:extLst>
              <a:ext uri="{FF2B5EF4-FFF2-40B4-BE49-F238E27FC236}">
                <a16:creationId xmlns:a16="http://schemas.microsoft.com/office/drawing/2014/main" id="{4A2A8072-F6ED-F553-89CB-BACA306A78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6017" y="4132383"/>
            <a:ext cx="4699489" cy="2455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227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  <a:alpha val="4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2D9054B-ABA9-C10B-9EDD-B952A4CCCA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992DCA2-3541-D351-8F75-E9BB33E07C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56460"/>
            <a:ext cx="10515600" cy="3145080"/>
          </a:xfrm>
        </p:spPr>
        <p:txBody>
          <a:bodyPr numCol="1">
            <a:normAutofit/>
          </a:bodyPr>
          <a:lstStyle/>
          <a:p>
            <a:pPr marL="0" indent="0" algn="just">
              <a:buNone/>
            </a:pPr>
            <a:r>
              <a:rPr lang="pt-BR" b="1" dirty="0"/>
              <a:t>Otto Klein</a:t>
            </a:r>
          </a:p>
          <a:p>
            <a:pPr algn="just"/>
            <a:r>
              <a:rPr lang="pt-BR" dirty="0"/>
              <a:t>Relatou uma pequena série de 11 pacientes submetidos ao cateterismo cardíaco, nos quais ele pôde estimar o débito cardíaco a partir do princípio de </a:t>
            </a:r>
            <a:r>
              <a:rPr lang="pt-BR" dirty="0" err="1"/>
              <a:t>Fick</a:t>
            </a:r>
            <a:r>
              <a:rPr lang="pt-BR" dirty="0"/>
              <a:t>, sendo essa a primeira aplicação clínica do cateterismo cardíaco.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DBA410D9-509E-42DD-861F-A787832504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729" b="89907" l="2981" r="31857">
                        <a14:foregroundMark x1="17973" y1="18505" x2="17973" y2="18505"/>
                        <a14:foregroundMark x1="3066" y1="48785" x2="3066" y2="48785"/>
                        <a14:foregroundMark x1="25383" y1="34766" x2="25383" y2="34766"/>
                        <a14:foregroundMark x1="17376" y1="50467" x2="17376" y2="50467"/>
                        <a14:foregroundMark x1="18058" y1="6729" x2="18058" y2="6729"/>
                        <a14:foregroundMark x1="14225" y1="83738" x2="14225" y2="83738"/>
                        <a14:foregroundMark x1="17888" y1="79065" x2="17888" y2="79065"/>
                        <a14:foregroundMark x1="26065" y1="78692" x2="26065" y2="78692"/>
                        <a14:foregroundMark x1="15758" y1="89907" x2="15758" y2="89907"/>
                        <a14:foregroundMark x1="15673" y1="89907" x2="15673" y2="89907"/>
                        <a14:foregroundMark x1="12606" y1="89907" x2="12606" y2="89907"/>
                        <a14:foregroundMark x1="11670" y1="89907" x2="11670" y2="89907"/>
                        <a14:backgroundMark x1="15673" y1="90280" x2="15673" y2="90280"/>
                        <a14:backgroundMark x1="11755" y1="90467" x2="11755" y2="90467"/>
                        <a14:backgroundMark x1="11584" y1="90654" x2="11584" y2="90654"/>
                        <a14:backgroundMark x1="11584" y1="90467" x2="11584" y2="90467"/>
                        <a14:backgroundMark x1="12521" y1="90467" x2="12521" y2="90467"/>
                        <a14:backgroundMark x1="12606" y1="90467" x2="12606" y2="90467"/>
                      </a14:backgroundRemoval>
                    </a14:imgEffect>
                  </a14:imgLayer>
                </a14:imgProps>
              </a:ext>
            </a:extLst>
          </a:blip>
          <a:srcRect r="64465"/>
          <a:stretch>
            <a:fillRect/>
          </a:stretch>
        </p:blipFill>
        <p:spPr>
          <a:xfrm>
            <a:off x="11353800" y="0"/>
            <a:ext cx="838200" cy="1074911"/>
          </a:xfrm>
          <a:prstGeom prst="rect">
            <a:avLst/>
          </a:prstGeom>
        </p:spPr>
      </p:pic>
      <p:sp>
        <p:nvSpPr>
          <p:cNvPr id="5" name="Título 4">
            <a:extLst>
              <a:ext uri="{FF2B5EF4-FFF2-40B4-BE49-F238E27FC236}">
                <a16:creationId xmlns:a16="http://schemas.microsoft.com/office/drawing/2014/main" id="{C4C71EED-5006-6B6E-D2CA-A3FEB055C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1930 – Débito cardíaco</a:t>
            </a:r>
          </a:p>
        </p:txBody>
      </p:sp>
      <p:pic>
        <p:nvPicPr>
          <p:cNvPr id="7" name="Imagem 6" descr="Hemodinâmica: o que é, quando é usada e finalidade">
            <a:extLst>
              <a:ext uri="{FF2B5EF4-FFF2-40B4-BE49-F238E27FC236}">
                <a16:creationId xmlns:a16="http://schemas.microsoft.com/office/drawing/2014/main" id="{BB6D1BAB-90ED-4177-65E7-CADD2506DB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32430" y="3883382"/>
            <a:ext cx="3921369" cy="2609493"/>
          </a:xfrm>
          <a:prstGeom prst="rect">
            <a:avLst/>
          </a:prstGeom>
        </p:spPr>
      </p:pic>
      <p:pic>
        <p:nvPicPr>
          <p:cNvPr id="9" name="Imagem 8" descr="Santa Casa assume o Centro de Hemodinâmica - Irmandade de Misericórdia do  Jahu">
            <a:extLst>
              <a:ext uri="{FF2B5EF4-FFF2-40B4-BE49-F238E27FC236}">
                <a16:creationId xmlns:a16="http://schemas.microsoft.com/office/drawing/2014/main" id="{0E466F8E-54D0-63DF-CFE3-9C7119F95B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66416" y="4026877"/>
            <a:ext cx="3287998" cy="2465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407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  <a:alpha val="4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C03CB92-3FF4-FDC8-7C7A-B06566D7F3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6E2AD9D-6736-68AE-E1EF-1782F3B434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56460"/>
            <a:ext cx="10515600" cy="3145080"/>
          </a:xfrm>
        </p:spPr>
        <p:txBody>
          <a:bodyPr numCol="1">
            <a:normAutofit/>
          </a:bodyPr>
          <a:lstStyle/>
          <a:p>
            <a:pPr marL="0" indent="0" algn="just">
              <a:buNone/>
            </a:pPr>
            <a:r>
              <a:rPr lang="pt-BR" b="1" dirty="0"/>
              <a:t>André </a:t>
            </a:r>
            <a:r>
              <a:rPr lang="pt-BR" b="1" dirty="0" err="1"/>
              <a:t>Cournan</a:t>
            </a:r>
            <a:r>
              <a:rPr lang="pt-BR" b="1" dirty="0"/>
              <a:t> e Dickinson Richards</a:t>
            </a:r>
          </a:p>
          <a:p>
            <a:pPr algn="just"/>
            <a:r>
              <a:rPr lang="pt-BR" dirty="0"/>
              <a:t>Desenvolveram estudos sistemáticos com o registro de curvas pressóricas no coração direito e na circulação pulmonar.</a:t>
            </a:r>
          </a:p>
          <a:p>
            <a:pPr algn="just"/>
            <a:r>
              <a:rPr lang="pt-BR" dirty="0"/>
              <a:t>Dividiram com Forssmann o Prêmio Nobel de Medicina de 1956, pela criação do cateterismo cardíaco.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C8B7F30B-E660-C92B-2D58-1DF9CC3929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729" b="89907" l="2981" r="31857">
                        <a14:foregroundMark x1="17973" y1="18505" x2="17973" y2="18505"/>
                        <a14:foregroundMark x1="3066" y1="48785" x2="3066" y2="48785"/>
                        <a14:foregroundMark x1="25383" y1="34766" x2="25383" y2="34766"/>
                        <a14:foregroundMark x1="17376" y1="50467" x2="17376" y2="50467"/>
                        <a14:foregroundMark x1="18058" y1="6729" x2="18058" y2="6729"/>
                        <a14:foregroundMark x1="14225" y1="83738" x2="14225" y2="83738"/>
                        <a14:foregroundMark x1="17888" y1="79065" x2="17888" y2="79065"/>
                        <a14:foregroundMark x1="26065" y1="78692" x2="26065" y2="78692"/>
                        <a14:foregroundMark x1="15758" y1="89907" x2="15758" y2="89907"/>
                        <a14:foregroundMark x1="15673" y1="89907" x2="15673" y2="89907"/>
                        <a14:foregroundMark x1="12606" y1="89907" x2="12606" y2="89907"/>
                        <a14:foregroundMark x1="11670" y1="89907" x2="11670" y2="89907"/>
                        <a14:backgroundMark x1="15673" y1="90280" x2="15673" y2="90280"/>
                        <a14:backgroundMark x1="11755" y1="90467" x2="11755" y2="90467"/>
                        <a14:backgroundMark x1="11584" y1="90654" x2="11584" y2="90654"/>
                        <a14:backgroundMark x1="11584" y1="90467" x2="11584" y2="90467"/>
                        <a14:backgroundMark x1="12521" y1="90467" x2="12521" y2="90467"/>
                        <a14:backgroundMark x1="12606" y1="90467" x2="12606" y2="90467"/>
                      </a14:backgroundRemoval>
                    </a14:imgEffect>
                  </a14:imgLayer>
                </a14:imgProps>
              </a:ext>
            </a:extLst>
          </a:blip>
          <a:srcRect r="64465"/>
          <a:stretch>
            <a:fillRect/>
          </a:stretch>
        </p:blipFill>
        <p:spPr>
          <a:xfrm>
            <a:off x="11353800" y="0"/>
            <a:ext cx="838200" cy="1074911"/>
          </a:xfrm>
          <a:prstGeom prst="rect">
            <a:avLst/>
          </a:prstGeom>
        </p:spPr>
      </p:pic>
      <p:sp>
        <p:nvSpPr>
          <p:cNvPr id="5" name="Título 4">
            <a:extLst>
              <a:ext uri="{FF2B5EF4-FFF2-40B4-BE49-F238E27FC236}">
                <a16:creationId xmlns:a16="http://schemas.microsoft.com/office/drawing/2014/main" id="{B26A512E-73B4-7461-0324-FE5F69261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1940 – Criação do cateterismo cardíaco</a:t>
            </a:r>
          </a:p>
        </p:txBody>
      </p:sp>
      <p:pic>
        <p:nvPicPr>
          <p:cNvPr id="10" name="Imagem 9" descr="Andre Cournand and Dickinson Richards, two of the three co-winners of the 1956 Nobel Prize for Medicine. They and Werner Forssmann were honored for...">
            <a:extLst>
              <a:ext uri="{FF2B5EF4-FFF2-40B4-BE49-F238E27FC236}">
                <a16:creationId xmlns:a16="http://schemas.microsoft.com/office/drawing/2014/main" id="{6A33F40E-9C72-6D8C-DD2B-B4D2CF24B7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32790" y="4146101"/>
            <a:ext cx="3526419" cy="2541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14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  <a:alpha val="4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3DEB6A5-6C20-6482-070C-1645EA4669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AA3926D-E679-CA5D-D8C1-F475382A5D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56460"/>
            <a:ext cx="10515600" cy="3145080"/>
          </a:xfrm>
        </p:spPr>
        <p:txBody>
          <a:bodyPr numCol="1">
            <a:normAutofit/>
          </a:bodyPr>
          <a:lstStyle/>
          <a:p>
            <a:pPr marL="0" indent="0" algn="just">
              <a:buNone/>
            </a:pPr>
            <a:r>
              <a:rPr lang="pt-BR" b="1" dirty="0"/>
              <a:t>Dexter:</a:t>
            </a:r>
          </a:p>
          <a:p>
            <a:pPr algn="just"/>
            <a:r>
              <a:rPr lang="pt-BR" dirty="0"/>
              <a:t>Descreveu a pressão de capilar pulmonar e publicou em 1947 uma série de dados hemodinâmicos (valores pressóricos e </a:t>
            </a:r>
            <a:r>
              <a:rPr lang="pt-BR" dirty="0" err="1"/>
              <a:t>oximétricos</a:t>
            </a:r>
            <a:r>
              <a:rPr lang="pt-BR" dirty="0"/>
              <a:t>) em pacientes normais e com cardiopatias congênitas, de onde advém a denominação estudo hemodinâmico.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3D932B85-6331-3407-1D25-7571E9B430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729" b="89907" l="2981" r="31857">
                        <a14:foregroundMark x1="17973" y1="18505" x2="17973" y2="18505"/>
                        <a14:foregroundMark x1="3066" y1="48785" x2="3066" y2="48785"/>
                        <a14:foregroundMark x1="25383" y1="34766" x2="25383" y2="34766"/>
                        <a14:foregroundMark x1="17376" y1="50467" x2="17376" y2="50467"/>
                        <a14:foregroundMark x1="18058" y1="6729" x2="18058" y2="6729"/>
                        <a14:foregroundMark x1="14225" y1="83738" x2="14225" y2="83738"/>
                        <a14:foregroundMark x1="17888" y1="79065" x2="17888" y2="79065"/>
                        <a14:foregroundMark x1="26065" y1="78692" x2="26065" y2="78692"/>
                        <a14:foregroundMark x1="15758" y1="89907" x2="15758" y2="89907"/>
                        <a14:foregroundMark x1="15673" y1="89907" x2="15673" y2="89907"/>
                        <a14:foregroundMark x1="12606" y1="89907" x2="12606" y2="89907"/>
                        <a14:foregroundMark x1="11670" y1="89907" x2="11670" y2="89907"/>
                        <a14:backgroundMark x1="15673" y1="90280" x2="15673" y2="90280"/>
                        <a14:backgroundMark x1="11755" y1="90467" x2="11755" y2="90467"/>
                        <a14:backgroundMark x1="11584" y1="90654" x2="11584" y2="90654"/>
                        <a14:backgroundMark x1="11584" y1="90467" x2="11584" y2="90467"/>
                        <a14:backgroundMark x1="12521" y1="90467" x2="12521" y2="90467"/>
                        <a14:backgroundMark x1="12606" y1="90467" x2="12606" y2="90467"/>
                      </a14:backgroundRemoval>
                    </a14:imgEffect>
                  </a14:imgLayer>
                </a14:imgProps>
              </a:ext>
            </a:extLst>
          </a:blip>
          <a:srcRect r="64465"/>
          <a:stretch>
            <a:fillRect/>
          </a:stretch>
        </p:blipFill>
        <p:spPr>
          <a:xfrm>
            <a:off x="11353800" y="0"/>
            <a:ext cx="838200" cy="1074911"/>
          </a:xfrm>
          <a:prstGeom prst="rect">
            <a:avLst/>
          </a:prstGeom>
        </p:spPr>
      </p:pic>
      <p:sp>
        <p:nvSpPr>
          <p:cNvPr id="5" name="Título 4">
            <a:extLst>
              <a:ext uri="{FF2B5EF4-FFF2-40B4-BE49-F238E27FC236}">
                <a16:creationId xmlns:a16="http://schemas.microsoft.com/office/drawing/2014/main" id="{91CE8851-95D3-7D13-9AE1-81CC6118A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1946 – Estudo hemodinâmico</a:t>
            </a:r>
          </a:p>
        </p:txBody>
      </p:sp>
      <p:pic>
        <p:nvPicPr>
          <p:cNvPr id="2" name="Imagem 1" descr="Monitorização hemodinâmica: o básico para atuar em toda UTI - Sanarmed">
            <a:extLst>
              <a:ext uri="{FF2B5EF4-FFF2-40B4-BE49-F238E27FC236}">
                <a16:creationId xmlns:a16="http://schemas.microsoft.com/office/drawing/2014/main" id="{B5380903-5064-2158-B069-AFFB0A2728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8211" y="4208143"/>
            <a:ext cx="5055577" cy="2284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579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  <a:alpha val="4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B2D69F6-BE63-1372-ADF9-7A343795E8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315617B-4752-9A86-F14B-46F91EB943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55813"/>
            <a:ext cx="8393724" cy="3436508"/>
          </a:xfrm>
        </p:spPr>
        <p:txBody>
          <a:bodyPr numCol="1">
            <a:normAutofit/>
          </a:bodyPr>
          <a:lstStyle/>
          <a:p>
            <a:pPr marL="0" indent="0" algn="just">
              <a:buNone/>
            </a:pPr>
            <a:r>
              <a:rPr lang="pt-BR" b="1" dirty="0"/>
              <a:t>Stig </a:t>
            </a:r>
            <a:r>
              <a:rPr lang="pt-BR" b="1" dirty="0" err="1"/>
              <a:t>Radner</a:t>
            </a:r>
            <a:r>
              <a:rPr lang="pt-BR" b="1" dirty="0"/>
              <a:t>:</a:t>
            </a:r>
          </a:p>
          <a:p>
            <a:pPr algn="just"/>
            <a:r>
              <a:rPr lang="pt-BR" dirty="0"/>
              <a:t>1945: punção da aorta ascendente através do esterno para opacificação coronária. Técnica baseada nos estudos angiográficos de Egas Moniz.</a:t>
            </a:r>
          </a:p>
          <a:p>
            <a:pPr algn="just"/>
            <a:r>
              <a:rPr lang="pt-BR" dirty="0"/>
              <a:t>1947: evolução da técnica - cateter introduzido pela </a:t>
            </a:r>
            <a:r>
              <a:rPr lang="pt-BR" b="1" dirty="0"/>
              <a:t>artéria radial</a:t>
            </a:r>
            <a:r>
              <a:rPr lang="pt-BR" dirty="0"/>
              <a:t> - avanço até a aorta ascendente - injeção de contraste próximo à valva aórtica.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5F8CCBE3-1D67-3A26-1F8E-BEE4945894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729" b="89907" l="2981" r="31857">
                        <a14:foregroundMark x1="17973" y1="18505" x2="17973" y2="18505"/>
                        <a14:foregroundMark x1="3066" y1="48785" x2="3066" y2="48785"/>
                        <a14:foregroundMark x1="25383" y1="34766" x2="25383" y2="34766"/>
                        <a14:foregroundMark x1="17376" y1="50467" x2="17376" y2="50467"/>
                        <a14:foregroundMark x1="18058" y1="6729" x2="18058" y2="6729"/>
                        <a14:foregroundMark x1="14225" y1="83738" x2="14225" y2="83738"/>
                        <a14:foregroundMark x1="17888" y1="79065" x2="17888" y2="79065"/>
                        <a14:foregroundMark x1="26065" y1="78692" x2="26065" y2="78692"/>
                        <a14:foregroundMark x1="15758" y1="89907" x2="15758" y2="89907"/>
                        <a14:foregroundMark x1="15673" y1="89907" x2="15673" y2="89907"/>
                        <a14:foregroundMark x1="12606" y1="89907" x2="12606" y2="89907"/>
                        <a14:foregroundMark x1="11670" y1="89907" x2="11670" y2="89907"/>
                        <a14:backgroundMark x1="15673" y1="90280" x2="15673" y2="90280"/>
                        <a14:backgroundMark x1="11755" y1="90467" x2="11755" y2="90467"/>
                        <a14:backgroundMark x1="11584" y1="90654" x2="11584" y2="90654"/>
                        <a14:backgroundMark x1="11584" y1="90467" x2="11584" y2="90467"/>
                        <a14:backgroundMark x1="12521" y1="90467" x2="12521" y2="90467"/>
                        <a14:backgroundMark x1="12606" y1="90467" x2="12606" y2="90467"/>
                      </a14:backgroundRemoval>
                    </a14:imgEffect>
                  </a14:imgLayer>
                </a14:imgProps>
              </a:ext>
            </a:extLst>
          </a:blip>
          <a:srcRect r="64465"/>
          <a:stretch>
            <a:fillRect/>
          </a:stretch>
        </p:blipFill>
        <p:spPr>
          <a:xfrm>
            <a:off x="11353800" y="0"/>
            <a:ext cx="838200" cy="1074911"/>
          </a:xfrm>
          <a:prstGeom prst="rect">
            <a:avLst/>
          </a:prstGeom>
        </p:spPr>
      </p:pic>
      <p:sp>
        <p:nvSpPr>
          <p:cNvPr id="5" name="Título 4">
            <a:extLst>
              <a:ext uri="{FF2B5EF4-FFF2-40B4-BE49-F238E27FC236}">
                <a16:creationId xmlns:a16="http://schemas.microsoft.com/office/drawing/2014/main" id="{41A4BFCC-6392-EF46-E919-7AC336226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1947-1948 – Punção radial</a:t>
            </a:r>
          </a:p>
        </p:txBody>
      </p:sp>
      <p:pic>
        <p:nvPicPr>
          <p:cNvPr id="4" name="Imagem 3" descr="Stig Radner, Lund – Sydsvenskan">
            <a:extLst>
              <a:ext uri="{FF2B5EF4-FFF2-40B4-BE49-F238E27FC236}">
                <a16:creationId xmlns:a16="http://schemas.microsoft.com/office/drawing/2014/main" id="{2FA345DD-3D01-6053-7A8D-0A4EA45FCA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12898" y="2161323"/>
            <a:ext cx="2219325" cy="296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966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  <a:alpha val="4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2F027CB-3DE9-CA23-0EA1-E42A97F44C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CB4F5C2-5648-112F-AB83-6B1AEB589C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56460"/>
            <a:ext cx="10515600" cy="3145080"/>
          </a:xfrm>
        </p:spPr>
        <p:txBody>
          <a:bodyPr numCol="1">
            <a:normAutofit/>
          </a:bodyPr>
          <a:lstStyle/>
          <a:p>
            <a:pPr marL="0" indent="0" algn="just">
              <a:buNone/>
            </a:pPr>
            <a:r>
              <a:rPr lang="pt-BR" b="1" dirty="0"/>
              <a:t>Zimmerman et al. </a:t>
            </a:r>
          </a:p>
          <a:p>
            <a:pPr algn="just"/>
            <a:r>
              <a:rPr lang="pt-BR" dirty="0"/>
              <a:t>Relataram o primeiro cateterismo de câmaras esquerdas por via retrógrada (através da artéria aorta) ao publicarem seus estudos referentes a um paciente com regurgitação aórtica.</a:t>
            </a:r>
          </a:p>
          <a:p>
            <a:pPr algn="just"/>
            <a:r>
              <a:rPr lang="pt-BR" dirty="0"/>
              <a:t>A injeção seletiva de contraste nas coronárias era considerada de alto risco, porque induziria uma pаrada cardíaca.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2E2D57BE-E41B-842E-E106-9C19DEDA3C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729" b="89907" l="2981" r="31857">
                        <a14:foregroundMark x1="17973" y1="18505" x2="17973" y2="18505"/>
                        <a14:foregroundMark x1="3066" y1="48785" x2="3066" y2="48785"/>
                        <a14:foregroundMark x1="25383" y1="34766" x2="25383" y2="34766"/>
                        <a14:foregroundMark x1="17376" y1="50467" x2="17376" y2="50467"/>
                        <a14:foregroundMark x1="18058" y1="6729" x2="18058" y2="6729"/>
                        <a14:foregroundMark x1="14225" y1="83738" x2="14225" y2="83738"/>
                        <a14:foregroundMark x1="17888" y1="79065" x2="17888" y2="79065"/>
                        <a14:foregroundMark x1="26065" y1="78692" x2="26065" y2="78692"/>
                        <a14:foregroundMark x1="15758" y1="89907" x2="15758" y2="89907"/>
                        <a14:foregroundMark x1="15673" y1="89907" x2="15673" y2="89907"/>
                        <a14:foregroundMark x1="12606" y1="89907" x2="12606" y2="89907"/>
                        <a14:foregroundMark x1="11670" y1="89907" x2="11670" y2="89907"/>
                        <a14:backgroundMark x1="15673" y1="90280" x2="15673" y2="90280"/>
                        <a14:backgroundMark x1="11755" y1="90467" x2="11755" y2="90467"/>
                        <a14:backgroundMark x1="11584" y1="90654" x2="11584" y2="90654"/>
                        <a14:backgroundMark x1="11584" y1="90467" x2="11584" y2="90467"/>
                        <a14:backgroundMark x1="12521" y1="90467" x2="12521" y2="90467"/>
                        <a14:backgroundMark x1="12606" y1="90467" x2="12606" y2="90467"/>
                      </a14:backgroundRemoval>
                    </a14:imgEffect>
                  </a14:imgLayer>
                </a14:imgProps>
              </a:ext>
            </a:extLst>
          </a:blip>
          <a:srcRect r="64465"/>
          <a:stretch>
            <a:fillRect/>
          </a:stretch>
        </p:blipFill>
        <p:spPr>
          <a:xfrm>
            <a:off x="11353800" y="0"/>
            <a:ext cx="838200" cy="1074911"/>
          </a:xfrm>
          <a:prstGeom prst="rect">
            <a:avLst/>
          </a:prstGeom>
        </p:spPr>
      </p:pic>
      <p:sp>
        <p:nvSpPr>
          <p:cNvPr id="5" name="Título 4">
            <a:extLst>
              <a:ext uri="{FF2B5EF4-FFF2-40B4-BE49-F238E27FC236}">
                <a16:creationId xmlns:a16="http://schemas.microsoft.com/office/drawing/2014/main" id="{58BDAF81-5E79-85C3-60B6-F0699F55C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1950 – Câmaras esquerdas</a:t>
            </a:r>
          </a:p>
        </p:txBody>
      </p:sp>
    </p:spTree>
    <p:extLst>
      <p:ext uri="{BB962C8B-B14F-4D97-AF65-F5344CB8AC3E}">
        <p14:creationId xmlns:p14="http://schemas.microsoft.com/office/powerpoint/2010/main" val="3706935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  <a:alpha val="4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5E79D16-3C88-5D4B-1E8B-C35E17079B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CB22B1B-7D6C-F77D-9F6F-6ADCECF57B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719934"/>
            <a:ext cx="5527432" cy="4962219"/>
          </a:xfrm>
        </p:spPr>
        <p:txBody>
          <a:bodyPr numCol="1">
            <a:normAutofit fontScale="92500"/>
          </a:bodyPr>
          <a:lstStyle/>
          <a:p>
            <a:pPr marL="0" indent="0" algn="just">
              <a:buNone/>
            </a:pPr>
            <a:r>
              <a:rPr lang="pt-BR" sz="2400" b="1" dirty="0" err="1"/>
              <a:t>Sones</a:t>
            </a:r>
            <a:r>
              <a:rPr lang="pt-BR" sz="2400" b="1" dirty="0"/>
              <a:t> et al.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pt-BR" sz="2400" dirty="0"/>
              <a:t>Injeção acidental de 40mL de contraste na coronária direita de um paciente jovem -&gt; assistolia -&gt; resolvida com tosse repetida e com força, conseguindo aumentar a pressão na aorta e manter a perfusão coronária, difundindo o contraste. Assim, foi restabelecido o ritmo sinusal, sem sequelas.</a:t>
            </a:r>
          </a:p>
          <a:p>
            <a:r>
              <a:rPr lang="pt-BR" sz="2400" dirty="0"/>
              <a:t>Insight: </a:t>
            </a:r>
            <a:r>
              <a:rPr lang="pt-BR" sz="2400" b="1" dirty="0"/>
              <a:t>injeção direta nas coronárias é possível e segura (com menor volume)</a:t>
            </a:r>
            <a:endParaRPr lang="pt-BR" sz="2400" dirty="0"/>
          </a:p>
          <a:p>
            <a:r>
              <a:rPr lang="pt-BR" sz="2400" dirty="0"/>
              <a:t>Desenvolvimento da </a:t>
            </a:r>
            <a:r>
              <a:rPr lang="pt-BR" sz="2400" b="1" dirty="0"/>
              <a:t>coronariografia seletiva</a:t>
            </a:r>
            <a:r>
              <a:rPr lang="pt-BR" sz="2400" dirty="0"/>
              <a:t> </a:t>
            </a:r>
          </a:p>
          <a:p>
            <a:r>
              <a:rPr lang="pt-BR" sz="2400" dirty="0"/>
              <a:t>Acesso por </a:t>
            </a:r>
            <a:r>
              <a:rPr lang="pt-BR" sz="2400" b="1" dirty="0"/>
              <a:t>artéria braquial (</a:t>
            </a:r>
            <a:r>
              <a:rPr lang="pt-BR" sz="2400" b="1" u="sng" dirty="0"/>
              <a:t>dissecção</a:t>
            </a:r>
            <a:r>
              <a:rPr lang="pt-BR" sz="2400" b="1" dirty="0"/>
              <a:t>)</a:t>
            </a:r>
            <a:r>
              <a:rPr lang="pt-BR" sz="2400" dirty="0"/>
              <a:t> </a:t>
            </a:r>
          </a:p>
          <a:p>
            <a:r>
              <a:rPr lang="pt-BR" sz="2400" dirty="0"/>
              <a:t>Surgimento da </a:t>
            </a:r>
            <a:r>
              <a:rPr lang="pt-BR" sz="2400" b="1" dirty="0"/>
              <a:t>cineangiocoronariografia</a:t>
            </a:r>
          </a:p>
          <a:p>
            <a:endParaRPr lang="pt-BR" sz="2400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6F05CF51-6FF2-9B3D-94BF-84AA7304CE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729" b="89907" l="2981" r="31857">
                        <a14:foregroundMark x1="17973" y1="18505" x2="17973" y2="18505"/>
                        <a14:foregroundMark x1="3066" y1="48785" x2="3066" y2="48785"/>
                        <a14:foregroundMark x1="25383" y1="34766" x2="25383" y2="34766"/>
                        <a14:foregroundMark x1="17376" y1="50467" x2="17376" y2="50467"/>
                        <a14:foregroundMark x1="18058" y1="6729" x2="18058" y2="6729"/>
                        <a14:foregroundMark x1="14225" y1="83738" x2="14225" y2="83738"/>
                        <a14:foregroundMark x1="17888" y1="79065" x2="17888" y2="79065"/>
                        <a14:foregroundMark x1="26065" y1="78692" x2="26065" y2="78692"/>
                        <a14:foregroundMark x1="15758" y1="89907" x2="15758" y2="89907"/>
                        <a14:foregroundMark x1="15673" y1="89907" x2="15673" y2="89907"/>
                        <a14:foregroundMark x1="12606" y1="89907" x2="12606" y2="89907"/>
                        <a14:foregroundMark x1="11670" y1="89907" x2="11670" y2="89907"/>
                        <a14:backgroundMark x1="15673" y1="90280" x2="15673" y2="90280"/>
                        <a14:backgroundMark x1="11755" y1="90467" x2="11755" y2="90467"/>
                        <a14:backgroundMark x1="11584" y1="90654" x2="11584" y2="90654"/>
                        <a14:backgroundMark x1="11584" y1="90467" x2="11584" y2="90467"/>
                        <a14:backgroundMark x1="12521" y1="90467" x2="12521" y2="90467"/>
                        <a14:backgroundMark x1="12606" y1="90467" x2="12606" y2="90467"/>
                      </a14:backgroundRemoval>
                    </a14:imgEffect>
                  </a14:imgLayer>
                </a14:imgProps>
              </a:ext>
            </a:extLst>
          </a:blip>
          <a:srcRect r="64465"/>
          <a:stretch>
            <a:fillRect/>
          </a:stretch>
        </p:blipFill>
        <p:spPr>
          <a:xfrm>
            <a:off x="11353800" y="0"/>
            <a:ext cx="838200" cy="1074911"/>
          </a:xfrm>
          <a:prstGeom prst="rect">
            <a:avLst/>
          </a:prstGeom>
        </p:spPr>
      </p:pic>
      <p:sp>
        <p:nvSpPr>
          <p:cNvPr id="5" name="Título 4">
            <a:extLst>
              <a:ext uri="{FF2B5EF4-FFF2-40B4-BE49-F238E27FC236}">
                <a16:creationId xmlns:a16="http://schemas.microsoft.com/office/drawing/2014/main" id="{4A58D722-4083-F543-2B47-386C4C1A5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785231" cy="1325563"/>
          </a:xfrm>
        </p:spPr>
        <p:txBody>
          <a:bodyPr>
            <a:normAutofit/>
          </a:bodyPr>
          <a:lstStyle/>
          <a:p>
            <a:r>
              <a:rPr lang="pt-BR" dirty="0"/>
              <a:t>1956-1959 – Contraste e coronariografia seletiva</a:t>
            </a:r>
          </a:p>
        </p:txBody>
      </p:sp>
      <p:pic>
        <p:nvPicPr>
          <p:cNvPr id="7" name="Imagem 6" descr="Hemodinâmica na Radiologia: Avanços e Cuidados | PDF | Radiologia | Raio X">
            <a:extLst>
              <a:ext uri="{FF2B5EF4-FFF2-40B4-BE49-F238E27FC236}">
                <a16:creationId xmlns:a16="http://schemas.microsoft.com/office/drawing/2014/main" id="{A4D3A08F-FE45-B7DE-B1F2-D3EBA4E025C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5050" t="12717" r="13829" b="15345"/>
          <a:stretch>
            <a:fillRect/>
          </a:stretch>
        </p:blipFill>
        <p:spPr>
          <a:xfrm>
            <a:off x="6784731" y="1690688"/>
            <a:ext cx="4988169" cy="3784129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2F469401-5485-DF6D-1E7D-E43B6B8DC9B9}"/>
              </a:ext>
            </a:extLst>
          </p:cNvPr>
          <p:cNvSpPr txBox="1"/>
          <p:nvPr/>
        </p:nvSpPr>
        <p:spPr>
          <a:xfrm>
            <a:off x="6696806" y="5534239"/>
            <a:ext cx="552743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800" dirty="0"/>
              <a:t>1959 a 1962 – Laboratório de </a:t>
            </a:r>
            <a:r>
              <a:rPr lang="pt-BR" sz="1800" dirty="0" err="1"/>
              <a:t>Sones</a:t>
            </a:r>
            <a:r>
              <a:rPr lang="pt-BR" sz="1800" dirty="0"/>
              <a:t> - mil coronariografias por dissecção de artéria braquial, co</a:t>
            </a:r>
            <a:r>
              <a:rPr lang="pt-BR" dirty="0"/>
              <a:t>m </a:t>
            </a:r>
            <a:r>
              <a:rPr lang="pt-BR" sz="1800" dirty="0"/>
              <a:t>duas mortes e 20 episódios de FV</a:t>
            </a:r>
          </a:p>
        </p:txBody>
      </p:sp>
    </p:spTree>
    <p:extLst>
      <p:ext uri="{BB962C8B-B14F-4D97-AF65-F5344CB8AC3E}">
        <p14:creationId xmlns:p14="http://schemas.microsoft.com/office/powerpoint/2010/main" val="2252031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Metropolitano</Template>
  <TotalTime>1250</TotalTime>
  <Words>3896</Words>
  <Application>Microsoft Office PowerPoint</Application>
  <PresentationFormat>Widescreen</PresentationFormat>
  <Paragraphs>331</Paragraphs>
  <Slides>27</Slides>
  <Notes>25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Roboto</vt:lpstr>
      <vt:lpstr>Tema do Office</vt:lpstr>
      <vt:lpstr>História da Hemodinâmica</vt:lpstr>
      <vt:lpstr>1628 - O ínicio de tudo</vt:lpstr>
      <vt:lpstr>1929 – Primeiro cateterismo cardíaco em humanos</vt:lpstr>
      <vt:lpstr>1930 – Débito cardíaco</vt:lpstr>
      <vt:lpstr>1940 – Criação do cateterismo cardíaco</vt:lpstr>
      <vt:lpstr>1946 – Estudo hemodinâmico</vt:lpstr>
      <vt:lpstr>1947-1948 – Punção radial</vt:lpstr>
      <vt:lpstr>1950 – Câmaras esquerdas</vt:lpstr>
      <vt:lpstr>1956-1959 – Contraste e coronariografia seletiva</vt:lpstr>
      <vt:lpstr>1953-1962 – Punção percutânea</vt:lpstr>
      <vt:lpstr>1967 – Coronariografia via femoral</vt:lpstr>
      <vt:lpstr>1977 – A primeira angioplastia</vt:lpstr>
      <vt:lpstr>1989-1993 – Primeira angioplastia via radial</vt:lpstr>
      <vt:lpstr>1980 - 1999 – Stents</vt:lpstr>
      <vt:lpstr>1989 – Introdução do IVUS</vt:lpstr>
      <vt:lpstr>1990...</vt:lpstr>
      <vt:lpstr>2002 - TAVI</vt:lpstr>
      <vt:lpstr>Apresentação do PowerPoint</vt:lpstr>
      <vt:lpstr>Apresentação do PowerPoint</vt:lpstr>
      <vt:lpstr>Apresentação do PowerPoint</vt:lpstr>
      <vt:lpstr>Questão 1</vt:lpstr>
      <vt:lpstr>Questão 1</vt:lpstr>
      <vt:lpstr>Questão 2</vt:lpstr>
      <vt:lpstr>Questão 2</vt:lpstr>
      <vt:lpstr>Questão 3</vt:lpstr>
      <vt:lpstr>Questão 3</vt:lpstr>
      <vt:lpstr>Referências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Sávio</dc:creator>
  <cp:lastModifiedBy>Sávio Marques de Souza</cp:lastModifiedBy>
  <cp:revision>14</cp:revision>
  <dcterms:created xsi:type="dcterms:W3CDTF">2026-04-07T20:43:34Z</dcterms:created>
  <dcterms:modified xsi:type="dcterms:W3CDTF">2026-06-10T11:49:26Z</dcterms:modified>
</cp:coreProperties>
</file>