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7" r:id="rId9"/>
    <p:sldId id="278" r:id="rId10"/>
    <p:sldId id="265" r:id="rId11"/>
    <p:sldId id="279" r:id="rId12"/>
    <p:sldId id="266" r:id="rId13"/>
    <p:sldId id="280" r:id="rId14"/>
    <p:sldId id="267" r:id="rId15"/>
    <p:sldId id="281" r:id="rId16"/>
    <p:sldId id="282" r:id="rId17"/>
    <p:sldId id="271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6000"/>
                    </a14:imgEffect>
                    <a14:imgEffect>
                      <a14:saturation sat="80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11E4036-84E2-4060-8203-BAC70BDEC8E3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8528F3-4F6F-4DE4-B2C6-6EFEB0B7BDF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338833"/>
          </a:xfrm>
        </p:spPr>
        <p:txBody>
          <a:bodyPr>
            <a:normAutofit/>
          </a:bodyPr>
          <a:lstStyle/>
          <a:p>
            <a:r>
              <a:rPr lang="pt-BR" b="1" dirty="0"/>
              <a:t>Resumo </a:t>
            </a:r>
            <a:r>
              <a:rPr lang="pt-BR" b="1" dirty="0" smtClean="0"/>
              <a:t>do Guideline 2013 </a:t>
            </a:r>
            <a:r>
              <a:rPr lang="pt-BR" b="1" dirty="0"/>
              <a:t>para tratamento do IAM com supra de ST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9584" y="5589240"/>
            <a:ext cx="3744416" cy="114463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Juan Felipe Castillo Schrul	</a:t>
            </a:r>
          </a:p>
          <a:p>
            <a:r>
              <a:rPr lang="pt-BR" dirty="0" smtClean="0"/>
              <a:t>R1 Hemodinâmica HCI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5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Para </a:t>
            </a:r>
            <a:r>
              <a:rPr lang="pt-BR" b="1" dirty="0"/>
              <a:t>pacientes submetidos a fibrinólise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• Deve-se utilizar apenas o </a:t>
            </a:r>
            <a:r>
              <a:rPr lang="pt-BR" b="1" u="sng" dirty="0"/>
              <a:t>clopidogrel</a:t>
            </a:r>
            <a:r>
              <a:rPr lang="pt-BR" dirty="0"/>
              <a:t> como inibidor do receptor P2Y12, com dose de ataque de 300mg, ou 75mg naqueles com idade &gt;75 anos. A terapia de manutenção deve ser de 75mg/dia por até 12 meses. </a:t>
            </a:r>
            <a:br>
              <a:rPr lang="pt-BR" dirty="0"/>
            </a:br>
            <a:r>
              <a:rPr lang="pt-BR" dirty="0"/>
              <a:t>• Pacientes trombolisados devem </a:t>
            </a:r>
            <a:r>
              <a:rPr lang="pt-BR" b="1" u="sng" dirty="0"/>
              <a:t>receber terapia anticoagulante adjunta: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• </a:t>
            </a:r>
            <a:r>
              <a:rPr lang="pt-BR" b="1" dirty="0"/>
              <a:t>Heparina não-fracionada</a:t>
            </a:r>
            <a:r>
              <a:rPr lang="pt-BR" dirty="0"/>
              <a:t>, com bolus IV e infusão contínua para se obter TTPA entre 1,5 e 2,0 vezes o controle, por 48 horas ou até revascularização. </a:t>
            </a:r>
            <a:br>
              <a:rPr lang="pt-BR" dirty="0"/>
            </a:br>
            <a:r>
              <a:rPr lang="pt-BR" b="1" dirty="0"/>
              <a:t>• Enoxaparina</a:t>
            </a:r>
            <a:r>
              <a:rPr lang="pt-BR" dirty="0"/>
              <a:t>, administrada com bolus IV e seguido de dose subcutânea, corrigido para idade, peso e clearance de creatinina, enquanto durar a hospitalização, por até 8 dias ou até revascularização. </a:t>
            </a:r>
            <a:br>
              <a:rPr lang="pt-BR" dirty="0"/>
            </a:br>
            <a:r>
              <a:rPr lang="pt-BR" dirty="0"/>
              <a:t>• </a:t>
            </a:r>
            <a:r>
              <a:rPr lang="pt-BR" b="1" dirty="0"/>
              <a:t>Fondaparinux, </a:t>
            </a:r>
            <a:r>
              <a:rPr lang="pt-BR" dirty="0"/>
              <a:t>com dose inicial IVE seguido de dose subcutânea a cada 24h (contraindicada se clearance de creatinina &lt; 30mL/min), enquanto durar a hospitalização, por até 8 dias ou até revascularização</a:t>
            </a:r>
          </a:p>
        </p:txBody>
      </p:sp>
    </p:spTree>
    <p:extLst>
      <p:ext uri="{BB962C8B-B14F-4D97-AF65-F5344CB8AC3E}">
        <p14:creationId xmlns:p14="http://schemas.microsoft.com/office/powerpoint/2010/main" val="141463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29"/>
            <a:ext cx="9144000" cy="686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0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3772" y="836712"/>
            <a:ext cx="8114164" cy="5760640"/>
          </a:xfrm>
        </p:spPr>
        <p:txBody>
          <a:bodyPr>
            <a:normAutofit/>
          </a:bodyPr>
          <a:lstStyle/>
          <a:p>
            <a:r>
              <a:rPr lang="pt-BR" dirty="0"/>
              <a:t>Em pacientes que receberam </a:t>
            </a:r>
            <a:r>
              <a:rPr lang="pt-BR" b="1" u="sng" dirty="0"/>
              <a:t>fibrinolíticos, ou que não receberam terapia de reperfusão</a:t>
            </a:r>
            <a:r>
              <a:rPr lang="pt-BR" dirty="0"/>
              <a:t>, devem ser considerados para angiografia e possível ICP em caso de: </a:t>
            </a:r>
            <a:r>
              <a:rPr lang="pt-BR" b="1" dirty="0"/>
              <a:t>choque cardiogênico ou IC grave</a:t>
            </a:r>
            <a:r>
              <a:rPr lang="pt-BR" dirty="0"/>
              <a:t> que se desenvolve após a apresentação inicial; </a:t>
            </a:r>
            <a:r>
              <a:rPr lang="pt-BR" b="1" dirty="0"/>
              <a:t>teste de isquemia positivo </a:t>
            </a:r>
            <a:r>
              <a:rPr lang="pt-BR" dirty="0"/>
              <a:t>antes da alta hospitalar; </a:t>
            </a:r>
            <a:r>
              <a:rPr lang="pt-BR" b="1" dirty="0"/>
              <a:t>isquemia miocárdica espontânea </a:t>
            </a:r>
            <a:r>
              <a:rPr lang="pt-BR" dirty="0"/>
              <a:t>ou provocada por esforços mínimos durante a hospitalização. </a:t>
            </a:r>
            <a:endParaRPr lang="pt-BR" dirty="0" smtClean="0"/>
          </a:p>
          <a:p>
            <a:r>
              <a:rPr lang="pt-BR" dirty="0"/>
              <a:t>Paciente trombolisados que </a:t>
            </a:r>
            <a:r>
              <a:rPr lang="pt-BR" b="1" u="sng" dirty="0"/>
              <a:t>não apresentam sinais de reperfusão </a:t>
            </a:r>
            <a:r>
              <a:rPr lang="pt-BR" dirty="0"/>
              <a:t>ou que apresentam </a:t>
            </a:r>
            <a:r>
              <a:rPr lang="pt-BR" dirty="0" err="1"/>
              <a:t>re-oclusão</a:t>
            </a:r>
            <a:r>
              <a:rPr lang="pt-BR" dirty="0"/>
              <a:t> a angiografia/ICP é alternativa razoável (recomendação </a:t>
            </a:r>
            <a:r>
              <a:rPr lang="pt-BR" dirty="0" err="1"/>
              <a:t>IIa</a:t>
            </a:r>
            <a:r>
              <a:rPr lang="pt-BR" dirty="0"/>
              <a:t>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54" y="3943350"/>
            <a:ext cx="52006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" y="3212976"/>
            <a:ext cx="9118652" cy="35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5772150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0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Cirurgia de revascularização miocárdica </a:t>
            </a:r>
            <a:r>
              <a:rPr lang="pt-BR" dirty="0"/>
              <a:t>é indicada em pacientes com anatomia coronariana não passível de realizar ICP e com isquemia persistente ou recorrente, choque cardiogênico, ou outra característica de alto risco. Cirurgia também é recomendada em caso de complicações mecânicas. Caso haja indicação de cirurgia de urgência, o AAS deve ser mantido e o clopidogrel ou ticagrelor deve ser descontinuado por pelo menos 24h, se possível. Se o procedimento não for urgente, descontinuar o clopidogrel e ticagrelor por 5 dias, e prasugrel por pelo menos 7 dias.</a:t>
            </a:r>
          </a:p>
        </p:txBody>
      </p:sp>
    </p:spTree>
    <p:extLst>
      <p:ext uri="{BB962C8B-B14F-4D97-AF65-F5344CB8AC3E}">
        <p14:creationId xmlns:p14="http://schemas.microsoft.com/office/powerpoint/2010/main" val="2724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Terapia medicamentosa adjunta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1484784"/>
            <a:ext cx="91440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7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Terapia medicamentosa adjunta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" y="2204864"/>
            <a:ext cx="9096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8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Fração de ejeção ventricular esquerda deve ser medida em todos os pacientes antes da alta hospitalar. </a:t>
            </a:r>
          </a:p>
        </p:txBody>
      </p:sp>
    </p:spTree>
    <p:extLst>
      <p:ext uri="{BB962C8B-B14F-4D97-AF65-F5344CB8AC3E}">
        <p14:creationId xmlns:p14="http://schemas.microsoft.com/office/powerpoint/2010/main" val="306113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recomendados programas de prevenção secundária baseada em exercícios / reabilitação cardíaca para todos os pacientes que tiveram IAMCEST. 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39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82" y="2469258"/>
            <a:ext cx="4608512" cy="3539527"/>
          </a:xfrm>
        </p:spPr>
        <p:txBody>
          <a:bodyPr/>
          <a:lstStyle/>
          <a:p>
            <a:r>
              <a:rPr lang="pt-BR" dirty="0" smtClean="0"/>
              <a:t>Definição: </a:t>
            </a:r>
            <a:r>
              <a:rPr lang="pt-BR" dirty="0"/>
              <a:t>IAMCEST é uma síndrome clínica definida por sintomas característicos de isquemia do miocárdio em associação com elevação do segmento ST persistente ao eletrocardiograma (ECG) e posterior elevação dos biomarcadores de necrose miocárdica.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42" y="2060848"/>
            <a:ext cx="43910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77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76872"/>
            <a:ext cx="3312368" cy="3539527"/>
          </a:xfrm>
        </p:spPr>
        <p:txBody>
          <a:bodyPr/>
          <a:lstStyle/>
          <a:p>
            <a:r>
              <a:rPr lang="pt-BR" dirty="0" smtClean="0"/>
              <a:t>Morte Súbita: Hipotermia (FV /TV); Cate e PCI </a:t>
            </a:r>
            <a:r>
              <a:rPr lang="pt-BR" dirty="0" smtClean="0"/>
              <a:t>imediato </a:t>
            </a:r>
            <a:r>
              <a:rPr lang="pt-BR" dirty="0" smtClean="0"/>
              <a:t>em pacientes ressuscitados com ECG =&gt; STEMI</a:t>
            </a:r>
          </a:p>
          <a:p>
            <a:r>
              <a:rPr lang="pt-BR" dirty="0" smtClean="0"/>
              <a:t>Terapia de reperfusão deve ser administrada em todos os pacientes com IAMCEST elegíveis, nas primeiras </a:t>
            </a:r>
            <a:r>
              <a:rPr lang="pt-BR" b="1" u="sng" dirty="0" smtClean="0"/>
              <a:t>12 horas </a:t>
            </a:r>
            <a:r>
              <a:rPr lang="pt-BR" dirty="0" smtClean="0"/>
              <a:t>de início dos sintomas.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190987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8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84" y="1340768"/>
            <a:ext cx="4189076" cy="4680520"/>
          </a:xfrm>
        </p:spPr>
        <p:txBody>
          <a:bodyPr>
            <a:normAutofit/>
          </a:bodyPr>
          <a:lstStyle/>
          <a:p>
            <a:r>
              <a:rPr lang="pt-BR" dirty="0"/>
              <a:t>Intervenção coronária percutânea primária (ICP) é o método </a:t>
            </a:r>
            <a:r>
              <a:rPr lang="pt-BR" b="1" dirty="0"/>
              <a:t>preferível</a:t>
            </a:r>
            <a:r>
              <a:rPr lang="pt-BR" dirty="0"/>
              <a:t> de reperfusão, desde que ele possa ser realizado em </a:t>
            </a:r>
            <a:r>
              <a:rPr lang="pt-BR" b="1" dirty="0"/>
              <a:t>tempo hábil </a:t>
            </a:r>
            <a:r>
              <a:rPr lang="pt-BR" dirty="0"/>
              <a:t>por operadores experientes, com tempo ideal de </a:t>
            </a:r>
            <a:r>
              <a:rPr lang="pt-BR" b="1" u="sng" dirty="0"/>
              <a:t>90 minutos </a:t>
            </a:r>
            <a:r>
              <a:rPr lang="pt-BR" dirty="0"/>
              <a:t>ou menos entre o primeiro contato com o serviço médico e a insuflação do balão (tempo porta-balão).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5339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09" y="2924944"/>
            <a:ext cx="4572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09" y="5049019"/>
            <a:ext cx="4572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2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9"/>
            <a:ext cx="7906072" cy="4968592"/>
          </a:xfrm>
        </p:spPr>
        <p:txBody>
          <a:bodyPr>
            <a:normAutofit/>
          </a:bodyPr>
          <a:lstStyle/>
          <a:p>
            <a:r>
              <a:rPr lang="pt-BR" dirty="0"/>
              <a:t>A </a:t>
            </a:r>
            <a:r>
              <a:rPr lang="pt-BR" b="1" dirty="0"/>
              <a:t>transferência</a:t>
            </a:r>
            <a:r>
              <a:rPr lang="pt-BR" dirty="0"/>
              <a:t> imediata do pacientes para hospitais capazes de realizar </a:t>
            </a:r>
            <a:r>
              <a:rPr lang="pt-BR" b="1" dirty="0"/>
              <a:t>ICP primária </a:t>
            </a:r>
            <a:r>
              <a:rPr lang="pt-BR" dirty="0"/>
              <a:t>pode ser considerada até um tempo de </a:t>
            </a:r>
            <a:r>
              <a:rPr lang="pt-BR" b="1" u="sng" dirty="0"/>
              <a:t>120 minutos</a:t>
            </a:r>
            <a:r>
              <a:rPr lang="pt-BR" dirty="0"/>
              <a:t> entre o primeiro contato do pacientes com um serviço de saúde e a insuflação do balão</a:t>
            </a:r>
            <a:r>
              <a:rPr lang="pt-BR" dirty="0" smtClean="0"/>
              <a:t>.</a:t>
            </a:r>
          </a:p>
          <a:p>
            <a:r>
              <a:rPr lang="pt-BR" dirty="0"/>
              <a:t>A transferência para um hospital capaz de realizar ICP é recomendada para pacientes que </a:t>
            </a:r>
            <a:r>
              <a:rPr lang="pt-BR" b="1" u="sng" dirty="0"/>
              <a:t>desenvolvem choque </a:t>
            </a:r>
            <a:r>
              <a:rPr lang="pt-BR" dirty="0"/>
              <a:t>cardiogênico ou insuficiência cardíaca (IC) grave, </a:t>
            </a:r>
            <a:r>
              <a:rPr lang="pt-BR" b="1" u="sng" dirty="0"/>
              <a:t>independente do tempo</a:t>
            </a:r>
            <a:r>
              <a:rPr lang="pt-BR" dirty="0"/>
              <a:t> de início dos sintomas</a:t>
            </a:r>
            <a:r>
              <a:rPr lang="pt-BR" dirty="0" smtClean="0"/>
              <a:t>.</a:t>
            </a:r>
          </a:p>
          <a:p>
            <a:r>
              <a:rPr lang="pt-BR" dirty="0"/>
              <a:t>Não sendo possível realizar ICP ou o transporte do paciente nas condições acima, e na ausência de contraindicações, a </a:t>
            </a:r>
            <a:r>
              <a:rPr lang="pt-BR" b="1" u="sng" dirty="0"/>
              <a:t>terapia fibrinolítica</a:t>
            </a:r>
            <a:r>
              <a:rPr lang="pt-BR" dirty="0"/>
              <a:t> deve ser administrada em até 30 minutos da chegada do paciente ao serviço de saúde (tempo porta-agulha). </a:t>
            </a:r>
          </a:p>
        </p:txBody>
      </p:sp>
    </p:spTree>
    <p:extLst>
      <p:ext uri="{BB962C8B-B14F-4D97-AF65-F5344CB8AC3E}">
        <p14:creationId xmlns:p14="http://schemas.microsoft.com/office/powerpoint/2010/main" val="293568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Terapia antitrombótica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Ácido acetilsalicílico (AAS) deve ser realizado assim que se suspeitar de IAMCEST (162-325mg), a menos que haja contraindicações.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6"/>
          <a:stretch/>
        </p:blipFill>
        <p:spPr bwMode="auto">
          <a:xfrm>
            <a:off x="144016" y="4386039"/>
            <a:ext cx="889248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18719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Para </a:t>
            </a:r>
            <a:r>
              <a:rPr lang="pt-BR" b="1" dirty="0"/>
              <a:t>pacientes submetidos a ICP primária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913809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• Dose de ataque de um inibidor do receptor P2Y12 deve ser administrado tão logo seja possível, ou no momento da ICP primária. As opções incluem: </a:t>
            </a:r>
            <a:br>
              <a:rPr lang="pt-BR" dirty="0"/>
            </a:br>
            <a:r>
              <a:rPr lang="pt-BR" dirty="0"/>
              <a:t>• ticagrelor 180 mg, prasugrel 60 mg (no momento da ICP), ou clopidogrel 600 mg.</a:t>
            </a:r>
            <a:br>
              <a:rPr lang="pt-BR" dirty="0"/>
            </a:br>
            <a:r>
              <a:rPr lang="pt-BR" dirty="0"/>
              <a:t>• A terapia de manutenção com inibidor de P2Y12 deve ser dado por pelo menos 12 meses para pacientes que recebem um stent : clopidogrel 75 mg/dia, ou prasugrel 10 mg/dia; ou ticagrelor 90 mg 2x/dia. </a:t>
            </a:r>
            <a:br>
              <a:rPr lang="pt-BR" dirty="0"/>
            </a:br>
            <a:r>
              <a:rPr lang="pt-BR" dirty="0"/>
              <a:t>• Prasugrel é contraindicado em pacientes com história prévia de AVC ou AIT</a:t>
            </a:r>
            <a:br>
              <a:rPr lang="pt-BR" dirty="0"/>
            </a:br>
            <a:r>
              <a:rPr lang="pt-BR" dirty="0"/>
              <a:t>• Recomenda-se utilizar apenas heparina não fracionada ou </a:t>
            </a:r>
            <a:r>
              <a:rPr lang="pt-BR" dirty="0" err="1"/>
              <a:t>bivalirudina</a:t>
            </a:r>
            <a:r>
              <a:rPr lang="pt-BR" dirty="0"/>
              <a:t> como anticoagulantes nesses pacientes.</a:t>
            </a:r>
          </a:p>
        </p:txBody>
      </p:sp>
    </p:spTree>
    <p:extLst>
      <p:ext uri="{BB962C8B-B14F-4D97-AF65-F5344CB8AC3E}">
        <p14:creationId xmlns:p14="http://schemas.microsoft.com/office/powerpoint/2010/main" val="118559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545657"/>
            <a:ext cx="7315200" cy="2891455"/>
          </a:xfrm>
        </p:spPr>
        <p:txBody>
          <a:bodyPr/>
          <a:lstStyle/>
          <a:p>
            <a:r>
              <a:rPr lang="pt-BR" dirty="0" smtClean="0"/>
              <a:t>Em relação ao segundo antiplaquetário a ser utilizado, o guideline </a:t>
            </a:r>
            <a:r>
              <a:rPr lang="pt-BR" b="1" u="sng" dirty="0" smtClean="0"/>
              <a:t>não faz distinção em relação </a:t>
            </a:r>
            <a:r>
              <a:rPr lang="pt-BR" dirty="0" smtClean="0"/>
              <a:t>ao clopidogrel, prasugrel ou ticagrelor. As 3 medicações são classificadas como nível de evidência Ib. a diferencia do guideline Europeu que coloca o ticagrelor e o prasugrel como preferencias ao clopidogrel.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293096"/>
            <a:ext cx="8401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4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080" y="5486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Para pacientes submetidos a fibrinólise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5185"/>
            <a:ext cx="7344816" cy="498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78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497</TotalTime>
  <Words>622</Words>
  <Application>Microsoft Office PowerPoint</Application>
  <PresentationFormat>Apresentação na tela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Perspectiva</vt:lpstr>
      <vt:lpstr>Resumo do Guideline 2013 para tratamento do IAM com supra de ST</vt:lpstr>
      <vt:lpstr>Apresentação do PowerPoint</vt:lpstr>
      <vt:lpstr>Apresentação do PowerPoint</vt:lpstr>
      <vt:lpstr>Apresentação do PowerPoint</vt:lpstr>
      <vt:lpstr>Apresentação do PowerPoint</vt:lpstr>
      <vt:lpstr>Terapia antitrombótica</vt:lpstr>
      <vt:lpstr>Para pacientes submetidos a ICP primária</vt:lpstr>
      <vt:lpstr>Apresentação do PowerPoint</vt:lpstr>
      <vt:lpstr>Para pacientes submetidos a fibrinólise</vt:lpstr>
      <vt:lpstr>Para pacientes submetidos a fibrinólise</vt:lpstr>
      <vt:lpstr>Apresentação do PowerPoint</vt:lpstr>
      <vt:lpstr>Apresentação do PowerPoint</vt:lpstr>
      <vt:lpstr>Apresentação do PowerPoint</vt:lpstr>
      <vt:lpstr>Apresentação do PowerPoint</vt:lpstr>
      <vt:lpstr>Terapia medicamentosa adjunta</vt:lpstr>
      <vt:lpstr>Terapia medicamentosa adjunta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17</cp:revision>
  <dcterms:created xsi:type="dcterms:W3CDTF">2014-09-18T17:27:40Z</dcterms:created>
  <dcterms:modified xsi:type="dcterms:W3CDTF">2014-09-23T02:11:35Z</dcterms:modified>
</cp:coreProperties>
</file>