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9" r:id="rId3"/>
    <p:sldId id="296" r:id="rId4"/>
    <p:sldId id="297" r:id="rId5"/>
    <p:sldId id="298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5" r:id="rId26"/>
    <p:sldId id="300" r:id="rId27"/>
    <p:sldId id="288" r:id="rId28"/>
    <p:sldId id="264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1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61627A-4773-4A31-BA92-24C0CBC0FBEA}" type="datetimeFigureOut">
              <a:rPr lang="pt-BR" smtClean="0"/>
              <a:pPr/>
              <a:t>01/08/2013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0FD948-2E99-48D5-BC54-71AE203163B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/>
          </a:bodyPr>
          <a:lstStyle/>
          <a:p>
            <a:r>
              <a:rPr lang="pt-BR" dirty="0"/>
              <a:t>Resultados dos tratamentos percutâneos na </a:t>
            </a:r>
            <a:r>
              <a:rPr lang="pt-BR" dirty="0" err="1"/>
              <a:t>atresia</a:t>
            </a:r>
            <a:r>
              <a:rPr lang="pt-BR" dirty="0"/>
              <a:t> pulmonar com SIV </a:t>
            </a:r>
            <a:r>
              <a:rPr lang="pt-BR" dirty="0" smtClean="0"/>
              <a:t>ÍNTEGRO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458200" cy="698376"/>
          </a:xfrm>
        </p:spPr>
        <p:txBody>
          <a:bodyPr/>
          <a:lstStyle/>
          <a:p>
            <a:pPr algn="ctr"/>
            <a:r>
              <a:rPr lang="en-US" dirty="0" err="1" smtClean="0"/>
              <a:t>Renato</a:t>
            </a:r>
            <a:r>
              <a:rPr lang="en-US" dirty="0" smtClean="0"/>
              <a:t> Sanchez Antonio 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4" t="15727" r="30795" b="59000"/>
          <a:stretch/>
        </p:blipFill>
        <p:spPr bwMode="auto">
          <a:xfrm>
            <a:off x="539552" y="4797152"/>
            <a:ext cx="8077200" cy="185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/>
              <a:t>Ventriculografia</a:t>
            </a:r>
            <a:r>
              <a:rPr lang="pt-BR" dirty="0" smtClean="0"/>
              <a:t> esquerda realizada em oblíqua anterior esquerda alongada para demonstrar:</a:t>
            </a:r>
          </a:p>
          <a:p>
            <a:r>
              <a:rPr lang="pt-BR" dirty="0" smtClean="0"/>
              <a:t>1) avaliação do tamanho e configuração do ventrículo esquerdo</a:t>
            </a:r>
          </a:p>
          <a:p>
            <a:r>
              <a:rPr lang="pt-BR" dirty="0" smtClean="0"/>
              <a:t>2) </a:t>
            </a:r>
            <a:r>
              <a:rPr lang="pt-BR" dirty="0" err="1" smtClean="0"/>
              <a:t>opacificação</a:t>
            </a:r>
            <a:r>
              <a:rPr lang="pt-BR" dirty="0" smtClean="0"/>
              <a:t> da aorta e a partir de sua </a:t>
            </a:r>
            <a:r>
              <a:rPr lang="pt-BR" dirty="0" err="1" smtClean="0"/>
              <a:t>visibilização</a:t>
            </a:r>
            <a:r>
              <a:rPr lang="pt-BR" dirty="0" smtClean="0"/>
              <a:t> determinar o ângulo que o </a:t>
            </a:r>
            <a:r>
              <a:rPr lang="pt-BR" dirty="0" err="1" smtClean="0"/>
              <a:t>ductus</a:t>
            </a:r>
            <a:r>
              <a:rPr lang="pt-BR" dirty="0" smtClean="0"/>
              <a:t> </a:t>
            </a:r>
            <a:r>
              <a:rPr lang="pt-BR" dirty="0" err="1" smtClean="0"/>
              <a:t>arteriosus</a:t>
            </a:r>
            <a:r>
              <a:rPr lang="pt-BR" dirty="0" smtClean="0"/>
              <a:t> formava com a aorta descendente</a:t>
            </a:r>
          </a:p>
          <a:p>
            <a:r>
              <a:rPr lang="pt-BR" dirty="0" smtClean="0"/>
              <a:t>3) </a:t>
            </a:r>
            <a:r>
              <a:rPr lang="pt-BR" dirty="0" err="1" smtClean="0"/>
              <a:t>visibilização</a:t>
            </a:r>
            <a:r>
              <a:rPr lang="pt-BR" dirty="0" smtClean="0"/>
              <a:t> das coronárias direita e esquerda e estabelecimento do tipo de perfusão ventricular</a:t>
            </a:r>
          </a:p>
          <a:p>
            <a:r>
              <a:rPr lang="pt-BR" dirty="0" smtClean="0"/>
              <a:t>(</a:t>
            </a:r>
            <a:r>
              <a:rPr lang="pt-BR" i="1" dirty="0" smtClean="0"/>
              <a:t>anterógrada</a:t>
            </a:r>
            <a:r>
              <a:rPr lang="pt-BR" dirty="0" smtClean="0"/>
              <a:t>: da aorta para o ventrículo direito na diástole).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Dividido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3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A) Morfologia ventricular direita </a:t>
            </a:r>
            <a:r>
              <a:rPr lang="pt-BR" dirty="0" err="1" smtClean="0"/>
              <a:t>tripartide</a:t>
            </a:r>
            <a:r>
              <a:rPr lang="pt-BR" dirty="0" smtClean="0"/>
              <a:t> (porção de entrada, porção </a:t>
            </a:r>
            <a:r>
              <a:rPr lang="pt-BR" dirty="0" err="1" smtClean="0"/>
              <a:t>trabecular</a:t>
            </a:r>
            <a:r>
              <a:rPr lang="pt-BR" dirty="0" smtClean="0"/>
              <a:t> e porção de saída)</a:t>
            </a:r>
          </a:p>
          <a:p>
            <a:r>
              <a:rPr lang="pt-BR" i="1" dirty="0" smtClean="0"/>
              <a:t>B) Morfologia ventricular direita </a:t>
            </a:r>
            <a:r>
              <a:rPr lang="pt-BR" i="1" dirty="0" err="1" smtClean="0"/>
              <a:t>bipartide</a:t>
            </a:r>
            <a:r>
              <a:rPr lang="pt-BR" i="1" dirty="0" smtClean="0"/>
              <a:t> (porção de entrada e porção de saída)</a:t>
            </a:r>
          </a:p>
          <a:p>
            <a:r>
              <a:rPr lang="en-US" dirty="0" smtClean="0"/>
              <a:t>C) </a:t>
            </a:r>
            <a:r>
              <a:rPr lang="pt-BR" dirty="0" smtClean="0"/>
              <a:t>Presença de conexões </a:t>
            </a:r>
            <a:r>
              <a:rPr lang="pt-BR" dirty="0" err="1" smtClean="0"/>
              <a:t>coronário-cavitárias</a:t>
            </a:r>
            <a:r>
              <a:rPr lang="pt-BR" dirty="0" smtClean="0"/>
              <a:t>, com perfusão coronariana </a:t>
            </a:r>
            <a:r>
              <a:rPr lang="pt-BR" i="1" dirty="0" smtClean="0"/>
              <a:t>retrógrada</a:t>
            </a:r>
            <a:r>
              <a:rPr lang="pt-BR" dirty="0" smtClean="0"/>
              <a:t> do VD para Ao na sístole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983" t="10178" r="8236" b="8681"/>
          <a:stretch>
            <a:fillRect/>
          </a:stretch>
        </p:blipFill>
        <p:spPr bwMode="auto">
          <a:xfrm>
            <a:off x="1919935" y="0"/>
            <a:ext cx="52443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983" t="21315" r="8236" b="8681"/>
          <a:stretch>
            <a:fillRect/>
          </a:stretch>
        </p:blipFill>
        <p:spPr bwMode="auto">
          <a:xfrm>
            <a:off x="1444286" y="0"/>
            <a:ext cx="60786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19724" r="50994" b="10272"/>
          <a:stretch>
            <a:fillRect/>
          </a:stretch>
        </p:blipFill>
        <p:spPr bwMode="auto">
          <a:xfrm>
            <a:off x="1413191" y="0"/>
            <a:ext cx="60786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69" t="11769" r="50994" b="16636"/>
          <a:stretch>
            <a:fillRect/>
          </a:stretch>
        </p:blipFill>
        <p:spPr bwMode="auto">
          <a:xfrm>
            <a:off x="2195736" y="1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989" t="21315" r="18180" b="34137"/>
          <a:stretch>
            <a:fillRect/>
          </a:stretch>
        </p:blipFill>
        <p:spPr bwMode="auto">
          <a:xfrm>
            <a:off x="455736" y="0"/>
            <a:ext cx="7347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função da heterogeneidade da morfologia do VD nos pacientes com </a:t>
            </a:r>
            <a:r>
              <a:rPr lang="pt-BR" dirty="0" err="1" smtClean="0"/>
              <a:t>atresia</a:t>
            </a:r>
            <a:r>
              <a:rPr lang="pt-BR" dirty="0" smtClean="0"/>
              <a:t> pulmonar com septo íntegro, torna-se necessário o conhecimento de todas essas informações na seleção de candidatos aos diversos procedimentos terapêuticos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86" t="38816" r="9231" b="32546"/>
          <a:stretch>
            <a:fillRect/>
          </a:stretch>
        </p:blipFill>
        <p:spPr bwMode="auto">
          <a:xfrm>
            <a:off x="323528" y="1700808"/>
            <a:ext cx="858495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3034" t="15035" r="12500" b="77405"/>
          <a:stretch>
            <a:fillRect/>
          </a:stretch>
        </p:blipFill>
        <p:spPr bwMode="auto">
          <a:xfrm>
            <a:off x="3347864" y="3933056"/>
            <a:ext cx="52910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EP </a:t>
            </a:r>
            <a:r>
              <a:rPr lang="pt-BR" dirty="0"/>
              <a:t>crítica do </a:t>
            </a:r>
            <a:r>
              <a:rPr lang="pt-BR" dirty="0" smtClean="0"/>
              <a:t>recém-nascido e AP </a:t>
            </a:r>
            <a:r>
              <a:rPr lang="pt-BR" dirty="0"/>
              <a:t>com </a:t>
            </a:r>
            <a:r>
              <a:rPr lang="pt-BR" dirty="0" smtClean="0"/>
              <a:t>SIV íntegro representam </a:t>
            </a:r>
            <a:r>
              <a:rPr lang="pt-BR" dirty="0"/>
              <a:t>um </a:t>
            </a:r>
            <a:r>
              <a:rPr lang="pt-BR" dirty="0" smtClean="0"/>
              <a:t>capítulo à </a:t>
            </a:r>
            <a:r>
              <a:rPr lang="pt-BR" dirty="0"/>
              <a:t>parte na população pediátrica pela </a:t>
            </a:r>
            <a:r>
              <a:rPr lang="pt-BR" dirty="0" smtClean="0"/>
              <a:t>dramaticidade e </a:t>
            </a:r>
            <a:r>
              <a:rPr lang="pt-BR" dirty="0"/>
              <a:t>rápida deterioração </a:t>
            </a:r>
            <a:r>
              <a:rPr lang="pt-BR" dirty="0" smtClean="0"/>
              <a:t>clínica</a:t>
            </a:r>
          </a:p>
          <a:p>
            <a:r>
              <a:rPr lang="pt-BR" dirty="0" err="1" smtClean="0"/>
              <a:t>Valvotomia</a:t>
            </a:r>
            <a:r>
              <a:rPr lang="pt-BR" dirty="0" smtClean="0"/>
              <a:t> cirúrgica e shunt </a:t>
            </a:r>
            <a:r>
              <a:rPr lang="pt-BR" dirty="0"/>
              <a:t>sistêmico-pulmonar eram as </a:t>
            </a:r>
            <a:r>
              <a:rPr lang="pt-BR" dirty="0" smtClean="0"/>
              <a:t>únicas opções </a:t>
            </a:r>
            <a:r>
              <a:rPr lang="pt-BR" dirty="0"/>
              <a:t>terapêuticas até meados da década de </a:t>
            </a:r>
            <a:r>
              <a:rPr lang="pt-BR" dirty="0" smtClean="0"/>
              <a:t>1980</a:t>
            </a:r>
          </a:p>
          <a:p>
            <a:r>
              <a:rPr lang="pt-BR" dirty="0"/>
              <a:t>A abordagem percutânea com abertura da valva </a:t>
            </a:r>
            <a:r>
              <a:rPr lang="pt-BR" dirty="0" smtClean="0"/>
              <a:t>pulmonar por balão tornou-se opção devido aos bons </a:t>
            </a:r>
            <a:r>
              <a:rPr lang="pt-BR" dirty="0"/>
              <a:t>resultados a </a:t>
            </a:r>
            <a:r>
              <a:rPr lang="pt-BR" dirty="0" smtClean="0"/>
              <a:t>longo prazo </a:t>
            </a:r>
            <a:r>
              <a:rPr lang="pt-BR" dirty="0"/>
              <a:t>no que tange tanto ao crescimento </a:t>
            </a:r>
            <a:r>
              <a:rPr lang="pt-BR" dirty="0" smtClean="0"/>
              <a:t>ventricular direito </a:t>
            </a:r>
            <a:r>
              <a:rPr lang="pt-BR" dirty="0"/>
              <a:t>e anel valvar pulmonar </a:t>
            </a:r>
            <a:r>
              <a:rPr lang="pt-BR" dirty="0" smtClean="0"/>
              <a:t>com </a:t>
            </a:r>
            <a:r>
              <a:rPr lang="pt-BR" dirty="0"/>
              <a:t>baixas </a:t>
            </a:r>
            <a:r>
              <a:rPr lang="pt-BR" dirty="0" smtClean="0"/>
              <a:t>taxas de </a:t>
            </a:r>
            <a:r>
              <a:rPr lang="pt-BR" dirty="0"/>
              <a:t>reintervenção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LOCAIS DE OBSTRUÇÃO NA VSVD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33" t="25514" r="24204" b="7664"/>
          <a:stretch>
            <a:fillRect/>
          </a:stretch>
        </p:blipFill>
        <p:spPr bwMode="auto">
          <a:xfrm>
            <a:off x="971600" y="1484783"/>
            <a:ext cx="7293382" cy="51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Entre janeiro de 1998 e janeiro de </a:t>
            </a:r>
            <a:r>
              <a:rPr lang="pt-BR" dirty="0" smtClean="0"/>
              <a:t>2011</a:t>
            </a:r>
          </a:p>
          <a:p>
            <a:r>
              <a:rPr lang="pt-BR" dirty="0"/>
              <a:t>1</a:t>
            </a:r>
            <a:r>
              <a:rPr lang="pt-BR" dirty="0" smtClean="0"/>
              <a:t>7 neonatos com </a:t>
            </a:r>
            <a:r>
              <a:rPr lang="pt-BR" dirty="0" err="1" smtClean="0"/>
              <a:t>atresia</a:t>
            </a:r>
            <a:r>
              <a:rPr lang="pt-BR" dirty="0" smtClean="0"/>
              <a:t> </a:t>
            </a:r>
            <a:r>
              <a:rPr lang="pt-BR" dirty="0"/>
              <a:t>pulmonar com </a:t>
            </a:r>
            <a:r>
              <a:rPr lang="pt-BR" dirty="0" smtClean="0"/>
              <a:t>septo interventricular </a:t>
            </a:r>
            <a:r>
              <a:rPr lang="pt-BR" dirty="0"/>
              <a:t>íntegro e 30 </a:t>
            </a:r>
            <a:r>
              <a:rPr lang="pt-BR" dirty="0" smtClean="0"/>
              <a:t>com estenose pulmonar</a:t>
            </a:r>
          </a:p>
          <a:p>
            <a:r>
              <a:rPr lang="pt-BR" dirty="0" smtClean="0"/>
              <a:t>Decisão </a:t>
            </a:r>
            <a:r>
              <a:rPr lang="pt-BR" dirty="0"/>
              <a:t>inicial pela abordagem </a:t>
            </a:r>
            <a:r>
              <a:rPr lang="pt-BR" dirty="0" smtClean="0"/>
              <a:t>biventricular foi </a:t>
            </a:r>
            <a:r>
              <a:rPr lang="pt-BR" dirty="0"/>
              <a:t>baseada na presença de ventrículo </a:t>
            </a:r>
            <a:r>
              <a:rPr lang="pt-BR" dirty="0" smtClean="0"/>
              <a:t>direito com </a:t>
            </a:r>
            <a:r>
              <a:rPr lang="pt-BR" dirty="0"/>
              <a:t>anatomia favorável ao </a:t>
            </a:r>
            <a:r>
              <a:rPr lang="pt-BR" dirty="0" err="1"/>
              <a:t>ecocardiograma</a:t>
            </a:r>
            <a:r>
              <a:rPr lang="pt-BR" dirty="0"/>
              <a:t> </a:t>
            </a:r>
            <a:r>
              <a:rPr lang="pt-BR" dirty="0" smtClean="0"/>
              <a:t>bidimensional com </a:t>
            </a:r>
            <a:r>
              <a:rPr lang="pt-BR" dirty="0"/>
              <a:t>Doppler a cores e na ausência de </a:t>
            </a:r>
            <a:r>
              <a:rPr lang="pt-BR" dirty="0" smtClean="0"/>
              <a:t>circulação coronária </a:t>
            </a:r>
            <a:r>
              <a:rPr lang="pt-BR" dirty="0"/>
              <a:t>dependente do ventrículo direito à </a:t>
            </a:r>
            <a:r>
              <a:rPr lang="pt-BR" dirty="0" err="1" smtClean="0"/>
              <a:t>ventriculografia</a:t>
            </a:r>
            <a:r>
              <a:rPr lang="pt-BR" dirty="0" smtClean="0"/>
              <a:t> direita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Dados ecocardiográficos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Dados morfológicos do ventrículo direito e da </a:t>
            </a:r>
            <a:r>
              <a:rPr lang="pt-BR" dirty="0" smtClean="0"/>
              <a:t>valva pulmonar</a:t>
            </a:r>
            <a:r>
              <a:rPr lang="pt-BR" dirty="0"/>
              <a:t>, além de gradiente </a:t>
            </a:r>
            <a:r>
              <a:rPr lang="pt-BR" dirty="0" err="1"/>
              <a:t>transvalvar</a:t>
            </a:r>
            <a:r>
              <a:rPr lang="pt-BR" dirty="0"/>
              <a:t> pulmonar (</a:t>
            </a:r>
            <a:r>
              <a:rPr lang="pt-BR" dirty="0" smtClean="0"/>
              <a:t>gradiente VD-AP</a:t>
            </a:r>
            <a:r>
              <a:rPr lang="pt-BR" dirty="0"/>
              <a:t>), foram observados ao </a:t>
            </a:r>
            <a:r>
              <a:rPr lang="pt-BR" dirty="0" err="1" smtClean="0"/>
              <a:t>ecocardiograma</a:t>
            </a:r>
            <a:r>
              <a:rPr lang="pt-BR" dirty="0" smtClean="0"/>
              <a:t> bidimensional </a:t>
            </a:r>
            <a:r>
              <a:rPr lang="pt-BR" dirty="0"/>
              <a:t>com Doppler em cores, bem como a </a:t>
            </a:r>
            <a:r>
              <a:rPr lang="pt-BR" dirty="0" smtClean="0"/>
              <a:t>competência e </a:t>
            </a:r>
            <a:r>
              <a:rPr lang="pt-BR" dirty="0"/>
              <a:t>o diâmetro da valva atrioventricular direita, </a:t>
            </a:r>
            <a:r>
              <a:rPr lang="pt-BR" dirty="0" smtClean="0"/>
              <a:t>a </a:t>
            </a:r>
            <a:r>
              <a:rPr lang="pt-BR" dirty="0" err="1" smtClean="0"/>
              <a:t>patência</a:t>
            </a:r>
            <a:r>
              <a:rPr lang="pt-BR" dirty="0" smtClean="0"/>
              <a:t> </a:t>
            </a:r>
            <a:r>
              <a:rPr lang="pt-BR" dirty="0"/>
              <a:t>do canal arterial e os defeitos </a:t>
            </a:r>
            <a:r>
              <a:rPr lang="pt-BR" dirty="0" smtClean="0"/>
              <a:t>associados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Dados hemodinâmicos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Anestesia geral</a:t>
            </a:r>
          </a:p>
          <a:p>
            <a:r>
              <a:rPr lang="pt-BR" dirty="0" smtClean="0"/>
              <a:t>Acesso vascular por veia </a:t>
            </a:r>
            <a:r>
              <a:rPr lang="pt-BR" dirty="0"/>
              <a:t>femoral por </a:t>
            </a:r>
            <a:r>
              <a:rPr lang="pt-BR" dirty="0" smtClean="0"/>
              <a:t>punção</a:t>
            </a:r>
            <a:r>
              <a:rPr lang="pt-BR" dirty="0"/>
              <a:t> </a:t>
            </a:r>
            <a:r>
              <a:rPr lang="pt-BR" dirty="0" smtClean="0"/>
              <a:t>(95,8%) e 2 </a:t>
            </a:r>
            <a:r>
              <a:rPr lang="pt-BR" dirty="0"/>
              <a:t>pacientes (4,3</a:t>
            </a:r>
            <a:r>
              <a:rPr lang="pt-BR" dirty="0" smtClean="0"/>
              <a:t>%) houve </a:t>
            </a:r>
            <a:r>
              <a:rPr lang="pt-BR" dirty="0"/>
              <a:t>necessidade de flebotomia da veia </a:t>
            </a:r>
            <a:r>
              <a:rPr lang="pt-BR" dirty="0" smtClean="0"/>
              <a:t>femoral</a:t>
            </a:r>
          </a:p>
          <a:p>
            <a:r>
              <a:rPr lang="pt-BR" dirty="0" smtClean="0"/>
              <a:t>Infusão endovenosa </a:t>
            </a:r>
            <a:r>
              <a:rPr lang="pt-BR" dirty="0"/>
              <a:t>de </a:t>
            </a:r>
            <a:r>
              <a:rPr lang="pt-BR" dirty="0" err="1" smtClean="0"/>
              <a:t>prostaglandina</a:t>
            </a:r>
            <a:r>
              <a:rPr lang="pt-BR" dirty="0" smtClean="0"/>
              <a:t> para </a:t>
            </a:r>
            <a:r>
              <a:rPr lang="pt-BR" dirty="0"/>
              <a:t>melhor suporte da </a:t>
            </a:r>
            <a:r>
              <a:rPr lang="pt-BR" dirty="0" smtClean="0"/>
              <a:t>guia durante </a:t>
            </a:r>
            <a:r>
              <a:rPr lang="pt-BR" dirty="0" err="1"/>
              <a:t>valvoplastia</a:t>
            </a:r>
            <a:r>
              <a:rPr lang="pt-BR" dirty="0"/>
              <a:t> com </a:t>
            </a:r>
            <a:r>
              <a:rPr lang="pt-BR" dirty="0" smtClean="0"/>
              <a:t>balão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Dados hemodinâmicos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Cateterismo direito e </a:t>
            </a:r>
            <a:r>
              <a:rPr lang="pt-BR" dirty="0" err="1"/>
              <a:t>ventriculografia</a:t>
            </a:r>
            <a:r>
              <a:rPr lang="pt-BR" dirty="0"/>
              <a:t> direita </a:t>
            </a:r>
            <a:r>
              <a:rPr lang="pt-BR" dirty="0" smtClean="0"/>
              <a:t>nas projeções </a:t>
            </a:r>
            <a:r>
              <a:rPr lang="pt-BR" dirty="0" err="1"/>
              <a:t>ântero-posterior</a:t>
            </a:r>
            <a:r>
              <a:rPr lang="pt-BR" dirty="0"/>
              <a:t> cranial e lateral com </a:t>
            </a:r>
            <a:r>
              <a:rPr lang="pt-BR" dirty="0" smtClean="0"/>
              <a:t>cateter angiográfico </a:t>
            </a:r>
            <a:r>
              <a:rPr lang="pt-BR" dirty="0" err="1" smtClean="0"/>
              <a:t>Berman</a:t>
            </a:r>
            <a:r>
              <a:rPr lang="pt-BR" dirty="0" smtClean="0"/>
              <a:t> foram </a:t>
            </a:r>
            <a:r>
              <a:rPr lang="pt-BR" dirty="0"/>
              <a:t>realizados </a:t>
            </a:r>
            <a:r>
              <a:rPr lang="pt-BR" dirty="0" smtClean="0"/>
              <a:t>para exclusão de </a:t>
            </a:r>
            <a:r>
              <a:rPr lang="pt-BR" dirty="0"/>
              <a:t>circulação coronária dependente do </a:t>
            </a:r>
            <a:r>
              <a:rPr lang="pt-BR" dirty="0" smtClean="0"/>
              <a:t>ventrículo direito </a:t>
            </a:r>
            <a:r>
              <a:rPr lang="pt-BR" dirty="0"/>
              <a:t>e mensuração do anel valvar </a:t>
            </a:r>
            <a:r>
              <a:rPr lang="pt-BR" dirty="0" smtClean="0"/>
              <a:t>pulmonar</a:t>
            </a:r>
          </a:p>
          <a:p>
            <a:r>
              <a:rPr lang="pt-BR" dirty="0" smtClean="0"/>
              <a:t>Cateter </a:t>
            </a:r>
            <a:r>
              <a:rPr lang="pt-BR" dirty="0"/>
              <a:t>angiográfico </a:t>
            </a:r>
            <a:r>
              <a:rPr lang="pt-BR" dirty="0" smtClean="0"/>
              <a:t>era substituído pelo cateter </a:t>
            </a:r>
            <a:r>
              <a:rPr lang="pt-BR" dirty="0"/>
              <a:t>de </a:t>
            </a:r>
            <a:r>
              <a:rPr lang="pt-BR" dirty="0" err="1"/>
              <a:t>Judkins</a:t>
            </a:r>
            <a:r>
              <a:rPr lang="pt-BR" dirty="0"/>
              <a:t> de </a:t>
            </a:r>
            <a:r>
              <a:rPr lang="pt-BR" dirty="0" smtClean="0"/>
              <a:t>coronária direita posicionado </a:t>
            </a:r>
            <a:r>
              <a:rPr lang="pt-BR" dirty="0"/>
              <a:t>na via de </a:t>
            </a:r>
            <a:r>
              <a:rPr lang="pt-BR" dirty="0" smtClean="0"/>
              <a:t>saída do </a:t>
            </a:r>
            <a:r>
              <a:rPr lang="pt-BR" dirty="0"/>
              <a:t>ventrículo direito para atravessar a valva </a:t>
            </a:r>
            <a:r>
              <a:rPr lang="pt-BR" dirty="0" smtClean="0"/>
              <a:t>pulmonar com </a:t>
            </a:r>
            <a:r>
              <a:rPr lang="pt-BR" dirty="0"/>
              <a:t>guia 0,014 polegada </a:t>
            </a:r>
            <a:r>
              <a:rPr lang="pt-BR" dirty="0" smtClean="0"/>
              <a:t>na EP crítica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Dados hemodinâmicos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AP com SIV inicialmente os pacientes </a:t>
            </a:r>
            <a:r>
              <a:rPr lang="pt-BR" dirty="0"/>
              <a:t>eram submetidos a tentativa de </a:t>
            </a:r>
            <a:r>
              <a:rPr lang="pt-BR" dirty="0" smtClean="0"/>
              <a:t>perfuração da </a:t>
            </a:r>
            <a:r>
              <a:rPr lang="pt-BR" dirty="0"/>
              <a:t>valva pulmonar com guia de ponta </a:t>
            </a:r>
            <a:r>
              <a:rPr lang="pt-BR" dirty="0" smtClean="0"/>
              <a:t>rígida</a:t>
            </a:r>
          </a:p>
          <a:p>
            <a:r>
              <a:rPr lang="pt-BR" dirty="0" smtClean="0"/>
              <a:t>Recentemente os </a:t>
            </a:r>
            <a:r>
              <a:rPr lang="pt-BR" dirty="0"/>
              <a:t>pacientes </a:t>
            </a:r>
            <a:r>
              <a:rPr lang="pt-BR" dirty="0" smtClean="0"/>
              <a:t>foram submetidos </a:t>
            </a:r>
            <a:r>
              <a:rPr lang="pt-BR" dirty="0"/>
              <a:t>a </a:t>
            </a:r>
            <a:r>
              <a:rPr lang="pt-BR" dirty="0" err="1"/>
              <a:t>valvotomia</a:t>
            </a:r>
            <a:r>
              <a:rPr lang="pt-BR" dirty="0"/>
              <a:t> com cateter de </a:t>
            </a:r>
            <a:r>
              <a:rPr lang="pt-BR" dirty="0" smtClean="0"/>
              <a:t>radiofrequência conforme técnica previamente estabelecida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Dados hemodinâmicos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Foi </a:t>
            </a:r>
            <a:r>
              <a:rPr lang="pt-BR" dirty="0"/>
              <a:t>realizada dilatação sequencial com </a:t>
            </a:r>
            <a:r>
              <a:rPr lang="pt-BR" dirty="0" smtClean="0"/>
              <a:t>balão de </a:t>
            </a:r>
            <a:r>
              <a:rPr lang="pt-BR" dirty="0"/>
              <a:t>coronária até atingir diâmetro adequado, em </a:t>
            </a:r>
            <a:r>
              <a:rPr lang="pt-BR" dirty="0" smtClean="0"/>
              <a:t>torno de </a:t>
            </a:r>
            <a:r>
              <a:rPr lang="pt-BR" dirty="0"/>
              <a:t>110% a 120% do diâmetro do anel valvar pulmonar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Cálculo</a:t>
            </a:r>
            <a:r>
              <a:rPr lang="en-US" dirty="0" smtClean="0"/>
              <a:t> </a:t>
            </a:r>
            <a:r>
              <a:rPr lang="en-US" dirty="0" err="1" smtClean="0"/>
              <a:t>Balão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Balão único:</a:t>
            </a:r>
          </a:p>
          <a:p>
            <a:r>
              <a:rPr lang="pt-BR" dirty="0" smtClean="0"/>
              <a:t>20% -40% maior que o anel pulmonar</a:t>
            </a:r>
          </a:p>
          <a:p>
            <a:r>
              <a:rPr lang="pt-BR" dirty="0" smtClean="0"/>
              <a:t>Duplo Balão:</a:t>
            </a:r>
          </a:p>
          <a:p>
            <a:r>
              <a:rPr lang="pt-BR" dirty="0" smtClean="0"/>
              <a:t>Soma do diâmetro dos balões deve ser até 50% maior que o anel pulmonar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Cálculo</a:t>
            </a:r>
            <a:r>
              <a:rPr lang="en-US" dirty="0" smtClean="0"/>
              <a:t> </a:t>
            </a:r>
            <a:r>
              <a:rPr lang="en-US" dirty="0" err="1" smtClean="0"/>
              <a:t>Balão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976" t="47788" r="31165" b="20392"/>
          <a:stretch>
            <a:fillRect/>
          </a:stretch>
        </p:blipFill>
        <p:spPr bwMode="auto">
          <a:xfrm>
            <a:off x="1259632" y="1196752"/>
            <a:ext cx="68407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Dados hemodinâmicos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73" t="38242" r="13266" b="17210"/>
          <a:stretch>
            <a:fillRect/>
          </a:stretch>
        </p:blipFill>
        <p:spPr bwMode="auto">
          <a:xfrm>
            <a:off x="0" y="2162762"/>
            <a:ext cx="9144000" cy="32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Seguimento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Encaminhados </a:t>
            </a:r>
            <a:r>
              <a:rPr lang="pt-BR" dirty="0"/>
              <a:t>para </a:t>
            </a:r>
            <a:r>
              <a:rPr lang="pt-BR" dirty="0" smtClean="0"/>
              <a:t>unidade de </a:t>
            </a:r>
            <a:r>
              <a:rPr lang="pt-BR" dirty="0"/>
              <a:t>cuidados intensivos após o </a:t>
            </a:r>
            <a:r>
              <a:rPr lang="pt-BR" dirty="0" smtClean="0"/>
              <a:t>procedimento e tentativa </a:t>
            </a:r>
            <a:r>
              <a:rPr lang="pt-BR" dirty="0"/>
              <a:t>de suspensão de </a:t>
            </a:r>
            <a:r>
              <a:rPr lang="pt-BR" dirty="0" err="1"/>
              <a:t>prostaglandina</a:t>
            </a:r>
            <a:r>
              <a:rPr lang="pt-BR" dirty="0"/>
              <a:t> </a:t>
            </a:r>
            <a:r>
              <a:rPr lang="pt-BR" dirty="0" smtClean="0"/>
              <a:t>endovenosa</a:t>
            </a:r>
          </a:p>
          <a:p>
            <a:r>
              <a:rPr lang="pt-BR" dirty="0"/>
              <a:t>Pacientes com necessidade de </a:t>
            </a:r>
            <a:r>
              <a:rPr lang="pt-BR" dirty="0" smtClean="0"/>
              <a:t>abertura prolongada </a:t>
            </a:r>
            <a:r>
              <a:rPr lang="pt-BR" dirty="0"/>
              <a:t>do ducto arterioso ou sinais de baixa </a:t>
            </a:r>
            <a:r>
              <a:rPr lang="pt-BR" dirty="0" smtClean="0"/>
              <a:t>complacência ventricular </a:t>
            </a:r>
            <a:r>
              <a:rPr lang="pt-BR" dirty="0"/>
              <a:t>direita e </a:t>
            </a:r>
            <a:r>
              <a:rPr lang="pt-BR" dirty="0" err="1"/>
              <a:t>dessaturação</a:t>
            </a:r>
            <a:r>
              <a:rPr lang="pt-BR" dirty="0"/>
              <a:t> </a:t>
            </a:r>
            <a:r>
              <a:rPr lang="pt-BR" dirty="0" smtClean="0"/>
              <a:t>persistente, apesar </a:t>
            </a:r>
            <a:r>
              <a:rPr lang="pt-BR" dirty="0"/>
              <a:t>de </a:t>
            </a:r>
            <a:r>
              <a:rPr lang="pt-BR" dirty="0" err="1"/>
              <a:t>valvoplastia</a:t>
            </a:r>
            <a:r>
              <a:rPr lang="pt-BR" dirty="0"/>
              <a:t> pulmonar com sucesso, </a:t>
            </a:r>
            <a:r>
              <a:rPr lang="pt-BR" dirty="0" smtClean="0"/>
              <a:t>eram submetidos </a:t>
            </a:r>
            <a:r>
              <a:rPr lang="pt-BR" dirty="0"/>
              <a:t>a shunt </a:t>
            </a:r>
            <a:r>
              <a:rPr lang="pt-BR" dirty="0" smtClean="0"/>
              <a:t>sistêmico-pulmonar</a:t>
            </a:r>
          </a:p>
          <a:p>
            <a:r>
              <a:rPr lang="pt-BR" dirty="0" smtClean="0"/>
              <a:t>Eco bidimensional </a:t>
            </a:r>
            <a:r>
              <a:rPr lang="pt-BR" dirty="0"/>
              <a:t>com Doppler em cores era </a:t>
            </a:r>
            <a:r>
              <a:rPr lang="pt-BR" dirty="0" smtClean="0"/>
              <a:t>realizado imediatamente </a:t>
            </a:r>
            <a:r>
              <a:rPr lang="pt-BR" dirty="0"/>
              <a:t>após o procedimento e </a:t>
            </a:r>
            <a:r>
              <a:rPr lang="pt-BR" dirty="0" smtClean="0"/>
              <a:t>seriadamente para </a:t>
            </a:r>
            <a:r>
              <a:rPr lang="pt-BR" dirty="0"/>
              <a:t>controle do crescimento ventricular direito no </a:t>
            </a:r>
            <a:r>
              <a:rPr lang="pt-BR" dirty="0" smtClean="0"/>
              <a:t>seguimento ambulatorial</a:t>
            </a:r>
            <a:r>
              <a:rPr lang="pt-BR" dirty="0"/>
              <a:t>, com periodicidade mensal </a:t>
            </a:r>
            <a:r>
              <a:rPr lang="pt-BR" dirty="0" smtClean="0"/>
              <a:t>nos primeiros </a:t>
            </a:r>
            <a:r>
              <a:rPr lang="pt-BR" dirty="0"/>
              <a:t>meses de vida e semestral naqueles </a:t>
            </a:r>
            <a:r>
              <a:rPr lang="pt-BR" dirty="0" smtClean="0"/>
              <a:t>com boa </a:t>
            </a:r>
            <a:r>
              <a:rPr lang="pt-BR" dirty="0"/>
              <a:t>evolução após o primeiro ano de vida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9752" y="1554163"/>
            <a:ext cx="603689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17 pacientes portadores de </a:t>
            </a:r>
            <a:r>
              <a:rPr lang="pt-BR" dirty="0" smtClean="0"/>
              <a:t>AP com SIV</a:t>
            </a:r>
          </a:p>
          <a:p>
            <a:r>
              <a:rPr lang="pt-BR" dirty="0" smtClean="0"/>
              <a:t>Sexo masculino (64,7%)</a:t>
            </a:r>
          </a:p>
          <a:p>
            <a:r>
              <a:rPr lang="pt-BR" dirty="0" smtClean="0"/>
              <a:t>Idade </a:t>
            </a:r>
            <a:r>
              <a:rPr lang="pt-BR" dirty="0"/>
              <a:t>mediana de 5 dias (1 dia </a:t>
            </a:r>
            <a:r>
              <a:rPr lang="pt-BR" dirty="0" smtClean="0"/>
              <a:t>a 16 </a:t>
            </a:r>
            <a:r>
              <a:rPr lang="pt-BR" dirty="0"/>
              <a:t>dias de </a:t>
            </a:r>
            <a:r>
              <a:rPr lang="pt-BR" dirty="0" smtClean="0"/>
              <a:t>vida)</a:t>
            </a:r>
          </a:p>
          <a:p>
            <a:r>
              <a:rPr lang="pt-BR" dirty="0"/>
              <a:t>P</a:t>
            </a:r>
            <a:r>
              <a:rPr lang="pt-BR" dirty="0" smtClean="0"/>
              <a:t>eso </a:t>
            </a:r>
            <a:r>
              <a:rPr lang="pt-BR" dirty="0"/>
              <a:t>médio de 3,1 </a:t>
            </a:r>
            <a:r>
              <a:rPr lang="pt-BR" dirty="0" smtClean="0"/>
              <a:t>+- </a:t>
            </a:r>
            <a:r>
              <a:rPr lang="pt-BR" dirty="0"/>
              <a:t>0,6 </a:t>
            </a:r>
            <a:r>
              <a:rPr lang="pt-BR" dirty="0" smtClean="0"/>
              <a:t>kg</a:t>
            </a:r>
          </a:p>
          <a:p>
            <a:r>
              <a:rPr lang="pt-BR" dirty="0" smtClean="0"/>
              <a:t>Comunicação interatrial </a:t>
            </a:r>
            <a:r>
              <a:rPr lang="pt-BR" dirty="0"/>
              <a:t>ou forame oval </a:t>
            </a:r>
            <a:r>
              <a:rPr lang="pt-BR" dirty="0" smtClean="0"/>
              <a:t>patente em </a:t>
            </a:r>
            <a:r>
              <a:rPr lang="pt-BR" dirty="0"/>
              <a:t>23,5</a:t>
            </a:r>
            <a:r>
              <a:rPr lang="pt-BR" dirty="0" smtClean="0"/>
              <a:t>%</a:t>
            </a:r>
          </a:p>
          <a:p>
            <a:r>
              <a:rPr lang="pt-BR" dirty="0" smtClean="0"/>
              <a:t>15 </a:t>
            </a:r>
            <a:r>
              <a:rPr lang="pt-BR" dirty="0"/>
              <a:t>pacientes (88,2</a:t>
            </a:r>
            <a:r>
              <a:rPr lang="pt-BR" dirty="0" smtClean="0"/>
              <a:t>%) estavam </a:t>
            </a:r>
            <a:r>
              <a:rPr lang="pt-BR" dirty="0"/>
              <a:t>em uso de </a:t>
            </a:r>
            <a:r>
              <a:rPr lang="pt-BR" dirty="0" err="1"/>
              <a:t>prostaglandina</a:t>
            </a:r>
            <a:r>
              <a:rPr lang="pt-BR" dirty="0"/>
              <a:t> intravenosa </a:t>
            </a:r>
            <a:r>
              <a:rPr lang="pt-BR" dirty="0" smtClean="0"/>
              <a:t>previamente ao procedimento</a:t>
            </a: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14 foram submetidos a </a:t>
            </a:r>
            <a:r>
              <a:rPr lang="pt-BR" dirty="0" smtClean="0"/>
              <a:t>perfuração da </a:t>
            </a:r>
            <a:r>
              <a:rPr lang="pt-BR" dirty="0"/>
              <a:t>valva pulmonar com guia rígida e 3 </a:t>
            </a:r>
            <a:r>
              <a:rPr lang="pt-BR" dirty="0" smtClean="0"/>
              <a:t>foram submetidos </a:t>
            </a:r>
            <a:r>
              <a:rPr lang="pt-BR" dirty="0"/>
              <a:t>a </a:t>
            </a:r>
            <a:r>
              <a:rPr lang="pt-BR" dirty="0" err="1"/>
              <a:t>valvotomia</a:t>
            </a:r>
            <a:r>
              <a:rPr lang="pt-BR" dirty="0"/>
              <a:t> pulmonar com </a:t>
            </a:r>
            <a:r>
              <a:rPr lang="pt-BR" dirty="0" smtClean="0"/>
              <a:t>radiofrequência</a:t>
            </a:r>
          </a:p>
          <a:p>
            <a:r>
              <a:rPr lang="pt-BR" dirty="0" smtClean="0"/>
              <a:t>Perfuração </a:t>
            </a:r>
            <a:r>
              <a:rPr lang="pt-BR" dirty="0"/>
              <a:t>valvar com a guia foi realizada com </a:t>
            </a:r>
            <a:r>
              <a:rPr lang="pt-BR" dirty="0" smtClean="0"/>
              <a:t>sucesso em 71,4% e </a:t>
            </a:r>
            <a:r>
              <a:rPr lang="pt-BR" dirty="0"/>
              <a:t>os 4 insucessos </a:t>
            </a:r>
            <a:r>
              <a:rPr lang="pt-BR" dirty="0" smtClean="0"/>
              <a:t>foram submetidos </a:t>
            </a:r>
            <a:r>
              <a:rPr lang="pt-BR" dirty="0"/>
              <a:t>a cirurgia de </a:t>
            </a:r>
            <a:r>
              <a:rPr lang="pt-BR" dirty="0" err="1" smtClean="0"/>
              <a:t>Brock</a:t>
            </a:r>
            <a:endParaRPr lang="pt-BR" dirty="0"/>
          </a:p>
          <a:p>
            <a:r>
              <a:rPr lang="pt-BR" dirty="0" smtClean="0"/>
              <a:t>Diâmetro médio final </a:t>
            </a:r>
            <a:r>
              <a:rPr lang="pt-BR" dirty="0"/>
              <a:t>do balão utilizado foi de 7,9 </a:t>
            </a:r>
            <a:r>
              <a:rPr lang="pt-BR" dirty="0" smtClean="0"/>
              <a:t>+- </a:t>
            </a:r>
            <a:r>
              <a:rPr lang="pt-BR" dirty="0"/>
              <a:t>3,5 </a:t>
            </a:r>
            <a:r>
              <a:rPr lang="pt-BR" dirty="0" smtClean="0"/>
              <a:t>mm</a:t>
            </a:r>
          </a:p>
          <a:p>
            <a:r>
              <a:rPr lang="pt-BR" dirty="0" smtClean="0"/>
              <a:t>3 pacientes </a:t>
            </a:r>
            <a:r>
              <a:rPr lang="pt-BR" dirty="0"/>
              <a:t>tratados com </a:t>
            </a:r>
            <a:r>
              <a:rPr lang="pt-BR" dirty="0" err="1"/>
              <a:t>valvotomia</a:t>
            </a:r>
            <a:r>
              <a:rPr lang="pt-BR" dirty="0"/>
              <a:t> pulmonar </a:t>
            </a:r>
            <a:r>
              <a:rPr lang="pt-BR" dirty="0" smtClean="0"/>
              <a:t>com radiofrequência com </a:t>
            </a:r>
            <a:r>
              <a:rPr lang="pt-BR" dirty="0"/>
              <a:t>taxa de </a:t>
            </a:r>
            <a:r>
              <a:rPr lang="pt-BR" dirty="0" smtClean="0"/>
              <a:t>sucesso de </a:t>
            </a:r>
            <a:r>
              <a:rPr lang="pt-BR" dirty="0"/>
              <a:t>100%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17,6% apresentaram </a:t>
            </a:r>
            <a:r>
              <a:rPr lang="pt-BR" dirty="0" err="1" smtClean="0"/>
              <a:t>bradicardia</a:t>
            </a:r>
            <a:r>
              <a:rPr lang="pt-BR" dirty="0" smtClean="0"/>
              <a:t> </a:t>
            </a:r>
            <a:r>
              <a:rPr lang="pt-BR" dirty="0"/>
              <a:t>responsiva a implante </a:t>
            </a:r>
            <a:r>
              <a:rPr lang="pt-BR" dirty="0" smtClean="0"/>
              <a:t>temporário de </a:t>
            </a:r>
            <a:r>
              <a:rPr lang="pt-BR" dirty="0" err="1"/>
              <a:t>marcapasso</a:t>
            </a:r>
            <a:r>
              <a:rPr lang="pt-BR" dirty="0"/>
              <a:t>, oclusão arterial aguda </a:t>
            </a:r>
            <a:r>
              <a:rPr lang="pt-BR" dirty="0" smtClean="0"/>
              <a:t>após punção </a:t>
            </a:r>
            <a:r>
              <a:rPr lang="pt-BR" dirty="0"/>
              <a:t>arterial </a:t>
            </a:r>
            <a:r>
              <a:rPr lang="pt-BR" dirty="0" smtClean="0"/>
              <a:t>e </a:t>
            </a:r>
            <a:r>
              <a:rPr lang="pt-BR" dirty="0" err="1" smtClean="0"/>
              <a:t>hemopericárdico</a:t>
            </a:r>
            <a:r>
              <a:rPr lang="pt-BR" dirty="0" smtClean="0"/>
              <a:t> </a:t>
            </a:r>
            <a:r>
              <a:rPr lang="pt-BR" dirty="0"/>
              <a:t>após perfuração </a:t>
            </a:r>
            <a:r>
              <a:rPr lang="pt-BR" dirty="0" smtClean="0"/>
              <a:t>da via </a:t>
            </a:r>
            <a:r>
              <a:rPr lang="pt-BR" dirty="0"/>
              <a:t>de saída de ventrículo direito com </a:t>
            </a:r>
            <a:r>
              <a:rPr lang="pt-BR" dirty="0" smtClean="0"/>
              <a:t>radiofrequência sendo </a:t>
            </a:r>
            <a:r>
              <a:rPr lang="pt-BR" dirty="0"/>
              <a:t>submetidos a </a:t>
            </a:r>
            <a:r>
              <a:rPr lang="pt-BR" dirty="0" err="1"/>
              <a:t>pericardiocentese</a:t>
            </a:r>
            <a:r>
              <a:rPr lang="pt-BR" dirty="0"/>
              <a:t> imediata e </a:t>
            </a:r>
            <a:r>
              <a:rPr lang="pt-BR" dirty="0" smtClean="0"/>
              <a:t>autotransfusão com </a:t>
            </a:r>
            <a:r>
              <a:rPr lang="pt-BR" dirty="0"/>
              <a:t>melhora imediata e posterior </a:t>
            </a:r>
            <a:r>
              <a:rPr lang="pt-BR" dirty="0" smtClean="0"/>
              <a:t>perfuração da </a:t>
            </a:r>
            <a:r>
              <a:rPr lang="pt-BR" dirty="0"/>
              <a:t>valva pulmonar com </a:t>
            </a:r>
            <a:r>
              <a:rPr lang="pt-BR" dirty="0" smtClean="0"/>
              <a:t>sucesso</a:t>
            </a:r>
          </a:p>
          <a:p>
            <a:r>
              <a:rPr lang="pt-BR" smtClean="0"/>
              <a:t>Mortalidade </a:t>
            </a:r>
            <a:r>
              <a:rPr lang="pt-BR" dirty="0"/>
              <a:t>hospitalar foi de 23,5% (4/17)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Seguimento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Médio de 69 +- 75,5 meses</a:t>
            </a:r>
          </a:p>
          <a:p>
            <a:r>
              <a:rPr lang="pt-BR" dirty="0" smtClean="0"/>
              <a:t>Média do gradiente VD-AP máximo medido no seguimento tardio não diferiu da obtida 24 horas após o procedimento</a:t>
            </a:r>
          </a:p>
          <a:p>
            <a:r>
              <a:rPr lang="pt-BR" dirty="0" smtClean="0"/>
              <a:t>Reintervenção em 47,1% (8/17): 2 submetidos a implante de homoenxerto em posição pulmonar, 2 oclusão percutânea de comunicação interatrial, 1 oclusão percutânea de persistência do canal arterial, 2 shunt sistêmico-pulmonar e 1 paciente foi submetido à nova </a:t>
            </a:r>
            <a:r>
              <a:rPr lang="pt-BR" dirty="0" err="1" smtClean="0"/>
              <a:t>valvoplastia</a:t>
            </a:r>
            <a:r>
              <a:rPr lang="pt-BR" dirty="0" smtClean="0"/>
              <a:t> percutânea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74" t="11769" r="22158" b="8681"/>
          <a:stretch>
            <a:fillRect/>
          </a:stretch>
        </p:blipFill>
        <p:spPr bwMode="auto">
          <a:xfrm>
            <a:off x="755576" y="188640"/>
            <a:ext cx="761493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Estenose pulmonar e a </a:t>
            </a:r>
            <a:r>
              <a:rPr lang="pt-BR" dirty="0" err="1" smtClean="0"/>
              <a:t>atresia</a:t>
            </a:r>
            <a:r>
              <a:rPr lang="pt-BR" dirty="0" smtClean="0"/>
              <a:t> pulmonar com</a:t>
            </a:r>
          </a:p>
          <a:p>
            <a:r>
              <a:rPr lang="pt-BR" dirty="0" smtClean="0"/>
              <a:t>septo interventricular íntegro representam 10% e 2,5%, respectivamente, das cardiopatias congênitas</a:t>
            </a:r>
          </a:p>
          <a:p>
            <a:r>
              <a:rPr lang="pt-BR" dirty="0" smtClean="0"/>
              <a:t>Em 1979, </a:t>
            </a:r>
            <a:r>
              <a:rPr lang="pt-BR" dirty="0" err="1" smtClean="0"/>
              <a:t>Semb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al., técnica de </a:t>
            </a:r>
            <a:r>
              <a:rPr lang="pt-BR" dirty="0" err="1" smtClean="0"/>
              <a:t>valvoplastia</a:t>
            </a:r>
            <a:r>
              <a:rPr lang="pt-BR" dirty="0" smtClean="0"/>
              <a:t> pulmonar </a:t>
            </a:r>
            <a:r>
              <a:rPr lang="pt-BR" dirty="0" err="1" smtClean="0"/>
              <a:t>utlizando</a:t>
            </a:r>
            <a:r>
              <a:rPr lang="pt-BR" dirty="0" smtClean="0"/>
              <a:t> cateter angiográfico tipo </a:t>
            </a:r>
            <a:r>
              <a:rPr lang="pt-BR" dirty="0" err="1" smtClean="0"/>
              <a:t>Berman</a:t>
            </a:r>
            <a:endParaRPr lang="pt-BR" dirty="0" smtClean="0"/>
          </a:p>
          <a:p>
            <a:r>
              <a:rPr lang="pt-BR" dirty="0" err="1" smtClean="0"/>
              <a:t>Atresia</a:t>
            </a:r>
            <a:r>
              <a:rPr lang="pt-BR" dirty="0" smtClean="0"/>
              <a:t> pulmonar com septo interventricular íntegro, os avanços tiveram início com </a:t>
            </a:r>
            <a:r>
              <a:rPr lang="pt-BR" dirty="0" err="1" smtClean="0"/>
              <a:t>Qureshi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e posteriormente com </a:t>
            </a:r>
            <a:r>
              <a:rPr lang="pt-BR" dirty="0" err="1" smtClean="0"/>
              <a:t>Hausdorf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al., em 1993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 smtClean="0"/>
              <a:t>Valvoplastia</a:t>
            </a:r>
            <a:r>
              <a:rPr lang="pt-BR" dirty="0" smtClean="0"/>
              <a:t> pulmonar procedimento de </a:t>
            </a:r>
            <a:r>
              <a:rPr lang="pt-BR" i="1" dirty="0" smtClean="0"/>
              <a:t>classe I, nível de evidência A</a:t>
            </a:r>
            <a:r>
              <a:rPr lang="pt-BR" dirty="0" smtClean="0"/>
              <a:t>, nos portadores de </a:t>
            </a:r>
            <a:r>
              <a:rPr lang="pt-BR" i="1" dirty="0" smtClean="0"/>
              <a:t>estenose pulmonar crítica da valva pulmonar</a:t>
            </a:r>
            <a:r>
              <a:rPr lang="pt-BR" dirty="0" smtClean="0"/>
              <a:t> (estenose pulmonar, cianose e dependência de canal arterial patente ao nascimento)</a:t>
            </a:r>
          </a:p>
          <a:p>
            <a:r>
              <a:rPr lang="pt-BR" i="1" dirty="0" smtClean="0"/>
              <a:t>Classe </a:t>
            </a:r>
            <a:r>
              <a:rPr lang="pt-BR" i="1" dirty="0" err="1" smtClean="0"/>
              <a:t>IIa</a:t>
            </a:r>
            <a:r>
              <a:rPr lang="pt-BR" i="1" dirty="0" smtClean="0"/>
              <a:t>, nível de evidência C</a:t>
            </a:r>
            <a:r>
              <a:rPr lang="pt-BR" dirty="0" smtClean="0"/>
              <a:t>, para portadores de </a:t>
            </a:r>
            <a:r>
              <a:rPr lang="pt-BR" i="1" dirty="0" err="1" smtClean="0"/>
              <a:t>atresia</a:t>
            </a:r>
            <a:r>
              <a:rPr lang="pt-BR" i="1" dirty="0" smtClean="0"/>
              <a:t> pulmonar com septo interventricular íntegro</a:t>
            </a:r>
            <a:r>
              <a:rPr lang="pt-BR" dirty="0" smtClean="0"/>
              <a:t> e anatomia ventricular favorável, sem circulação coronária dependente do ventrículo direito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Valvoplastia</a:t>
            </a:r>
            <a:r>
              <a:rPr lang="pt-BR" dirty="0" smtClean="0"/>
              <a:t> pulmonar na EP e na APSVI apresenta resultados clínicos e hemodinâmicos aceitáveis, desde que se observem características anatômicas favoráveis e se mantenha a </a:t>
            </a:r>
            <a:r>
              <a:rPr lang="pt-BR" dirty="0" err="1" smtClean="0"/>
              <a:t>patência</a:t>
            </a:r>
            <a:r>
              <a:rPr lang="pt-BR" dirty="0" smtClean="0"/>
              <a:t> do fluxo pulmonar até o procedimento</a:t>
            </a:r>
          </a:p>
          <a:p>
            <a:r>
              <a:rPr lang="pt-BR" dirty="0" smtClean="0"/>
              <a:t>Morbidade e a mortalidade dos portadores de EP crítica são mais baixas que as de </a:t>
            </a:r>
            <a:r>
              <a:rPr lang="pt-BR" smtClean="0"/>
              <a:t>portadores de APSIV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74" t="24497" r="10225" b="10272"/>
          <a:stretch>
            <a:fillRect/>
          </a:stretch>
        </p:blipFill>
        <p:spPr bwMode="auto">
          <a:xfrm>
            <a:off x="251520" y="836712"/>
            <a:ext cx="835468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Abordagem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AP com SIV </a:t>
            </a:r>
            <a:r>
              <a:rPr lang="en-US" dirty="0" err="1" smtClean="0"/>
              <a:t>íntegro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Perfuração da valva pulmonar com energia de radiofrequência (RF) é um método válido para doentes com </a:t>
            </a:r>
            <a:r>
              <a:rPr lang="pt-BR" dirty="0" err="1" smtClean="0"/>
              <a:t>atresia</a:t>
            </a:r>
            <a:r>
              <a:rPr lang="pt-BR" dirty="0" smtClean="0"/>
              <a:t> de tipo membranoso, VD sem </a:t>
            </a:r>
            <a:r>
              <a:rPr lang="pt-BR" dirty="0" err="1" smtClean="0"/>
              <a:t>hipoplasia</a:t>
            </a:r>
            <a:r>
              <a:rPr lang="pt-BR" dirty="0" smtClean="0"/>
              <a:t> marcada (bipartido ou tripartido) e circulação coronária não dependente do VD</a:t>
            </a:r>
          </a:p>
          <a:p>
            <a:r>
              <a:rPr lang="pt-BR" dirty="0" smtClean="0"/>
              <a:t>Por vezes, há necessidade de suplementar a circulação pulmonar implantando um </a:t>
            </a:r>
            <a:r>
              <a:rPr lang="pt-BR" i="1" dirty="0" err="1" smtClean="0"/>
              <a:t>stent</a:t>
            </a:r>
            <a:r>
              <a:rPr lang="pt-BR" i="1" dirty="0" smtClean="0"/>
              <a:t> </a:t>
            </a:r>
            <a:r>
              <a:rPr lang="pt-BR" dirty="0" smtClean="0"/>
              <a:t>no canal arterial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en-US" sz="3100" b="1" dirty="0" smtClean="0"/>
              <a:t>AHA - Indications for Cardiac Catheterization and Intervention in Pediatric Cardiac Disease </a:t>
            </a:r>
            <a:br>
              <a:rPr lang="en-US" sz="3100" b="1" dirty="0" smtClean="0"/>
            </a:br>
            <a:r>
              <a:rPr lang="pt-BR" sz="3100" b="1" i="1" dirty="0" err="1" smtClean="0"/>
              <a:t>Circulation</a:t>
            </a:r>
            <a:r>
              <a:rPr lang="pt-BR" sz="3100" b="1" i="1" dirty="0" smtClean="0"/>
              <a:t> </a:t>
            </a:r>
            <a:r>
              <a:rPr lang="pt-BR" sz="3100" b="1" i="1" dirty="0" err="1" smtClean="0"/>
              <a:t>June</a:t>
            </a:r>
            <a:r>
              <a:rPr lang="pt-BR" sz="3100" b="1" i="1" dirty="0" smtClean="0"/>
              <a:t> 7, 2011</a:t>
            </a:r>
            <a:r>
              <a:rPr lang="pt-BR" b="1" i="1" dirty="0" smtClean="0"/>
              <a:t>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r>
              <a:rPr lang="en-US" u="sng" dirty="0" err="1" smtClean="0"/>
              <a:t>Tratamento</a:t>
            </a:r>
            <a:r>
              <a:rPr lang="en-US" u="sng" dirty="0" smtClean="0"/>
              <a:t> </a:t>
            </a:r>
            <a:r>
              <a:rPr lang="en-US" u="sng" dirty="0" err="1" smtClean="0"/>
              <a:t>percutâneo</a:t>
            </a:r>
            <a:endParaRPr lang="pt-BR" u="sng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Classe </a:t>
            </a:r>
            <a:r>
              <a:rPr lang="pt-BR" b="1" dirty="0" err="1" smtClean="0">
                <a:solidFill>
                  <a:srgbClr val="FF0000"/>
                </a:solidFill>
              </a:rPr>
              <a:t>IIa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b="1" dirty="0" smtClean="0"/>
              <a:t>AP com septo íntegro que tenha anatomia favorável. </a:t>
            </a:r>
            <a:r>
              <a:rPr lang="pt-BR" b="1" i="1" dirty="0" smtClean="0"/>
              <a:t>(Nível evidência: C)</a:t>
            </a:r>
            <a:endParaRPr lang="pt-BR" dirty="0" smtClean="0"/>
          </a:p>
          <a:p>
            <a:r>
              <a:rPr lang="pt-BR" b="1" dirty="0" err="1" smtClean="0">
                <a:solidFill>
                  <a:srgbClr val="FF0000"/>
                </a:solidFill>
              </a:rPr>
              <a:t>Class</a:t>
            </a:r>
            <a:r>
              <a:rPr lang="pt-BR" b="1" dirty="0" smtClean="0">
                <a:solidFill>
                  <a:srgbClr val="FF0000"/>
                </a:solidFill>
              </a:rPr>
              <a:t> III </a:t>
            </a:r>
          </a:p>
          <a:p>
            <a:r>
              <a:rPr lang="pt-BR" b="1" dirty="0" err="1" smtClean="0"/>
              <a:t>Contra-indicado</a:t>
            </a:r>
            <a:r>
              <a:rPr lang="pt-BR" b="1" dirty="0" smtClean="0"/>
              <a:t> em pacientes com AP e circulação </a:t>
            </a:r>
            <a:r>
              <a:rPr lang="pt-BR" b="1" dirty="0" err="1" smtClean="0"/>
              <a:t>coronoriana</a:t>
            </a:r>
            <a:r>
              <a:rPr lang="pt-BR" b="1" dirty="0" smtClean="0"/>
              <a:t> dependente de VD </a:t>
            </a:r>
            <a:r>
              <a:rPr lang="pt-BR" b="1" i="1" dirty="0" smtClean="0"/>
              <a:t>(Nível evidência: B)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err="1" smtClean="0"/>
              <a:t>Ventriculografia</a:t>
            </a:r>
            <a:r>
              <a:rPr lang="pt-BR" sz="2800" dirty="0" smtClean="0"/>
              <a:t> direita com </a:t>
            </a:r>
            <a:r>
              <a:rPr lang="pt-BR" sz="2800" dirty="0" err="1" smtClean="0"/>
              <a:t>catéter</a:t>
            </a:r>
            <a:r>
              <a:rPr lang="pt-BR" sz="2800" dirty="0" smtClean="0"/>
              <a:t> no infundíbulo mostrando AP</a:t>
            </a:r>
            <a:endParaRPr lang="pt-B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026" t="14377" r="26193" b="23574"/>
          <a:stretch>
            <a:fillRect/>
          </a:stretch>
        </p:blipFill>
        <p:spPr bwMode="auto">
          <a:xfrm>
            <a:off x="2267744" y="1484784"/>
            <a:ext cx="49685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Perfuração de valva pulmonar com fio de radiofrequência </a:t>
            </a:r>
            <a:r>
              <a:rPr lang="pt-BR" sz="2800" dirty="0" err="1" smtClean="0"/>
              <a:t>Nykanen</a:t>
            </a:r>
            <a:r>
              <a:rPr lang="pt-BR" sz="2800" dirty="0" smtClean="0"/>
              <a:t> (</a:t>
            </a:r>
            <a:r>
              <a:rPr lang="pt-BR" sz="2800" dirty="0" err="1" smtClean="0"/>
              <a:t>Baylis</a:t>
            </a:r>
            <a:r>
              <a:rPr lang="pt-BR" sz="2800" dirty="0" smtClean="0"/>
              <a:t> Medical)</a:t>
            </a:r>
            <a:endParaRPr lang="pt-B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084" t="13360" r="27130" b="24591"/>
          <a:stretch>
            <a:fillRect/>
          </a:stretch>
        </p:blipFill>
        <p:spPr bwMode="auto">
          <a:xfrm>
            <a:off x="2123728" y="1484784"/>
            <a:ext cx="4824536" cy="495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Dilatação de valva pulmonar com balão Opta (</a:t>
            </a:r>
            <a:r>
              <a:rPr lang="pt-BR" dirty="0" err="1" smtClean="0"/>
              <a:t>Cordis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07" t="22906" r="23152" b="18227"/>
          <a:stretch>
            <a:fillRect/>
          </a:stretch>
        </p:blipFill>
        <p:spPr bwMode="auto">
          <a:xfrm>
            <a:off x="1763688" y="1772816"/>
            <a:ext cx="5371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Ventriculografia</a:t>
            </a:r>
            <a:r>
              <a:rPr lang="pt-BR" dirty="0" smtClean="0"/>
              <a:t> direita pós-dilatação de valva pulmonar</a:t>
            </a:r>
            <a:endParaRPr lang="pt-B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01" t="14951" r="24146" b="24591"/>
          <a:stretch>
            <a:fillRect/>
          </a:stretch>
        </p:blipFill>
        <p:spPr bwMode="auto">
          <a:xfrm>
            <a:off x="1862225" y="1628800"/>
            <a:ext cx="516941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0" t="22906" r="10225" b="10925"/>
          <a:stretch>
            <a:fillRect/>
          </a:stretch>
        </p:blipFill>
        <p:spPr bwMode="auto">
          <a:xfrm>
            <a:off x="539552" y="1268760"/>
            <a:ext cx="7930928" cy="45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OBRIGADO!!</a:t>
            </a:r>
            <a:endParaRPr lang="pt-BR" sz="8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 err="1" smtClean="0"/>
              <a:t>Humpl</a:t>
            </a:r>
            <a:r>
              <a:rPr lang="pt-BR" sz="3100" b="1" dirty="0" smtClean="0"/>
              <a:t> </a:t>
            </a:r>
            <a:r>
              <a:rPr lang="pt-BR" sz="3100" b="1" dirty="0" err="1" smtClean="0"/>
              <a:t>et</a:t>
            </a:r>
            <a:r>
              <a:rPr lang="pt-BR" sz="3100" b="1" dirty="0" smtClean="0"/>
              <a:t> </a:t>
            </a:r>
            <a:r>
              <a:rPr lang="pt-BR" sz="3100" b="1" dirty="0" err="1" smtClean="0"/>
              <a:t>al</a:t>
            </a:r>
            <a:r>
              <a:rPr lang="pt-BR" sz="3100" b="1" dirty="0" smtClean="0"/>
              <a:t> </a:t>
            </a:r>
            <a:r>
              <a:rPr lang="pt-BR" sz="3100" b="1" dirty="0" err="1" smtClean="0"/>
              <a:t>Balloon</a:t>
            </a:r>
            <a:r>
              <a:rPr lang="pt-BR" sz="3100" b="1" dirty="0" smtClean="0"/>
              <a:t> </a:t>
            </a:r>
            <a:r>
              <a:rPr lang="pt-BR" sz="3100" b="1" dirty="0" err="1" smtClean="0"/>
              <a:t>Valvotomy</a:t>
            </a:r>
            <a:r>
              <a:rPr lang="pt-BR" sz="3100" b="1" dirty="0" smtClean="0"/>
              <a:t> in </a:t>
            </a:r>
            <a:r>
              <a:rPr lang="pt-BR" sz="3100" b="1" dirty="0" err="1" smtClean="0"/>
              <a:t>Pulmonary</a:t>
            </a:r>
            <a:r>
              <a:rPr lang="pt-BR" sz="3100" b="1" dirty="0" smtClean="0"/>
              <a:t> </a:t>
            </a:r>
            <a:r>
              <a:rPr lang="pt-BR" sz="3100" b="1" dirty="0" err="1" smtClean="0"/>
              <a:t>Atresia</a:t>
            </a:r>
            <a:r>
              <a:rPr lang="pt-BR" sz="3100" b="1" dirty="0" smtClean="0"/>
              <a:t> </a:t>
            </a:r>
            <a:r>
              <a:rPr lang="pt-BR" sz="3100" b="1" i="1" dirty="0" err="1" smtClean="0"/>
              <a:t>Circulation</a:t>
            </a:r>
            <a:r>
              <a:rPr lang="pt-BR" sz="3100" b="1" i="1" dirty="0" smtClean="0"/>
              <a:t>. 2003;108:826-832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err="1" smtClean="0"/>
              <a:t>Tratamento</a:t>
            </a:r>
            <a:r>
              <a:rPr lang="en-US" u="sng" dirty="0" smtClean="0"/>
              <a:t> </a:t>
            </a:r>
            <a:r>
              <a:rPr lang="en-US" u="sng" dirty="0" err="1" smtClean="0"/>
              <a:t>percutâneo</a:t>
            </a:r>
            <a:endParaRPr lang="pt-BR" u="sng" dirty="0" smtClean="0"/>
          </a:p>
          <a:p>
            <a:r>
              <a:rPr lang="pt-BR" dirty="0" smtClean="0"/>
              <a:t>Anatomia favorável: </a:t>
            </a:r>
          </a:p>
          <a:p>
            <a:r>
              <a:rPr lang="pt-BR" dirty="0" err="1" smtClean="0"/>
              <a:t>Hipoplasia</a:t>
            </a:r>
            <a:r>
              <a:rPr lang="pt-BR" dirty="0" smtClean="0"/>
              <a:t> leve a moderada do anel tricúspide </a:t>
            </a:r>
          </a:p>
          <a:p>
            <a:r>
              <a:rPr lang="pt-BR" dirty="0" smtClean="0"/>
              <a:t>Infundíbulo pérvio </a:t>
            </a:r>
          </a:p>
          <a:p>
            <a:r>
              <a:rPr lang="pt-BR" dirty="0" err="1" smtClean="0"/>
              <a:t>Atresia</a:t>
            </a:r>
            <a:r>
              <a:rPr lang="pt-BR" dirty="0" smtClean="0"/>
              <a:t> membranosa da valva pulmonar </a:t>
            </a:r>
          </a:p>
          <a:p>
            <a:r>
              <a:rPr lang="pt-BR" dirty="0" smtClean="0"/>
              <a:t>Circulação coronariana não dependente do VD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AP com SIV íntegro representa 1 a 3% das malformações cardíacas, porém, no período neonatal, ela é responsável por 1/3 das cardiopatias cianóticas</a:t>
            </a:r>
          </a:p>
          <a:p>
            <a:r>
              <a:rPr lang="pt-BR" dirty="0" smtClean="0"/>
              <a:t>Etiologia não se encontra totalmente esclarecida e as possíveis causas são inflamatórias, infecciosas e incidência familiar</a:t>
            </a:r>
          </a:p>
          <a:p>
            <a:r>
              <a:rPr lang="pt-BR" dirty="0" smtClean="0"/>
              <a:t>Anomalias extracardíacas são pouco </a:t>
            </a:r>
            <a:r>
              <a:rPr lang="pt-BR" dirty="0" err="1" smtClean="0"/>
              <a:t>freqüentes</a:t>
            </a:r>
            <a:r>
              <a:rPr lang="pt-BR" dirty="0" smtClean="0"/>
              <a:t> e comunicações entre as artérias coronárias e VD podem ocorrer em aproximadamente 50% dos casos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836" t="10178" r="2270" b="53229"/>
          <a:stretch>
            <a:fillRect/>
          </a:stretch>
        </p:blipFill>
        <p:spPr bwMode="auto">
          <a:xfrm>
            <a:off x="395536" y="260648"/>
            <a:ext cx="83915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Abordagem cirúrgica (</a:t>
            </a:r>
            <a:r>
              <a:rPr lang="pt-BR" dirty="0" err="1" smtClean="0"/>
              <a:t>Greenwold</a:t>
            </a:r>
            <a:r>
              <a:rPr lang="pt-BR" dirty="0" smtClean="0"/>
              <a:t> e cols.) baseada na morfologia ventricular</a:t>
            </a:r>
          </a:p>
          <a:p>
            <a:r>
              <a:rPr lang="pt-BR" dirty="0" smtClean="0"/>
              <a:t>Tratamento com </a:t>
            </a:r>
            <a:r>
              <a:rPr lang="pt-BR" dirty="0" err="1" smtClean="0"/>
              <a:t>valvulotomia</a:t>
            </a:r>
            <a:r>
              <a:rPr lang="pt-BR" dirty="0" smtClean="0"/>
              <a:t> pulmonar em lactentes com cavidade ventricular direita de dimensões normais</a:t>
            </a:r>
          </a:p>
          <a:p>
            <a:r>
              <a:rPr lang="pt-BR" dirty="0" smtClean="0"/>
              <a:t>Procedimentos paliativos desenvolvidos por Glenn, </a:t>
            </a:r>
            <a:r>
              <a:rPr lang="pt-BR" dirty="0" err="1" smtClean="0"/>
              <a:t>Blalock-Taussig</a:t>
            </a:r>
            <a:r>
              <a:rPr lang="pt-BR" dirty="0" smtClean="0"/>
              <a:t> (Sub-AP) e </a:t>
            </a:r>
            <a:r>
              <a:rPr lang="pt-BR" dirty="0" err="1" smtClean="0"/>
              <a:t>Waterston</a:t>
            </a:r>
            <a:r>
              <a:rPr lang="pt-BR" dirty="0" smtClean="0"/>
              <a:t> (</a:t>
            </a:r>
            <a:r>
              <a:rPr lang="pt-BR" dirty="0" err="1" smtClean="0"/>
              <a:t>Ao-TP</a:t>
            </a:r>
            <a:r>
              <a:rPr lang="pt-BR" dirty="0" smtClean="0"/>
              <a:t>) foram substituídos por técnicas corretivas no sentido de desobstruir VSVD e valva pulmonar, aumentando o fluxo </a:t>
            </a:r>
            <a:r>
              <a:rPr lang="pt-BR" dirty="0" err="1" smtClean="0"/>
              <a:t>sangüíneo</a:t>
            </a:r>
            <a:r>
              <a:rPr lang="pt-BR" dirty="0" smtClean="0"/>
              <a:t> pulmonar restabelecendo continuidade do VD com AP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Baseado no tamanho da cavidade ventricular direita, anatomia e função da valva tricúspide e presença de conexões </a:t>
            </a:r>
            <a:r>
              <a:rPr lang="pt-BR" dirty="0" err="1" smtClean="0"/>
              <a:t>coronário-cavitárias</a:t>
            </a:r>
            <a:endParaRPr lang="pt-BR" dirty="0" smtClean="0"/>
          </a:p>
          <a:p>
            <a:r>
              <a:rPr lang="pt-BR" dirty="0" smtClean="0"/>
              <a:t>Técnicas cirúrgicas que têm sido empregadas:</a:t>
            </a:r>
          </a:p>
          <a:p>
            <a:r>
              <a:rPr lang="pt-BR" dirty="0" err="1" smtClean="0"/>
              <a:t>Valvotomia</a:t>
            </a:r>
            <a:r>
              <a:rPr lang="pt-BR" dirty="0" smtClean="0"/>
              <a:t> com hipotermia</a:t>
            </a:r>
          </a:p>
          <a:p>
            <a:r>
              <a:rPr lang="pt-BR" dirty="0" err="1" smtClean="0"/>
              <a:t>Cardioplegia</a:t>
            </a:r>
            <a:r>
              <a:rPr lang="pt-BR" dirty="0" smtClean="0"/>
              <a:t> com by-pass cardiopulmonar</a:t>
            </a:r>
          </a:p>
          <a:p>
            <a:r>
              <a:rPr lang="pt-BR" dirty="0" err="1" smtClean="0"/>
              <a:t>Valvectomia</a:t>
            </a:r>
            <a:r>
              <a:rPr lang="pt-BR" dirty="0" smtClean="0"/>
              <a:t> pulmonar e </a:t>
            </a:r>
            <a:r>
              <a:rPr lang="pt-BR" dirty="0" err="1" smtClean="0"/>
              <a:t>patch</a:t>
            </a:r>
            <a:r>
              <a:rPr lang="pt-BR" dirty="0" smtClean="0"/>
              <a:t> </a:t>
            </a:r>
            <a:r>
              <a:rPr lang="pt-BR" dirty="0" err="1" smtClean="0"/>
              <a:t>transanular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 smtClean="0"/>
              <a:t>Ventriculografia</a:t>
            </a:r>
            <a:r>
              <a:rPr lang="pt-BR" dirty="0" smtClean="0"/>
              <a:t> direita realizada em posição </a:t>
            </a:r>
            <a:r>
              <a:rPr lang="pt-BR" dirty="0" err="1" smtClean="0"/>
              <a:t>crânio-caudal</a:t>
            </a:r>
            <a:r>
              <a:rPr lang="pt-BR" dirty="0" smtClean="0"/>
              <a:t> e lateral para demonstrar:</a:t>
            </a:r>
          </a:p>
          <a:p>
            <a:r>
              <a:rPr lang="pt-BR" dirty="0" smtClean="0"/>
              <a:t>1) grau de regurgitação tricúspide</a:t>
            </a:r>
          </a:p>
          <a:p>
            <a:r>
              <a:rPr lang="pt-BR" dirty="0" smtClean="0"/>
              <a:t>2) diâmetro da valva tricúspide</a:t>
            </a:r>
          </a:p>
          <a:p>
            <a:r>
              <a:rPr lang="pt-BR" dirty="0" smtClean="0"/>
              <a:t>3) presença de conexões </a:t>
            </a:r>
            <a:r>
              <a:rPr lang="pt-BR" dirty="0" err="1" smtClean="0"/>
              <a:t>coronário-cavitárias</a:t>
            </a:r>
            <a:r>
              <a:rPr lang="pt-BR" dirty="0" smtClean="0"/>
              <a:t> e de circulação coronariana ventrículo direito dependente</a:t>
            </a:r>
          </a:p>
          <a:p>
            <a:r>
              <a:rPr lang="pt-BR" dirty="0" smtClean="0"/>
              <a:t>(estenoses graves, proximais, em território coronariano nativo, principalmente descendente anterior e circunflexa – obstruções completas em pontos proximais da circulação coronariana nativa – fístula entre território coronariano nativo e o ventrículo direito – ausência de conexão da coronária esquerda com aorta, com origem da artéria pulmonar)</a:t>
            </a:r>
          </a:p>
          <a:p>
            <a:r>
              <a:rPr lang="pt-BR" dirty="0" smtClean="0"/>
              <a:t>4) morfologia ventricular direita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886</TotalTime>
  <Words>1537</Words>
  <Application>Microsoft Office PowerPoint</Application>
  <PresentationFormat>Apresentação na tela (4:3)</PresentationFormat>
  <Paragraphs>119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Viagem</vt:lpstr>
      <vt:lpstr>Resultados dos tratamentos percutâneos na atresia pulmonar com SIV ÍNTEGRO</vt:lpstr>
      <vt:lpstr>LOCAIS DE OBSTRUÇÃO NA VSVD</vt:lpstr>
      <vt:lpstr>Slide 3</vt:lpstr>
      <vt:lpstr> AHA - Indications for Cardiac Catheterization and Intervention in Pediatric Cardiac Disease  Circulation June 7, 2011 </vt:lpstr>
      <vt:lpstr>Humpl et al Balloon Valvotomy in Pulmonary Atresia Circulation. 2003;108:826-832</vt:lpstr>
      <vt:lpstr>Slide 6</vt:lpstr>
      <vt:lpstr>Introdução</vt:lpstr>
      <vt:lpstr>Introdução</vt:lpstr>
      <vt:lpstr>Métodos</vt:lpstr>
      <vt:lpstr>Métodos</vt:lpstr>
      <vt:lpstr>Dividido em 3 grupos </vt:lpstr>
      <vt:lpstr>Slide 12</vt:lpstr>
      <vt:lpstr>Slide 13</vt:lpstr>
      <vt:lpstr>Slide 14</vt:lpstr>
      <vt:lpstr>Slide 15</vt:lpstr>
      <vt:lpstr>Slide 16</vt:lpstr>
      <vt:lpstr>Conclusão</vt:lpstr>
      <vt:lpstr>Slide 18</vt:lpstr>
      <vt:lpstr>Introdução</vt:lpstr>
      <vt:lpstr>Métodos</vt:lpstr>
      <vt:lpstr>Dados ecocardiográficos</vt:lpstr>
      <vt:lpstr>Dados hemodinâmicos</vt:lpstr>
      <vt:lpstr>Dados hemodinâmicos</vt:lpstr>
      <vt:lpstr>Dados hemodinâmicos</vt:lpstr>
      <vt:lpstr>Dados hemodinâmicos</vt:lpstr>
      <vt:lpstr>Cálculo Balão</vt:lpstr>
      <vt:lpstr>Cálculo Balão</vt:lpstr>
      <vt:lpstr>Dados hemodinâmicos</vt:lpstr>
      <vt:lpstr>Seguimento</vt:lpstr>
      <vt:lpstr>Resultados</vt:lpstr>
      <vt:lpstr>Resultados</vt:lpstr>
      <vt:lpstr>Complicações</vt:lpstr>
      <vt:lpstr>Seguimento</vt:lpstr>
      <vt:lpstr>Slide 34</vt:lpstr>
      <vt:lpstr>Discussão</vt:lpstr>
      <vt:lpstr>Discussão</vt:lpstr>
      <vt:lpstr>Conclusões</vt:lpstr>
      <vt:lpstr>Slide 38</vt:lpstr>
      <vt:lpstr>Abordagem da AP com SIV íntegro</vt:lpstr>
      <vt:lpstr>Ventriculografia direita com catéter no infundíbulo mostrando AP</vt:lpstr>
      <vt:lpstr>Perfuração de valva pulmonar com fio de radiofrequência Nykanen (Baylis Medical)</vt:lpstr>
      <vt:lpstr>Dilatação de valva pulmonar com balão Opta (Cordis)</vt:lpstr>
      <vt:lpstr>Ventriculografia direita pós-dilatação de valva pulmonar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dos tratamentos percutâneos na atresia pulmonar com SIV intacto</dc:title>
  <dc:creator>Renato</dc:creator>
  <cp:lastModifiedBy>User</cp:lastModifiedBy>
  <cp:revision>69</cp:revision>
  <dcterms:created xsi:type="dcterms:W3CDTF">2013-06-22T00:35:31Z</dcterms:created>
  <dcterms:modified xsi:type="dcterms:W3CDTF">2013-08-01T14:12:35Z</dcterms:modified>
</cp:coreProperties>
</file>