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2" r:id="rId7"/>
    <p:sldId id="263" r:id="rId8"/>
    <p:sldId id="266" r:id="rId9"/>
    <p:sldId id="265" r:id="rId10"/>
    <p:sldId id="257" r:id="rId11"/>
    <p:sldId id="258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2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63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10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1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4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60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83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5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18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0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8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9176D-0F13-4335-8E5F-635C67D145B1}" type="datetimeFigureOut">
              <a:rPr lang="pt-BR" smtClean="0"/>
              <a:t>08/08/2014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EAFC-6568-4D8D-9BED-5B8224A60B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08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3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IAMCEST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22307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1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IAMCEST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32765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6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IAMCEST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824"/>
            <a:ext cx="866388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0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IAMCEST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4"/>
          <a:stretch/>
        </p:blipFill>
        <p:spPr bwMode="auto">
          <a:xfrm>
            <a:off x="485120" y="3120033"/>
            <a:ext cx="8280920" cy="12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98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IAMSEST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36" y="1268760"/>
            <a:ext cx="905763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0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IAMSEST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" y="2636912"/>
            <a:ext cx="9028881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46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IAMSEST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1" y="1772816"/>
            <a:ext cx="9036496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bg1"/>
                </a:solidFill>
              </a:rPr>
              <a:t>valvulopatias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2047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4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bg1"/>
                </a:solidFill>
              </a:rPr>
              <a:t>valvulopatias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4075"/>
            <a:ext cx="914399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8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>
                <a:solidFill>
                  <a:schemeClr val="bg1"/>
                </a:solidFill>
              </a:rPr>
              <a:t>valvulopatias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97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ANTIAGREGANTES </a:t>
            </a:r>
            <a:r>
              <a:rPr lang="pt-BR" b="1" dirty="0" smtClean="0">
                <a:solidFill>
                  <a:schemeClr val="bg1"/>
                </a:solidFill>
              </a:rPr>
              <a:t>PLAQUETARIOS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u="sng" dirty="0">
                <a:solidFill>
                  <a:schemeClr val="bg1"/>
                </a:solidFill>
              </a:rPr>
              <a:t>AAS</a:t>
            </a:r>
          </a:p>
          <a:p>
            <a:pPr lvl="0"/>
            <a:r>
              <a:rPr lang="pt-BR" b="1" dirty="0" err="1">
                <a:solidFill>
                  <a:schemeClr val="bg1"/>
                </a:solidFill>
              </a:rPr>
              <a:t>Cairn</a:t>
            </a:r>
            <a:r>
              <a:rPr lang="pt-BR" b="1" dirty="0">
                <a:solidFill>
                  <a:schemeClr val="bg1"/>
                </a:solidFill>
              </a:rPr>
              <a:t> e </a:t>
            </a:r>
            <a:r>
              <a:rPr lang="pt-BR" b="1" dirty="0" err="1">
                <a:solidFill>
                  <a:schemeClr val="bg1"/>
                </a:solidFill>
              </a:rPr>
              <a:t>cols</a:t>
            </a:r>
            <a:r>
              <a:rPr lang="pt-BR" b="1" dirty="0">
                <a:solidFill>
                  <a:schemeClr val="bg1"/>
                </a:solidFill>
              </a:rPr>
              <a:t> (1985):</a:t>
            </a:r>
            <a:r>
              <a:rPr lang="pt-BR" dirty="0">
                <a:solidFill>
                  <a:schemeClr val="bg1"/>
                </a:solidFill>
              </a:rPr>
              <a:t> AAS vs </a:t>
            </a:r>
            <a:r>
              <a:rPr lang="pt-BR" dirty="0" err="1">
                <a:solidFill>
                  <a:schemeClr val="bg1"/>
                </a:solidFill>
              </a:rPr>
              <a:t>sulfinpirazona</a:t>
            </a:r>
            <a:r>
              <a:rPr lang="pt-BR" dirty="0">
                <a:solidFill>
                  <a:schemeClr val="bg1"/>
                </a:solidFill>
              </a:rPr>
              <a:t> na AI. AAS ↓ 51% morte é IAM não fatal.</a:t>
            </a:r>
          </a:p>
          <a:p>
            <a:pPr lvl="0"/>
            <a:r>
              <a:rPr lang="pt-BR" b="1" dirty="0" err="1">
                <a:solidFill>
                  <a:schemeClr val="bg1"/>
                </a:solidFill>
              </a:rPr>
              <a:t>Théroux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e </a:t>
            </a:r>
            <a:r>
              <a:rPr lang="pt-BR" b="1" dirty="0" err="1">
                <a:solidFill>
                  <a:schemeClr val="bg1"/>
                </a:solidFill>
              </a:rPr>
              <a:t>cols</a:t>
            </a:r>
            <a:r>
              <a:rPr lang="pt-BR" b="1" dirty="0">
                <a:solidFill>
                  <a:schemeClr val="bg1"/>
                </a:solidFill>
              </a:rPr>
              <a:t> (1988 e 1993): </a:t>
            </a:r>
            <a:r>
              <a:rPr lang="pt-BR" dirty="0">
                <a:solidFill>
                  <a:schemeClr val="bg1"/>
                </a:solidFill>
              </a:rPr>
              <a:t> AAS vs Heparina com ↓ IAM com uso AAS ou associado.</a:t>
            </a:r>
            <a:endParaRPr lang="pt-BR" sz="3600" dirty="0">
              <a:solidFill>
                <a:schemeClr val="bg1"/>
              </a:solidFill>
            </a:endParaRPr>
          </a:p>
          <a:p>
            <a:pPr lvl="0"/>
            <a:r>
              <a:rPr lang="pt-BR" b="1" u="sng" dirty="0">
                <a:solidFill>
                  <a:schemeClr val="bg1"/>
                </a:solidFill>
              </a:rPr>
              <a:t>ISIS-2</a:t>
            </a:r>
            <a:r>
              <a:rPr lang="pt-BR" b="1" dirty="0">
                <a:solidFill>
                  <a:schemeClr val="bg1"/>
                </a:solidFill>
              </a:rPr>
              <a:t>(1988)</a:t>
            </a:r>
            <a:r>
              <a:rPr lang="pt-BR" dirty="0">
                <a:solidFill>
                  <a:schemeClr val="bg1"/>
                </a:solidFill>
              </a:rPr>
              <a:t> aas / </a:t>
            </a:r>
            <a:r>
              <a:rPr lang="pt-BR" dirty="0" err="1">
                <a:solidFill>
                  <a:schemeClr val="bg1"/>
                </a:solidFill>
              </a:rPr>
              <a:t>stk</a:t>
            </a:r>
            <a:r>
              <a:rPr lang="pt-BR" dirty="0">
                <a:solidFill>
                  <a:schemeClr val="bg1"/>
                </a:solidFill>
              </a:rPr>
              <a:t> ou associados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Aas </a:t>
            </a:r>
            <a:r>
              <a:rPr lang="pt-BR" dirty="0" smtClean="0">
                <a:solidFill>
                  <a:schemeClr val="bg1"/>
                </a:solidFill>
              </a:rPr>
              <a:t>diminuiu </a:t>
            </a:r>
            <a:r>
              <a:rPr lang="pt-BR" dirty="0" err="1">
                <a:solidFill>
                  <a:schemeClr val="bg1"/>
                </a:solidFill>
              </a:rPr>
              <a:t>mort</a:t>
            </a:r>
            <a:r>
              <a:rPr lang="pt-BR" dirty="0">
                <a:solidFill>
                  <a:schemeClr val="bg1"/>
                </a:solidFill>
              </a:rPr>
              <a:t> todas as causas 23% e 42% associado </a:t>
            </a:r>
            <a:r>
              <a:rPr lang="pt-BR" dirty="0" err="1">
                <a:solidFill>
                  <a:schemeClr val="bg1"/>
                </a:solidFill>
              </a:rPr>
              <a:t>stk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>
                <a:solidFill>
                  <a:schemeClr val="bg1"/>
                </a:solidFill>
              </a:rPr>
              <a:t>Relacionado c tempo, 0-4 </a:t>
            </a:r>
            <a:r>
              <a:rPr lang="pt-BR" dirty="0" err="1">
                <a:solidFill>
                  <a:schemeClr val="bg1"/>
                </a:solidFill>
              </a:rPr>
              <a:t>hs</a:t>
            </a:r>
            <a:r>
              <a:rPr lang="pt-BR" dirty="0">
                <a:solidFill>
                  <a:schemeClr val="bg1"/>
                </a:solidFill>
              </a:rPr>
              <a:t> ↓ 25±7%; 5-12 21±7%; 13-24 21±7%;</a:t>
            </a:r>
          </a:p>
          <a:p>
            <a:pPr lvl="0"/>
            <a:r>
              <a:rPr lang="pt-BR" b="1" dirty="0" err="1">
                <a:solidFill>
                  <a:schemeClr val="bg1"/>
                </a:solidFill>
              </a:rPr>
              <a:t>Antiplatelet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Trialist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Collaboration</a:t>
            </a:r>
            <a:r>
              <a:rPr lang="pt-BR" b="1" dirty="0">
                <a:solidFill>
                  <a:schemeClr val="bg1"/>
                </a:solidFill>
              </a:rPr>
              <a:t> (1994)</a:t>
            </a:r>
            <a:r>
              <a:rPr lang="pt-BR" dirty="0">
                <a:solidFill>
                  <a:schemeClr val="bg1"/>
                </a:solidFill>
              </a:rPr>
              <a:t> ↓ 29% em eventos vasculares (IAM, AVC, MORTE)</a:t>
            </a:r>
          </a:p>
          <a:p>
            <a:pPr lvl="0"/>
            <a:r>
              <a:rPr lang="pt-BR" b="1" u="sng" dirty="0">
                <a:solidFill>
                  <a:schemeClr val="bg1"/>
                </a:solidFill>
              </a:rPr>
              <a:t>CURRET-OASIS-7</a:t>
            </a:r>
            <a:r>
              <a:rPr lang="pt-BR" b="1" dirty="0">
                <a:solidFill>
                  <a:schemeClr val="bg1"/>
                </a:solidFill>
              </a:rPr>
              <a:t> (2010)</a:t>
            </a:r>
            <a:r>
              <a:rPr lang="pt-BR" dirty="0">
                <a:solidFill>
                  <a:schemeClr val="bg1"/>
                </a:solidFill>
              </a:rPr>
              <a:t> doses manutenção dobradas na SCA c/ACTP (29% com SCAEST), não evidencio diferencia.</a:t>
            </a:r>
          </a:p>
          <a:p>
            <a:pPr lvl="0"/>
            <a:r>
              <a:rPr lang="pt-BR" dirty="0">
                <a:solidFill>
                  <a:schemeClr val="bg1"/>
                </a:solidFill>
              </a:rPr>
              <a:t>AAS contraindicado: hipersensibilidade, ulcera péptica ativa, </a:t>
            </a:r>
            <a:r>
              <a:rPr lang="pt-BR" dirty="0" err="1">
                <a:solidFill>
                  <a:schemeClr val="bg1"/>
                </a:solidFill>
              </a:rPr>
              <a:t>discrasia</a:t>
            </a:r>
            <a:r>
              <a:rPr lang="pt-BR" dirty="0">
                <a:solidFill>
                  <a:schemeClr val="bg1"/>
                </a:solidFill>
              </a:rPr>
              <a:t> sanguínea ou hepatopatia grave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7964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3744416" cy="292494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91" y="0"/>
            <a:ext cx="4743450" cy="42210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923928" cy="383766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91" y="4365104"/>
            <a:ext cx="4743450" cy="237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6456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ANTIAGREGANTES PLAQUETARIOS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u="sng" dirty="0">
                <a:solidFill>
                  <a:schemeClr val="bg1"/>
                </a:solidFill>
              </a:rPr>
              <a:t>Clopidogrel</a:t>
            </a:r>
            <a:endParaRPr lang="pt-BR" sz="4500" u="sng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CURE (2001</a:t>
            </a:r>
            <a:r>
              <a:rPr lang="pt-BR" dirty="0">
                <a:solidFill>
                  <a:schemeClr val="bg1"/>
                </a:solidFill>
              </a:rPr>
              <a:t>):aas / associação c/ clopidogrel (SCASEST) ↓ 20% (morte, </a:t>
            </a:r>
            <a:r>
              <a:rPr lang="pt-BR" dirty="0" err="1">
                <a:solidFill>
                  <a:schemeClr val="bg1"/>
                </a:solidFill>
              </a:rPr>
              <a:t>avc</a:t>
            </a:r>
            <a:r>
              <a:rPr lang="pt-BR" dirty="0">
                <a:solidFill>
                  <a:schemeClr val="bg1"/>
                </a:solidFill>
              </a:rPr>
              <a:t>, iam), tratamento por 12 meses.</a:t>
            </a:r>
          </a:p>
          <a:p>
            <a:pPr lvl="1"/>
            <a:r>
              <a:rPr lang="pt-BR" b="1" dirty="0">
                <a:solidFill>
                  <a:schemeClr val="bg1"/>
                </a:solidFill>
              </a:rPr>
              <a:t>PCI-CURE: </a:t>
            </a:r>
            <a:r>
              <a:rPr lang="pt-BR" dirty="0">
                <a:solidFill>
                  <a:schemeClr val="bg1"/>
                </a:solidFill>
              </a:rPr>
              <a:t>beneficio ASS + Clopidogrel independente do TTO; evidenciou ↓ 30% MIA. Com maior beneficio no TTO clinico.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CLARITY-TIMI 28 (2005) </a:t>
            </a:r>
            <a:r>
              <a:rPr lang="pt-BR" dirty="0">
                <a:solidFill>
                  <a:schemeClr val="bg1"/>
                </a:solidFill>
              </a:rPr>
              <a:t>aas / associação c/ clopidogrel (SCACEST ≤ 75@, TROMBOLISE QM) 300 mg ataque e 75mg manutenção. ↓36% (morte, iam, revascularização) s/ diferenças no sangramento.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COMMIT (2005): </a:t>
            </a:r>
            <a:r>
              <a:rPr lang="pt-BR" dirty="0">
                <a:solidFill>
                  <a:schemeClr val="bg1"/>
                </a:solidFill>
              </a:rPr>
              <a:t>aas / associação c/ clopidogrel s/dose ataque (SCACEST c/trombólise) por 28 dias, com ↓ 9% (M, I, A) com beneficio para terapia trombolítica como naqueles não reperfundidos.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CURRENT-OASIS-7 (2010) </a:t>
            </a:r>
            <a:r>
              <a:rPr lang="pt-BR" dirty="0">
                <a:solidFill>
                  <a:schemeClr val="bg1"/>
                </a:solidFill>
              </a:rPr>
              <a:t>doses manutenção dobradas na SCA c/ACTP (29% SCACEST), com ataque 600 mg + 150 mg por 7 dias seguidas de 75 mg. Não teve diferencias no desfecho primário</a:t>
            </a:r>
            <a:r>
              <a:rPr lang="pt-BR" b="1" dirty="0">
                <a:solidFill>
                  <a:schemeClr val="bg1"/>
                </a:solidFill>
              </a:rPr>
              <a:t>, </a:t>
            </a:r>
            <a:r>
              <a:rPr lang="pt-BR" dirty="0">
                <a:solidFill>
                  <a:schemeClr val="bg1"/>
                </a:solidFill>
              </a:rPr>
              <a:t>com maior sangramento; com redução significativa da incidência de trombose de stent.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204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ANTIAGREGANTES PLAQUETARIOS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900" b="1" u="sng" dirty="0">
                <a:solidFill>
                  <a:schemeClr val="bg1"/>
                </a:solidFill>
              </a:rPr>
              <a:t>Prasugrel</a:t>
            </a:r>
            <a:endParaRPr lang="pt-BR" sz="3900" u="sng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TRITON-TIMI 38 (2007):</a:t>
            </a:r>
            <a:r>
              <a:rPr lang="pt-BR" dirty="0">
                <a:solidFill>
                  <a:schemeClr val="bg1"/>
                </a:solidFill>
              </a:rPr>
              <a:t> prasugrel / clopidogrel em uso de AAS nas SCA com anatomia conhecida e ACTP planejada (SCACEST = 26%) com ↓ 19% de (M,I,A), com ↑ 32% sangramento (&gt; peso &lt; 60kg, ≥ 75 anos, </a:t>
            </a:r>
            <a:r>
              <a:rPr lang="pt-BR" dirty="0" err="1">
                <a:solidFill>
                  <a:schemeClr val="bg1"/>
                </a:solidFill>
              </a:rPr>
              <a:t>AVCi</a:t>
            </a:r>
            <a:r>
              <a:rPr lang="pt-BR" dirty="0">
                <a:solidFill>
                  <a:schemeClr val="bg1"/>
                </a:solidFill>
              </a:rPr>
              <a:t>/AIT prévio</a:t>
            </a:r>
          </a:p>
          <a:p>
            <a:pPr marL="0" indent="0">
              <a:buNone/>
            </a:pPr>
            <a:r>
              <a:rPr lang="pt-BR" sz="3900" b="1" u="sng" dirty="0" err="1">
                <a:solidFill>
                  <a:schemeClr val="bg1"/>
                </a:solidFill>
              </a:rPr>
              <a:t>Ticagrelor</a:t>
            </a:r>
            <a:endParaRPr lang="pt-BR" sz="3900" u="sng" dirty="0">
              <a:solidFill>
                <a:schemeClr val="bg1"/>
              </a:solidFill>
            </a:endParaRPr>
          </a:p>
          <a:p>
            <a:pPr lvl="0"/>
            <a:r>
              <a:rPr lang="pt-BR" b="1" dirty="0" err="1">
                <a:solidFill>
                  <a:schemeClr val="bg1"/>
                </a:solidFill>
              </a:rPr>
              <a:t>Plato</a:t>
            </a:r>
            <a:r>
              <a:rPr lang="pt-BR" b="1" dirty="0">
                <a:solidFill>
                  <a:schemeClr val="bg1"/>
                </a:solidFill>
              </a:rPr>
              <a:t>(2010): </a:t>
            </a:r>
            <a:r>
              <a:rPr lang="pt-BR" dirty="0" err="1">
                <a:solidFill>
                  <a:schemeClr val="bg1"/>
                </a:solidFill>
              </a:rPr>
              <a:t>Ticagrelor</a:t>
            </a:r>
            <a:r>
              <a:rPr lang="pt-BR" dirty="0">
                <a:solidFill>
                  <a:schemeClr val="bg1"/>
                </a:solidFill>
              </a:rPr>
              <a:t> / clopidogrel em uso de AAS na SCA sem anatomia conhecida (38% SCAAEST) Com ↓16%, (M,I,A)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38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ANTIAGREGANTES PLAQUETARIOS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u="sng" dirty="0">
                <a:solidFill>
                  <a:schemeClr val="bg1"/>
                </a:solidFill>
              </a:rPr>
              <a:t>Inibidores da Glicoproteína </a:t>
            </a:r>
            <a:r>
              <a:rPr lang="pt-BR" sz="9600" b="1" u="sng" dirty="0" err="1">
                <a:solidFill>
                  <a:schemeClr val="bg1"/>
                </a:solidFill>
              </a:rPr>
              <a:t>IIb</a:t>
            </a:r>
            <a:r>
              <a:rPr lang="pt-BR" sz="9600" b="1" u="sng" dirty="0">
                <a:solidFill>
                  <a:schemeClr val="bg1"/>
                </a:solidFill>
              </a:rPr>
              <a:t>/</a:t>
            </a:r>
            <a:r>
              <a:rPr lang="pt-BR" sz="9600" b="1" u="sng" dirty="0" err="1">
                <a:solidFill>
                  <a:schemeClr val="bg1"/>
                </a:solidFill>
              </a:rPr>
              <a:t>IIIa</a:t>
            </a:r>
            <a:endParaRPr lang="pt-BR" sz="9600" u="sng" dirty="0">
              <a:solidFill>
                <a:schemeClr val="bg1"/>
              </a:solidFill>
            </a:endParaRPr>
          </a:p>
          <a:p>
            <a:pPr lvl="0"/>
            <a:r>
              <a:rPr lang="pt-BR" sz="7200" b="1" dirty="0" err="1">
                <a:solidFill>
                  <a:schemeClr val="bg1"/>
                </a:solidFill>
              </a:rPr>
              <a:t>Relax-AMI</a:t>
            </a:r>
            <a:r>
              <a:rPr lang="pt-BR" sz="7200" b="1" dirty="0">
                <a:solidFill>
                  <a:schemeClr val="bg1"/>
                </a:solidFill>
              </a:rPr>
              <a:t> (2007): </a:t>
            </a:r>
            <a:r>
              <a:rPr lang="pt-BR" sz="7200" dirty="0">
                <a:solidFill>
                  <a:schemeClr val="bg1"/>
                </a:solidFill>
              </a:rPr>
              <a:t>Abciximab precoce vs antes de ACTP. Com melhora dos parâmetros perfusionais e na recuperação da função ventricular em 30 dias..</a:t>
            </a:r>
          </a:p>
          <a:p>
            <a:pPr lvl="0"/>
            <a:r>
              <a:rPr lang="pt-BR" sz="7200" b="1" dirty="0" err="1">
                <a:solidFill>
                  <a:schemeClr val="bg1"/>
                </a:solidFill>
              </a:rPr>
              <a:t>On</a:t>
            </a:r>
            <a:r>
              <a:rPr lang="pt-BR" sz="7200" b="1" dirty="0">
                <a:solidFill>
                  <a:schemeClr val="bg1"/>
                </a:solidFill>
              </a:rPr>
              <a:t>-TIME 2 (2008): </a:t>
            </a:r>
            <a:r>
              <a:rPr lang="pt-BR" sz="7200" dirty="0">
                <a:solidFill>
                  <a:schemeClr val="bg1"/>
                </a:solidFill>
              </a:rPr>
              <a:t>Tirofiban  no IAMCEST, alta dose pré-hospitalar vs uso selecionado na ACTPp. &gt; redução supra ST sem aumento de sangramentos significativos.</a:t>
            </a:r>
          </a:p>
          <a:p>
            <a:pPr lvl="0"/>
            <a:r>
              <a:rPr lang="pt-BR" sz="7200" b="1" dirty="0">
                <a:solidFill>
                  <a:schemeClr val="bg1"/>
                </a:solidFill>
              </a:rPr>
              <a:t>FINESSE (2009): </a:t>
            </a:r>
            <a:r>
              <a:rPr lang="pt-BR" sz="7200" dirty="0">
                <a:solidFill>
                  <a:schemeClr val="bg1"/>
                </a:solidFill>
              </a:rPr>
              <a:t>ACTPp, ACTP facilitada com Abciximab e ACTP  facilitada com dose reduzida de reteplase e Abciximab. Sem ↓ de eventos isquêmicos com </a:t>
            </a:r>
            <a:r>
              <a:rPr lang="pt-BR" sz="7200" b="1" dirty="0">
                <a:solidFill>
                  <a:schemeClr val="bg1"/>
                </a:solidFill>
              </a:rPr>
              <a:t> </a:t>
            </a:r>
            <a:r>
              <a:rPr lang="pt-BR" sz="7200" dirty="0">
                <a:solidFill>
                  <a:schemeClr val="bg1"/>
                </a:solidFill>
              </a:rPr>
              <a:t>↑ eventos hemorrágicos. Após 12 meses teve tendência a redução da mortalidade em IAM anterior com uso de reteplase + Abciximab.</a:t>
            </a:r>
          </a:p>
          <a:p>
            <a:pPr lvl="0"/>
            <a:r>
              <a:rPr lang="pt-BR" sz="7200" b="1" dirty="0">
                <a:solidFill>
                  <a:schemeClr val="bg1"/>
                </a:solidFill>
              </a:rPr>
              <a:t>BRAVE-3(2009): </a:t>
            </a:r>
            <a:r>
              <a:rPr lang="pt-BR" sz="7200" dirty="0">
                <a:solidFill>
                  <a:schemeClr val="bg1"/>
                </a:solidFill>
              </a:rPr>
              <a:t>no IAMCEST dose de ataque</a:t>
            </a:r>
            <a:r>
              <a:rPr lang="pt-BR" sz="7200" b="1" dirty="0">
                <a:solidFill>
                  <a:schemeClr val="bg1"/>
                </a:solidFill>
              </a:rPr>
              <a:t> </a:t>
            </a:r>
            <a:r>
              <a:rPr lang="pt-BR" sz="7200" dirty="0">
                <a:solidFill>
                  <a:schemeClr val="bg1"/>
                </a:solidFill>
              </a:rPr>
              <a:t>clopidogrel 600mg + abciximab ou placebo, sem redução no tamanho da área de infarto.</a:t>
            </a:r>
          </a:p>
          <a:p>
            <a:pPr lvl="0"/>
            <a:r>
              <a:rPr lang="pt-BR" sz="7200" b="1" dirty="0">
                <a:solidFill>
                  <a:schemeClr val="bg1"/>
                </a:solidFill>
              </a:rPr>
              <a:t>AINDA (2012): </a:t>
            </a:r>
            <a:r>
              <a:rPr lang="pt-BR" sz="7200" dirty="0">
                <a:solidFill>
                  <a:schemeClr val="bg1"/>
                </a:solidFill>
              </a:rPr>
              <a:t>Abciximab intracoronário vs endovenoso, sem diferencia nos desfechos primários. Nos desfechos secundários ↓ 43% incidência de IC em 90 dias. </a:t>
            </a:r>
          </a:p>
          <a:p>
            <a:pPr lvl="0"/>
            <a:r>
              <a:rPr lang="pt-BR" sz="7200" b="1" dirty="0">
                <a:solidFill>
                  <a:schemeClr val="bg1"/>
                </a:solidFill>
              </a:rPr>
              <a:t>EARLY ACS (2009): </a:t>
            </a:r>
            <a:r>
              <a:rPr lang="pt-BR" sz="7200" dirty="0">
                <a:solidFill>
                  <a:schemeClr val="bg1"/>
                </a:solidFill>
              </a:rPr>
              <a:t> eptifibatide + dupla antiagregação plaquetária, rotineiramente antes ACTP </a:t>
            </a:r>
            <a:r>
              <a:rPr lang="pt-BR" sz="7200" dirty="0" err="1">
                <a:solidFill>
                  <a:schemeClr val="bg1"/>
                </a:solidFill>
              </a:rPr>
              <a:t>vc</a:t>
            </a:r>
            <a:r>
              <a:rPr lang="pt-BR" sz="7200" dirty="0">
                <a:solidFill>
                  <a:schemeClr val="bg1"/>
                </a:solidFill>
              </a:rPr>
              <a:t> casos selecionados (trombos, doença difusa, complicações trombóticas), não mostrou beneficio no uso rotineiro com↑ significativo de sangramentos</a:t>
            </a:r>
            <a:r>
              <a:rPr lang="pt-BR" sz="7200" dirty="0" smtClean="0">
                <a:solidFill>
                  <a:schemeClr val="bg1"/>
                </a:solidFill>
              </a:rPr>
              <a:t>.</a:t>
            </a:r>
            <a:endParaRPr lang="pt-B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ANTICOAGULANTES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300" b="1" u="sng" dirty="0">
                <a:solidFill>
                  <a:schemeClr val="bg1"/>
                </a:solidFill>
              </a:rPr>
              <a:t>HEPARINA NÃO FRACIONADA</a:t>
            </a:r>
            <a:endParaRPr lang="pt-BR" sz="3300" u="sng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GISSI-2 (1990)/ ISIS-3 (1992): </a:t>
            </a:r>
            <a:r>
              <a:rPr lang="pt-BR" dirty="0">
                <a:solidFill>
                  <a:schemeClr val="bg1"/>
                </a:solidFill>
              </a:rPr>
              <a:t>HNF (SC) + AAS + Trombolítico sem redução nos eventos. A HNF teve atrasos no seu inicio.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GUSTO-1 (1993): </a:t>
            </a:r>
            <a:r>
              <a:rPr lang="pt-BR" dirty="0">
                <a:solidFill>
                  <a:schemeClr val="bg1"/>
                </a:solidFill>
              </a:rPr>
              <a:t>Aas + r-TPA +HNF EV (5k bolus + 1k – 1.2k por hora em </a:t>
            </a:r>
            <a:r>
              <a:rPr lang="pt-BR" dirty="0" err="1">
                <a:solidFill>
                  <a:schemeClr val="bg1"/>
                </a:solidFill>
              </a:rPr>
              <a:t>pte</a:t>
            </a:r>
            <a:r>
              <a:rPr lang="pt-BR" dirty="0">
                <a:solidFill>
                  <a:schemeClr val="bg1"/>
                </a:solidFill>
              </a:rPr>
              <a:t> &gt; 80kg/ TTPa 6-85 </a:t>
            </a:r>
            <a:r>
              <a:rPr lang="pt-BR" dirty="0" err="1">
                <a:solidFill>
                  <a:schemeClr val="bg1"/>
                </a:solidFill>
              </a:rPr>
              <a:t>seg</a:t>
            </a:r>
            <a:r>
              <a:rPr lang="pt-BR" dirty="0">
                <a:solidFill>
                  <a:schemeClr val="bg1"/>
                </a:solidFill>
              </a:rPr>
              <a:t>), teve ↓ 6,3% mortalidade em 30 dias.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ASSENT-3 (2001):</a:t>
            </a:r>
            <a:r>
              <a:rPr lang="pt-BR" dirty="0">
                <a:solidFill>
                  <a:schemeClr val="bg1"/>
                </a:solidFill>
              </a:rPr>
              <a:t> tenecteplase + enoxaparina/HNF (bolus 60 UI/kg com </a:t>
            </a:r>
            <a:r>
              <a:rPr lang="pt-BR" dirty="0" err="1">
                <a:solidFill>
                  <a:schemeClr val="bg1"/>
                </a:solidFill>
              </a:rPr>
              <a:t>max</a:t>
            </a:r>
            <a:r>
              <a:rPr lang="pt-BR" dirty="0">
                <a:solidFill>
                  <a:schemeClr val="bg1"/>
                </a:solidFill>
              </a:rPr>
              <a:t> 4k UI seguido 12UI/kg/hora </a:t>
            </a:r>
            <a:r>
              <a:rPr lang="pt-BR" dirty="0" err="1">
                <a:solidFill>
                  <a:schemeClr val="bg1"/>
                </a:solidFill>
              </a:rPr>
              <a:t>max</a:t>
            </a:r>
            <a:r>
              <a:rPr lang="pt-BR" dirty="0">
                <a:solidFill>
                  <a:schemeClr val="bg1"/>
                </a:solidFill>
              </a:rPr>
              <a:t> 1kUI/hora – TTPa 50-60) ou abciximab.  Teve &gt; óbito, </a:t>
            </a:r>
            <a:r>
              <a:rPr lang="pt-BR" dirty="0" err="1">
                <a:solidFill>
                  <a:schemeClr val="bg1"/>
                </a:solidFill>
              </a:rPr>
              <a:t>reinfarto</a:t>
            </a:r>
            <a:r>
              <a:rPr lang="pt-BR" dirty="0">
                <a:solidFill>
                  <a:schemeClr val="bg1"/>
                </a:solidFill>
              </a:rPr>
              <a:t> ou isquemia recorrente com HNF em 30 dias.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4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ANTICOAGULANTES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500" b="1" u="sng" dirty="0">
                <a:solidFill>
                  <a:schemeClr val="bg1"/>
                </a:solidFill>
              </a:rPr>
              <a:t>HBPM</a:t>
            </a:r>
            <a:endParaRPr lang="pt-BR" sz="4500" u="sng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ASSENT-3 (2001):  </a:t>
            </a:r>
            <a:r>
              <a:rPr lang="pt-BR" dirty="0">
                <a:solidFill>
                  <a:schemeClr val="bg1"/>
                </a:solidFill>
              </a:rPr>
              <a:t>enoxaparina vs HNF na </a:t>
            </a:r>
            <a:r>
              <a:rPr lang="pt-BR" dirty="0" err="1">
                <a:solidFill>
                  <a:schemeClr val="bg1"/>
                </a:solidFill>
              </a:rPr>
              <a:t>trombolise</a:t>
            </a:r>
            <a:r>
              <a:rPr lang="pt-BR" dirty="0">
                <a:solidFill>
                  <a:schemeClr val="bg1"/>
                </a:solidFill>
              </a:rPr>
              <a:t>. A HBPM ↓ 26% RR óbito, </a:t>
            </a:r>
            <a:r>
              <a:rPr lang="pt-BR" dirty="0" err="1">
                <a:solidFill>
                  <a:schemeClr val="bg1"/>
                </a:solidFill>
              </a:rPr>
              <a:t>reinfarto</a:t>
            </a:r>
            <a:r>
              <a:rPr lang="pt-BR" dirty="0">
                <a:solidFill>
                  <a:schemeClr val="bg1"/>
                </a:solidFill>
              </a:rPr>
              <a:t> é isquemia refrataria.</a:t>
            </a:r>
          </a:p>
          <a:p>
            <a:pPr lvl="0"/>
            <a:r>
              <a:rPr lang="pt-BR" b="1" dirty="0" err="1">
                <a:solidFill>
                  <a:schemeClr val="bg1"/>
                </a:solidFill>
              </a:rPr>
              <a:t>ExTRACT</a:t>
            </a:r>
            <a:r>
              <a:rPr lang="pt-BR" b="1" dirty="0">
                <a:solidFill>
                  <a:schemeClr val="bg1"/>
                </a:solidFill>
              </a:rPr>
              <a:t> TIMI 25 (2006):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IAMCEST + TROMBOLISE – HNF 48hs / Enoxaparina 8 dias (30mg bolus antes ate 30 min após inicio da trombólise, seguido 1mg/kg c/12h, </a:t>
            </a:r>
            <a:r>
              <a:rPr lang="pt-BR" dirty="0" err="1">
                <a:solidFill>
                  <a:schemeClr val="bg1"/>
                </a:solidFill>
              </a:rPr>
              <a:t>max</a:t>
            </a:r>
            <a:r>
              <a:rPr lang="pt-BR" dirty="0">
                <a:solidFill>
                  <a:schemeClr val="bg1"/>
                </a:solidFill>
              </a:rPr>
              <a:t> 100mg. &gt;75@ 0,75mg c/12h, </a:t>
            </a:r>
            <a:r>
              <a:rPr lang="pt-BR" dirty="0" err="1">
                <a:solidFill>
                  <a:schemeClr val="bg1"/>
                </a:solidFill>
              </a:rPr>
              <a:t>ClCr</a:t>
            </a:r>
            <a:r>
              <a:rPr lang="pt-BR" dirty="0">
                <a:solidFill>
                  <a:schemeClr val="bg1"/>
                </a:solidFill>
              </a:rPr>
              <a:t> &lt;30ml/min 1mg/kg c/24h. Teve ↓ 17% RR óbito e IAM fatal em 30 </a:t>
            </a:r>
            <a:r>
              <a:rPr lang="pt-BR" dirty="0" err="1">
                <a:solidFill>
                  <a:schemeClr val="bg1"/>
                </a:solidFill>
              </a:rPr>
              <a:t>días</a:t>
            </a:r>
            <a:r>
              <a:rPr lang="pt-BR" dirty="0">
                <a:solidFill>
                  <a:schemeClr val="bg1"/>
                </a:solidFill>
              </a:rPr>
              <a:t>, com NNT 48. Com↑ 53% risco de sangramentos maiores.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ATOLL (2011) </a:t>
            </a:r>
            <a:r>
              <a:rPr lang="pt-BR" dirty="0">
                <a:solidFill>
                  <a:schemeClr val="bg1"/>
                </a:solidFill>
              </a:rPr>
              <a:t>IAMCEST + ACTPp. Enoxaparina 0,5mg/kg EV ou HNF 70-100 UI/kg EV (se usou IGP </a:t>
            </a:r>
            <a:r>
              <a:rPr lang="pt-BR" dirty="0" err="1">
                <a:solidFill>
                  <a:schemeClr val="bg1"/>
                </a:solidFill>
              </a:rPr>
              <a:t>IIb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pt-BR" dirty="0" err="1">
                <a:solidFill>
                  <a:schemeClr val="bg1"/>
                </a:solidFill>
              </a:rPr>
              <a:t>IIIa</a:t>
            </a:r>
            <a:r>
              <a:rPr lang="pt-BR" dirty="0">
                <a:solidFill>
                  <a:schemeClr val="bg1"/>
                </a:solidFill>
              </a:rPr>
              <a:t>- 50-70 UI) sem diferencia significativa.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METANALISE (2007) </a:t>
            </a:r>
            <a:r>
              <a:rPr lang="pt-BR" dirty="0">
                <a:solidFill>
                  <a:schemeClr val="bg1"/>
                </a:solidFill>
              </a:rPr>
              <a:t>Enoxaparina ↓ 16% óbito e IAM não fatal comparada com HNF.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SYNERGY (2004): </a:t>
            </a:r>
            <a:r>
              <a:rPr lang="pt-BR" dirty="0">
                <a:solidFill>
                  <a:schemeClr val="bg1"/>
                </a:solidFill>
              </a:rPr>
              <a:t>enoxaparina vs HNF na ACTP. Sem diferencia no desfecho primário (MIA). Nos desfechos de segurança, a enoxaparina apresentou &gt; incidência de sangramentos maiores. Mostrou ↑ sangramento no “crossover”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05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ANTICOAGULANTES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100" b="1" u="sng" dirty="0">
                <a:solidFill>
                  <a:schemeClr val="bg1"/>
                </a:solidFill>
              </a:rPr>
              <a:t>Fondaparinux</a:t>
            </a:r>
            <a:endParaRPr lang="pt-BR" sz="5100" u="sng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OASIS 6 (2006): </a:t>
            </a:r>
            <a:r>
              <a:rPr lang="pt-BR" dirty="0">
                <a:solidFill>
                  <a:schemeClr val="bg1"/>
                </a:solidFill>
              </a:rPr>
              <a:t>IAMCEST; trombólise/ACTP+ HNF ou Fondaparinux. Com discreta ↓ óbito nos paciente trombolisados quimicamente. Nos pacientes com ACTPp ↑ trombose de cateter. Sem diferencias no sangramento.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PENTUA (2004): </a:t>
            </a:r>
            <a:r>
              <a:rPr lang="pt-BR" dirty="0">
                <a:solidFill>
                  <a:schemeClr val="bg1"/>
                </a:solidFill>
              </a:rPr>
              <a:t>SCASEST; Fondaparinux vs enoxaparina, mostrou que é tão seguro e eficaz a enoxaparina na prevenção de morte, IAM e isquemia recorrente.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OASIS 5(2006): </a:t>
            </a:r>
            <a:r>
              <a:rPr lang="pt-BR" dirty="0">
                <a:solidFill>
                  <a:schemeClr val="bg1"/>
                </a:solidFill>
              </a:rPr>
              <a:t>SCASEST; Fondaparinux vs enoxaparina, o Fondaparinux mostrou-se não inferior, com menor índice de sangramentos maiores (2,2% vs 4,1%). 50% menos </a:t>
            </a:r>
            <a:r>
              <a:rPr lang="pt-BR" dirty="0" err="1">
                <a:solidFill>
                  <a:schemeClr val="bg1"/>
                </a:solidFill>
              </a:rPr>
              <a:t>anti-Xa</a:t>
            </a:r>
            <a:r>
              <a:rPr lang="pt-BR" dirty="0">
                <a:solidFill>
                  <a:schemeClr val="bg1"/>
                </a:solidFill>
              </a:rPr>
              <a:t> que a enoxaparina.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FUTURA OASIS 8 (2010): </a:t>
            </a:r>
            <a:r>
              <a:rPr lang="pt-BR" dirty="0">
                <a:solidFill>
                  <a:schemeClr val="bg1"/>
                </a:solidFill>
              </a:rPr>
              <a:t>Pacientes tratados com Fondaparinux, com bolus HNF no momento ACTP. Melhor dose 85UI/kg e 60UI/kg se estiver usando IGP </a:t>
            </a:r>
            <a:r>
              <a:rPr lang="pt-BR" dirty="0" err="1">
                <a:solidFill>
                  <a:schemeClr val="bg1"/>
                </a:solidFill>
              </a:rPr>
              <a:t>IIb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pt-BR" dirty="0" err="1">
                <a:solidFill>
                  <a:schemeClr val="bg1"/>
                </a:solidFill>
              </a:rPr>
              <a:t>IIIa</a:t>
            </a:r>
            <a:r>
              <a:rPr lang="pt-BR" dirty="0">
                <a:solidFill>
                  <a:schemeClr val="bg1"/>
                </a:solidFill>
              </a:rPr>
              <a:t>. A incidência de trombose de cateter 0,1%.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935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ANTICOAGULANTES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NOVOS ANTICOAGULANTES ORAIS</a:t>
            </a:r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APRAISE-2: Apixabana </a:t>
            </a:r>
            <a:r>
              <a:rPr lang="pt-BR" dirty="0">
                <a:solidFill>
                  <a:schemeClr val="bg1"/>
                </a:solidFill>
              </a:rPr>
              <a:t>5mg 12/12h, interrompido por ↑ importante de sangramento, sem benefícios para eventos isquêmicos.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ATLAS ACS 2: Rivaroxabana </a:t>
            </a:r>
            <a:r>
              <a:rPr lang="pt-BR" dirty="0">
                <a:solidFill>
                  <a:schemeClr val="bg1"/>
                </a:solidFill>
              </a:rPr>
              <a:t>2,5 - 5mg 12/12h, com↓ 16% MIA, com aumento significativo de sangramentos relacionados a cirurgia, sem ↑ sangramentos fatais.</a:t>
            </a:r>
          </a:p>
          <a:p>
            <a:pPr lvl="0"/>
            <a:r>
              <a:rPr lang="pt-BR" b="1" dirty="0">
                <a:solidFill>
                  <a:schemeClr val="bg1"/>
                </a:solidFill>
              </a:rPr>
              <a:t>REDEEM: Dabigatrana </a:t>
            </a:r>
            <a:r>
              <a:rPr lang="pt-BR" dirty="0">
                <a:solidFill>
                  <a:schemeClr val="bg1"/>
                </a:solidFill>
              </a:rPr>
              <a:t>50, 75,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110, 150mg. Com ↑ importante na incidência de sangramento.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454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1112</Words>
  <Application>Microsoft Office PowerPoint</Application>
  <PresentationFormat>Apresentação na tela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ANTIAGREGANTES PLAQUETARIOS</vt:lpstr>
      <vt:lpstr>ANTIAGREGANTES PLAQUETARIOS</vt:lpstr>
      <vt:lpstr>ANTIAGREGANTES PLAQUETARIOS</vt:lpstr>
      <vt:lpstr>ANTIAGREGANTES PLAQUETARIOS</vt:lpstr>
      <vt:lpstr>ANTICOAGULANTES</vt:lpstr>
      <vt:lpstr>ANTICOAGULANTES</vt:lpstr>
      <vt:lpstr>ANTICOAGULANTES</vt:lpstr>
      <vt:lpstr>ANTICOAGULANTES</vt:lpstr>
      <vt:lpstr>IAMCEST</vt:lpstr>
      <vt:lpstr>IAMCEST</vt:lpstr>
      <vt:lpstr>IAMCEST</vt:lpstr>
      <vt:lpstr>IAMCEST</vt:lpstr>
      <vt:lpstr>IAMSEST</vt:lpstr>
      <vt:lpstr>IAMSEST</vt:lpstr>
      <vt:lpstr>IAMSEST</vt:lpstr>
      <vt:lpstr>valvulopatias</vt:lpstr>
      <vt:lpstr>valvulopatias</vt:lpstr>
      <vt:lpstr>valvulopatias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Cliente</cp:lastModifiedBy>
  <cp:revision>9</cp:revision>
  <dcterms:created xsi:type="dcterms:W3CDTF">2014-08-09T00:39:46Z</dcterms:created>
  <dcterms:modified xsi:type="dcterms:W3CDTF">2014-08-09T01:54:03Z</dcterms:modified>
</cp:coreProperties>
</file>