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576" autoAdjust="0"/>
  </p:normalViewPr>
  <p:slideViewPr>
    <p:cSldViewPr>
      <p:cViewPr>
        <p:scale>
          <a:sx n="70" d="100"/>
          <a:sy n="70" d="100"/>
        </p:scale>
        <p:origin x="-116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D51228B1-6833-44C0-9508-CF37AFEFC3CB}" type="datetimeFigureOut">
              <a:rPr lang="pt-BR" smtClean="0"/>
              <a:pPr/>
              <a:t>05/02/2013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6B62EE98-4F60-4721-91A2-53F2D4F9C2D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Descrição </a:t>
            </a:r>
            <a:r>
              <a:rPr lang="pt-BR" dirty="0" err="1"/>
              <a:t>a</a:t>
            </a:r>
            <a:r>
              <a:rPr lang="pt-BR" dirty="0" err="1" smtClean="0"/>
              <a:t>nátomo-angiográfica</a:t>
            </a:r>
            <a:r>
              <a:rPr lang="pt-BR" dirty="0" smtClean="0"/>
              <a:t> das cavidades cardíacas e dos vasos do coração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smtClean="0"/>
              <a:t>DR. André Oliveira Fonseca</a:t>
            </a:r>
          </a:p>
          <a:p>
            <a:r>
              <a:rPr lang="pt-BR" dirty="0" smtClean="0"/>
              <a:t>R1 de </a:t>
            </a:r>
            <a:r>
              <a:rPr lang="pt-BR" dirty="0" smtClean="0"/>
              <a:t>Hemodinâmica Santa Casa de Ribeirão Preto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Ventrículo Esquerdo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S</a:t>
            </a:r>
            <a:r>
              <a:rPr lang="pt-BR" dirty="0" smtClean="0"/>
              <a:t>ituado para esquerda e para trás do ventrículo direito, forma cônica, vértice corresponde a ponta do coração e base, para direita e para cima, corresponde ao átrio esquerdo. </a:t>
            </a:r>
          </a:p>
          <a:p>
            <a:r>
              <a:rPr lang="pt-BR" dirty="0" smtClean="0"/>
              <a:t> Apresenta quatro faces: anterior, posterior, septal e externa.</a:t>
            </a:r>
          </a:p>
          <a:p>
            <a:r>
              <a:rPr lang="pt-BR" dirty="0" smtClean="0"/>
              <a:t> Câmara de enchimento: situada entre valva mitral e ponta do </a:t>
            </a:r>
          </a:p>
          <a:p>
            <a:r>
              <a:rPr lang="pt-BR" dirty="0" smtClean="0"/>
              <a:t>coração, é delimitada pela metade posterior do septo interventricular e posterior da parede lateral do VE.</a:t>
            </a:r>
          </a:p>
          <a:p>
            <a:r>
              <a:rPr lang="pt-BR" dirty="0" smtClean="0"/>
              <a:t> Câmara de esvaziamento: estende-se da valva aórtica à ponta</a:t>
            </a:r>
          </a:p>
          <a:p>
            <a:pPr>
              <a:buNone/>
            </a:pPr>
            <a:r>
              <a:rPr lang="pt-BR" dirty="0" smtClean="0"/>
              <a:t>       do coração, delimitada pela metade anterior do septo</a:t>
            </a:r>
          </a:p>
          <a:p>
            <a:pPr>
              <a:buNone/>
            </a:pPr>
            <a:r>
              <a:rPr lang="pt-BR" dirty="0" smtClean="0"/>
              <a:t>       interventricular e pela porção anterior da parede lateral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Reconhecimento angiográfico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Reconhecimento do AD:  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 - presença das veias cavas superior e inferior que formam seio venoso separado pela crista terminal e contém fossa oval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 - apêndice atrial D tem aspecto piramidal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 - presença da fossa oval, músculo pectíneo e crista terminal</a:t>
            </a:r>
          </a:p>
          <a:p>
            <a:pPr>
              <a:buNone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Reconhecimento do VD:  - aspecto triangular, presença da crista supraventricular ( delimita o contorno interno do infundíbulo)  e infundíbulo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  - 3 componentes: zonas entrada, </a:t>
            </a:r>
            <a:r>
              <a:rPr lang="pt-BR" dirty="0" err="1" smtClean="0"/>
              <a:t>trabecular</a:t>
            </a:r>
            <a:r>
              <a:rPr lang="pt-BR" dirty="0" smtClean="0"/>
              <a:t> e de saída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  - contém tricúspide, com as inserções das cordoalhas no septo ventricular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Reconhecimento do AE: - presença das veias pulmonares, sendo que a pulmonar direita se integra na face esquerda do septo </a:t>
            </a:r>
            <a:r>
              <a:rPr lang="pt-BR" dirty="0" err="1" smtClean="0"/>
              <a:t>interatrial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Reconhecimento do VE: </a:t>
            </a:r>
          </a:p>
          <a:p>
            <a:pPr>
              <a:buNone/>
            </a:pPr>
            <a:r>
              <a:rPr lang="pt-BR" dirty="0"/>
              <a:t> </a:t>
            </a:r>
            <a:r>
              <a:rPr lang="pt-BR" dirty="0" smtClean="0"/>
              <a:t>- aspecto elipsóide, com contornos precisos e o </a:t>
            </a:r>
            <a:r>
              <a:rPr lang="pt-BR" dirty="0" err="1" smtClean="0"/>
              <a:t>trabeculado</a:t>
            </a:r>
            <a:r>
              <a:rPr lang="pt-BR" dirty="0" smtClean="0"/>
              <a:t> fino na fase diastólica. </a:t>
            </a:r>
          </a:p>
          <a:p>
            <a:pPr>
              <a:buNone/>
            </a:pPr>
            <a:r>
              <a:rPr lang="pt-BR" dirty="0" smtClean="0"/>
              <a:t>- valva aórtica se correlaciona com via infundibular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Cavidades cardíacas</a:t>
            </a:r>
            <a:endParaRPr lang="pt-BR" dirty="0"/>
          </a:p>
        </p:txBody>
      </p:sp>
      <p:pic>
        <p:nvPicPr>
          <p:cNvPr id="4" name="Espaço Reservado para Conteúdo 3" descr="2013-02-05 08.17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357298"/>
            <a:ext cx="6660646" cy="49954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7.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1" y="1600200"/>
            <a:ext cx="6589208" cy="4941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7.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357166"/>
            <a:ext cx="9001156" cy="641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8.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1"/>
            <a:ext cx="8699027" cy="63099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8.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7814" y="500042"/>
            <a:ext cx="9056185" cy="61436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São pré-requisitos fundamentais para uma adequada interpretação angiográfica o conhecimento da morfologia interna e dinâmica das diferentes estruturas cardíacas. </a:t>
            </a:r>
          </a:p>
          <a:p>
            <a:r>
              <a:rPr lang="pt-BR" dirty="0" smtClean="0"/>
              <a:t>Além da situação topográfica e orientação espacial de cada uma delas.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9.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9.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5" y="0"/>
            <a:ext cx="878687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9.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9" y="357166"/>
            <a:ext cx="8501122" cy="6500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5 08.19.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7" y="0"/>
            <a:ext cx="8429684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Anatomia coronariana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 O coração é atravessado por 2 sulcos cardíacos:</a:t>
            </a:r>
          </a:p>
          <a:p>
            <a:pPr>
              <a:buNone/>
            </a:pPr>
            <a:r>
              <a:rPr lang="pt-BR" dirty="0" smtClean="0"/>
              <a:t>   - Coronário ou atrioventricular: entre os átrios</a:t>
            </a:r>
          </a:p>
          <a:p>
            <a:pPr>
              <a:buNone/>
            </a:pPr>
            <a:r>
              <a:rPr lang="pt-BR" dirty="0" smtClean="0"/>
              <a:t>    e os ventrículos</a:t>
            </a:r>
          </a:p>
          <a:p>
            <a:pPr>
              <a:buNone/>
            </a:pPr>
            <a:r>
              <a:rPr lang="pt-BR" dirty="0" smtClean="0"/>
              <a:t>   - Longitudinal-interventricular: entre 2 ventrículos, dividido em interventricular</a:t>
            </a:r>
          </a:p>
          <a:p>
            <a:pPr>
              <a:buNone/>
            </a:pPr>
            <a:r>
              <a:rPr lang="pt-BR" dirty="0" smtClean="0"/>
              <a:t>    anterior, na face </a:t>
            </a:r>
            <a:r>
              <a:rPr lang="pt-BR" dirty="0" err="1" smtClean="0"/>
              <a:t>esternocostal</a:t>
            </a:r>
            <a:r>
              <a:rPr lang="pt-BR" dirty="0" smtClean="0"/>
              <a:t>, e posterior, na</a:t>
            </a:r>
          </a:p>
          <a:p>
            <a:pPr>
              <a:buNone/>
            </a:pPr>
            <a:r>
              <a:rPr lang="pt-BR" dirty="0" smtClean="0"/>
              <a:t>    face diafragmática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proj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642918"/>
            <a:ext cx="8943928" cy="59293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Origem das artérias coronárias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t-BR" dirty="0" smtClean="0"/>
              <a:t>• Irrigado por 2 artérias coronárias: esquerda e direita</a:t>
            </a:r>
          </a:p>
          <a:p>
            <a:pPr>
              <a:buNone/>
            </a:pPr>
            <a:r>
              <a:rPr lang="pt-BR" dirty="0" smtClean="0"/>
              <a:t>• A. Coronária Esquerda: nasce no seio aórtico</a:t>
            </a:r>
          </a:p>
          <a:p>
            <a:pPr>
              <a:buNone/>
            </a:pPr>
            <a:r>
              <a:rPr lang="pt-BR" dirty="0" smtClean="0"/>
              <a:t>   (dilatação da parede da aorta atrás de cada </a:t>
            </a:r>
          </a:p>
          <a:p>
            <a:pPr>
              <a:buNone/>
            </a:pPr>
            <a:r>
              <a:rPr lang="pt-BR" dirty="0" smtClean="0"/>
              <a:t>   cúspide da válvula aórtica) em seu terço superior </a:t>
            </a:r>
          </a:p>
          <a:p>
            <a:pPr>
              <a:buNone/>
            </a:pPr>
            <a:r>
              <a:rPr lang="pt-BR" dirty="0" smtClean="0"/>
              <a:t>   (88%) e restante acima do seio extra-sinusal</a:t>
            </a:r>
          </a:p>
          <a:p>
            <a:pPr>
              <a:buNone/>
            </a:pPr>
            <a:r>
              <a:rPr lang="pt-BR" dirty="0" smtClean="0"/>
              <a:t>• Após sua origem, no 1/3 superior do seio de </a:t>
            </a:r>
          </a:p>
          <a:p>
            <a:pPr>
              <a:buNone/>
            </a:pPr>
            <a:r>
              <a:rPr lang="pt-BR" dirty="0" smtClean="0"/>
              <a:t>   </a:t>
            </a:r>
            <a:r>
              <a:rPr lang="pt-BR" dirty="0" err="1" smtClean="0"/>
              <a:t>Valsalva</a:t>
            </a:r>
            <a:r>
              <a:rPr lang="pt-BR" dirty="0" smtClean="0"/>
              <a:t>, a CE tem sua disposição espacial variada: </a:t>
            </a:r>
          </a:p>
          <a:p>
            <a:pPr>
              <a:buNone/>
            </a:pPr>
            <a:r>
              <a:rPr lang="pt-BR" dirty="0" smtClean="0"/>
              <a:t>   no plano horizontal, seu eixo pode ser anterior, </a:t>
            </a:r>
          </a:p>
          <a:p>
            <a:pPr>
              <a:buNone/>
            </a:pPr>
            <a:r>
              <a:rPr lang="pt-BR" dirty="0" smtClean="0"/>
              <a:t>   transverso ou posterior, no plano frontal, seu eixo</a:t>
            </a:r>
          </a:p>
          <a:p>
            <a:pPr>
              <a:buNone/>
            </a:pPr>
            <a:r>
              <a:rPr lang="pt-BR" dirty="0" smtClean="0"/>
              <a:t>   pode ser superior, horizontal ou inferior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Coronária esquerda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• CE orienta-se obliquamente de cima para</a:t>
            </a:r>
          </a:p>
          <a:p>
            <a:pPr>
              <a:buNone/>
            </a:pPr>
            <a:r>
              <a:rPr lang="pt-BR" dirty="0" smtClean="0"/>
              <a:t>baixo, da direita para esquerda e de trás para</a:t>
            </a:r>
          </a:p>
          <a:p>
            <a:pPr>
              <a:buNone/>
            </a:pPr>
            <a:r>
              <a:rPr lang="pt-BR" dirty="0" smtClean="0"/>
              <a:t>frente, e se continua em semicírculo na face </a:t>
            </a:r>
          </a:p>
          <a:p>
            <a:pPr>
              <a:buNone/>
            </a:pPr>
            <a:r>
              <a:rPr lang="pt-BR" dirty="0" err="1" smtClean="0"/>
              <a:t>póstero-exterior</a:t>
            </a:r>
            <a:r>
              <a:rPr lang="pt-BR" dirty="0" smtClean="0"/>
              <a:t> do tronco pulmonar e alcança</a:t>
            </a:r>
          </a:p>
          <a:p>
            <a:pPr>
              <a:buNone/>
            </a:pPr>
            <a:r>
              <a:rPr lang="pt-BR" dirty="0" smtClean="0"/>
              <a:t>extremidade superior do sulco interventricular</a:t>
            </a:r>
          </a:p>
          <a:p>
            <a:pPr>
              <a:buNone/>
            </a:pPr>
            <a:r>
              <a:rPr lang="pt-BR" dirty="0" smtClean="0"/>
              <a:t>anterior, onde se bifurca, fornecendo os</a:t>
            </a:r>
          </a:p>
          <a:p>
            <a:pPr>
              <a:buNone/>
            </a:pPr>
            <a:r>
              <a:rPr lang="pt-BR" dirty="0" smtClean="0"/>
              <a:t>ramos descendente anterior(DA) e circunflexo</a:t>
            </a:r>
          </a:p>
          <a:p>
            <a:pPr>
              <a:buNone/>
            </a:pPr>
            <a:r>
              <a:rPr lang="pt-BR" dirty="0" smtClean="0"/>
              <a:t>(Cx)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 smtClean="0"/>
              <a:t>TCE apresenta extensão variada, as projeções</a:t>
            </a:r>
          </a:p>
          <a:p>
            <a:pPr>
              <a:buNone/>
            </a:pPr>
            <a:r>
              <a:rPr lang="pt-BR" dirty="0" smtClean="0"/>
              <a:t>radiológicas que permitem sua melhor análise</a:t>
            </a:r>
          </a:p>
          <a:p>
            <a:pPr>
              <a:buNone/>
            </a:pPr>
            <a:r>
              <a:rPr lang="pt-BR" dirty="0" smtClean="0"/>
              <a:t>são PA e OAE com tronco inclinado</a:t>
            </a:r>
          </a:p>
          <a:p>
            <a:pPr>
              <a:buNone/>
            </a:pPr>
            <a:r>
              <a:rPr lang="pt-BR" dirty="0" smtClean="0"/>
              <a:t>aproximadamente 40 graus em relação ao plano</a:t>
            </a:r>
          </a:p>
          <a:p>
            <a:pPr>
              <a:buNone/>
            </a:pPr>
            <a:r>
              <a:rPr lang="pt-BR" dirty="0" smtClean="0"/>
              <a:t>horizontal</a:t>
            </a:r>
          </a:p>
          <a:p>
            <a:pPr>
              <a:buNone/>
            </a:pPr>
            <a:r>
              <a:rPr lang="pt-BR" dirty="0" smtClean="0"/>
              <a:t>• Projeção caudal verticaliza o tronco permitindo</a:t>
            </a:r>
          </a:p>
          <a:p>
            <a:pPr>
              <a:buNone/>
            </a:pPr>
            <a:r>
              <a:rPr lang="pt-BR" dirty="0" err="1" smtClean="0"/>
              <a:t>analizar</a:t>
            </a:r>
            <a:r>
              <a:rPr lang="pt-BR" dirty="0" smtClean="0"/>
              <a:t> sua extensão</a:t>
            </a:r>
          </a:p>
          <a:p>
            <a:pPr>
              <a:buNone/>
            </a:pPr>
            <a:r>
              <a:rPr lang="pt-BR" dirty="0" smtClean="0"/>
              <a:t>• Pode trifurcar-se, onde o meio da CX e DA, origina-se a </a:t>
            </a:r>
            <a:r>
              <a:rPr lang="pt-BR" i="1" dirty="0" err="1" smtClean="0"/>
              <a:t>diagonalis</a:t>
            </a:r>
            <a:r>
              <a:rPr lang="pt-BR" i="1" dirty="0" smtClean="0"/>
              <a:t>. </a:t>
            </a:r>
            <a:r>
              <a:rPr lang="pt-BR" dirty="0" smtClean="0"/>
              <a:t>Irrigando a parede </a:t>
            </a:r>
            <a:r>
              <a:rPr lang="pt-BR" dirty="0" err="1" smtClean="0"/>
              <a:t>ântero-lateral</a:t>
            </a:r>
            <a:r>
              <a:rPr lang="pt-BR" dirty="0" smtClean="0"/>
              <a:t> do VE</a:t>
            </a:r>
            <a:endParaRPr lang="pt-BR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Descendente anterior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• Percorre todo sulco interventricular anterior, </a:t>
            </a:r>
          </a:p>
          <a:p>
            <a:pPr>
              <a:buNone/>
            </a:pPr>
            <a:r>
              <a:rPr lang="pt-BR" dirty="0" smtClean="0"/>
              <a:t>terminando ao nível do ápice</a:t>
            </a:r>
          </a:p>
          <a:p>
            <a:pPr>
              <a:buNone/>
            </a:pPr>
            <a:r>
              <a:rPr lang="pt-BR" dirty="0" smtClean="0"/>
              <a:t>• Ocasionalmente pode circular o ápice na sua</a:t>
            </a:r>
          </a:p>
          <a:p>
            <a:pPr>
              <a:buNone/>
            </a:pPr>
            <a:r>
              <a:rPr lang="pt-BR" dirty="0" smtClean="0"/>
              <a:t>incisura e penetrar na porção apical do sulco</a:t>
            </a:r>
          </a:p>
          <a:p>
            <a:pPr>
              <a:buNone/>
            </a:pPr>
            <a:r>
              <a:rPr lang="pt-BR" dirty="0" err="1" smtClean="0"/>
              <a:t>inteventricular</a:t>
            </a:r>
            <a:r>
              <a:rPr lang="pt-BR" dirty="0" smtClean="0"/>
              <a:t> posterior, irrigando parte da</a:t>
            </a:r>
          </a:p>
          <a:p>
            <a:pPr>
              <a:buNone/>
            </a:pPr>
            <a:r>
              <a:rPr lang="pt-BR" dirty="0" smtClean="0"/>
              <a:t>parede diafragmática do VE</a:t>
            </a:r>
          </a:p>
          <a:p>
            <a:pPr>
              <a:buNone/>
            </a:pPr>
            <a:r>
              <a:rPr lang="pt-BR" dirty="0" smtClean="0"/>
              <a:t>• OAD: coloca-se anteriormente e é vista na</a:t>
            </a:r>
          </a:p>
          <a:p>
            <a:pPr>
              <a:buNone/>
            </a:pPr>
            <a:r>
              <a:rPr lang="pt-BR" dirty="0" smtClean="0"/>
              <a:t>borda do coração</a:t>
            </a:r>
          </a:p>
          <a:p>
            <a:pPr>
              <a:buNone/>
            </a:pPr>
            <a:r>
              <a:rPr lang="pt-BR" dirty="0" smtClean="0"/>
              <a:t>• OAE: desce pelo meio da imagem cardíaca, </a:t>
            </a:r>
          </a:p>
          <a:p>
            <a:pPr>
              <a:buNone/>
            </a:pPr>
            <a:r>
              <a:rPr lang="pt-BR" dirty="0" smtClean="0"/>
              <a:t>fornecendo ramos à direita e à esquerda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Detalhes anatômicos do coração</a:t>
            </a:r>
            <a:endParaRPr lang="pt-BR" dirty="0"/>
          </a:p>
        </p:txBody>
      </p:sp>
      <p:pic>
        <p:nvPicPr>
          <p:cNvPr id="6" name="Espaço Reservado para Conteúdo 5" descr="2013-02-04 19.00.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54290" y="1339958"/>
            <a:ext cx="5821108" cy="52149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Ramos DA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dirty="0" smtClean="0"/>
              <a:t>• Perfurantes septais: irrigam os 2 dois terços anteriores</a:t>
            </a:r>
          </a:p>
          <a:p>
            <a:pPr>
              <a:buNone/>
            </a:pPr>
            <a:r>
              <a:rPr lang="pt-BR" dirty="0" smtClean="0"/>
              <a:t>do septo interventricular e, em OAD, dispõem-se </a:t>
            </a:r>
          </a:p>
          <a:p>
            <a:pPr>
              <a:buNone/>
            </a:pPr>
            <a:r>
              <a:rPr lang="pt-BR" dirty="0" smtClean="0"/>
              <a:t>perpendicularmente formando ângulo reto com DA</a:t>
            </a:r>
          </a:p>
          <a:p>
            <a:pPr>
              <a:buNone/>
            </a:pPr>
            <a:r>
              <a:rPr lang="pt-BR" dirty="0" smtClean="0"/>
              <a:t>• Ventriculares direitos: pouco desenvolvidos dirigem-se </a:t>
            </a:r>
          </a:p>
          <a:p>
            <a:pPr>
              <a:buNone/>
            </a:pPr>
            <a:r>
              <a:rPr lang="pt-BR" dirty="0" smtClean="0"/>
              <a:t>para superfície do VD, podem ser confundidos com </a:t>
            </a:r>
          </a:p>
          <a:p>
            <a:pPr>
              <a:buNone/>
            </a:pPr>
            <a:r>
              <a:rPr lang="pt-BR" dirty="0" smtClean="0"/>
              <a:t>ramos septais, que podem ser diferenciados em OAD. </a:t>
            </a:r>
          </a:p>
          <a:p>
            <a:pPr>
              <a:buNone/>
            </a:pPr>
            <a:r>
              <a:rPr lang="pt-BR" dirty="0" smtClean="0"/>
              <a:t>Assumem importância quando houver obstruções</a:t>
            </a:r>
          </a:p>
          <a:p>
            <a:pPr>
              <a:buNone/>
            </a:pPr>
            <a:r>
              <a:rPr lang="pt-BR" dirty="0" smtClean="0"/>
              <a:t>participando do anel </a:t>
            </a:r>
            <a:r>
              <a:rPr lang="pt-BR" dirty="0" err="1" smtClean="0"/>
              <a:t>anastomótico</a:t>
            </a:r>
            <a:r>
              <a:rPr lang="pt-BR" dirty="0" smtClean="0"/>
              <a:t> de </a:t>
            </a:r>
            <a:r>
              <a:rPr lang="pt-BR" dirty="0" err="1" smtClean="0"/>
              <a:t>Vieussens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• Diagonais: emergem 2 terços inicias da </a:t>
            </a:r>
            <a:r>
              <a:rPr lang="pt-BR" dirty="0" err="1" smtClean="0"/>
              <a:t>DA</a:t>
            </a:r>
            <a:r>
              <a:rPr lang="pt-BR" dirty="0" smtClean="0"/>
              <a:t> e se dirigem</a:t>
            </a:r>
          </a:p>
          <a:p>
            <a:pPr>
              <a:buNone/>
            </a:pPr>
            <a:r>
              <a:rPr lang="pt-BR" dirty="0" smtClean="0"/>
              <a:t>para baixo e para trás, irrigando a parede </a:t>
            </a:r>
            <a:r>
              <a:rPr lang="pt-BR" dirty="0" err="1" smtClean="0"/>
              <a:t>ântero-lateral</a:t>
            </a:r>
            <a:r>
              <a:rPr lang="pt-BR" dirty="0" smtClean="0"/>
              <a:t> </a:t>
            </a:r>
          </a:p>
          <a:p>
            <a:pPr>
              <a:buNone/>
            </a:pPr>
            <a:r>
              <a:rPr lang="pt-BR" dirty="0" smtClean="0"/>
              <a:t>do VE, podem até ser confundidos com a DA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Artéria Circunflexa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• Nasce na porção distal do tronco, penetrando</a:t>
            </a:r>
          </a:p>
          <a:p>
            <a:pPr>
              <a:buNone/>
            </a:pPr>
            <a:r>
              <a:rPr lang="pt-BR" dirty="0" smtClean="0"/>
              <a:t>na parte esquerda do sulco coronário, </a:t>
            </a:r>
          </a:p>
          <a:p>
            <a:pPr>
              <a:buNone/>
            </a:pPr>
            <a:r>
              <a:rPr lang="pt-BR" dirty="0" smtClean="0"/>
              <a:t>formando com a DA um ângulo de </a:t>
            </a:r>
          </a:p>
          <a:p>
            <a:pPr>
              <a:buNone/>
            </a:pPr>
            <a:r>
              <a:rPr lang="pt-BR" dirty="0" smtClean="0"/>
              <a:t>aproximadamente 90° , percorre sulco</a:t>
            </a:r>
          </a:p>
          <a:p>
            <a:pPr>
              <a:buNone/>
            </a:pPr>
            <a:r>
              <a:rPr lang="pt-BR" dirty="0" smtClean="0"/>
              <a:t>coronário, numa extensão variável, chegando</a:t>
            </a:r>
          </a:p>
          <a:p>
            <a:pPr>
              <a:buNone/>
            </a:pPr>
            <a:r>
              <a:rPr lang="pt-BR" dirty="0" smtClean="0"/>
              <a:t>a ultrapassar o sulco interventricular posterior, </a:t>
            </a:r>
          </a:p>
          <a:p>
            <a:pPr>
              <a:buNone/>
            </a:pPr>
            <a:r>
              <a:rPr lang="pt-BR" dirty="0" smtClean="0"/>
              <a:t>fornecendo nesses casos a DP, circunstância e  CE é dominante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Ramos CX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• Atriais esquerdos: pequeno tamanho e </a:t>
            </a:r>
          </a:p>
          <a:p>
            <a:pPr>
              <a:buNone/>
            </a:pPr>
            <a:r>
              <a:rPr lang="pt-BR" dirty="0" smtClean="0"/>
              <a:t>pequeno calibre</a:t>
            </a:r>
          </a:p>
          <a:p>
            <a:pPr>
              <a:buNone/>
            </a:pPr>
            <a:r>
              <a:rPr lang="pt-BR" dirty="0" smtClean="0"/>
              <a:t>• </a:t>
            </a:r>
            <a:r>
              <a:rPr lang="pt-BR" dirty="0" err="1" smtClean="0"/>
              <a:t>Póstero-laterais</a:t>
            </a:r>
            <a:r>
              <a:rPr lang="pt-BR" dirty="0" smtClean="0"/>
              <a:t>: destacam-se da CX em</a:t>
            </a:r>
          </a:p>
          <a:p>
            <a:pPr>
              <a:buNone/>
            </a:pPr>
            <a:r>
              <a:rPr lang="pt-BR" dirty="0" smtClean="0"/>
              <a:t>ângulo agudo e percorrem a borda cardíaca</a:t>
            </a:r>
          </a:p>
          <a:p>
            <a:pPr>
              <a:buNone/>
            </a:pPr>
            <a:r>
              <a:rPr lang="pt-BR" dirty="0" smtClean="0"/>
              <a:t>esquerda, freqüentemente assume tamanho e </a:t>
            </a:r>
          </a:p>
          <a:p>
            <a:pPr>
              <a:buNone/>
            </a:pPr>
            <a:r>
              <a:rPr lang="pt-BR" dirty="0" smtClean="0"/>
              <a:t>calibre mais pronunciado recebendo nome de </a:t>
            </a:r>
          </a:p>
          <a:p>
            <a:pPr>
              <a:buNone/>
            </a:pPr>
            <a:r>
              <a:rPr lang="pt-BR" dirty="0" smtClean="0"/>
              <a:t>marginal, irrigam parede lateral do VE</a:t>
            </a:r>
          </a:p>
          <a:p>
            <a:pPr>
              <a:buNone/>
            </a:pPr>
            <a:r>
              <a:rPr lang="pt-BR" dirty="0" smtClean="0"/>
              <a:t>• </a:t>
            </a:r>
            <a:r>
              <a:rPr lang="pt-BR" dirty="0" err="1" smtClean="0"/>
              <a:t>Póstero-inferiores</a:t>
            </a:r>
            <a:r>
              <a:rPr lang="pt-BR" dirty="0" smtClean="0"/>
              <a:t>: podem irrigar parede</a:t>
            </a:r>
          </a:p>
          <a:p>
            <a:pPr>
              <a:buNone/>
            </a:pPr>
            <a:r>
              <a:rPr lang="pt-BR" dirty="0" smtClean="0"/>
              <a:t>posterior e inferior do VE, casos quando a CX é bem desenvolvida.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Art. Coronária Esquerda OAD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800" dirty="0" smtClean="0"/>
              <a:t>1. TCE, 2. DA, 3. </a:t>
            </a:r>
            <a:r>
              <a:rPr lang="pt-BR" sz="1800" dirty="0" err="1" smtClean="0"/>
              <a:t>Diagonalis</a:t>
            </a:r>
            <a:r>
              <a:rPr lang="pt-BR" sz="1800" dirty="0" smtClean="0"/>
              <a:t>, 4. CX, 5. Marginal, 6. Diagonais, 7. Septais</a:t>
            </a:r>
            <a:endParaRPr lang="pt-BR" sz="1800" dirty="0"/>
          </a:p>
        </p:txBody>
      </p:sp>
      <p:pic>
        <p:nvPicPr>
          <p:cNvPr id="4" name="Imagem 3" descr="Sem títul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3116"/>
            <a:ext cx="8849961" cy="4505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CE OAD Caudal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7068"/>
            <a:ext cx="8501122" cy="571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ector de seta reta 7"/>
          <p:cNvCxnSpPr/>
          <p:nvPr/>
        </p:nvCxnSpPr>
        <p:spPr>
          <a:xfrm rot="5400000">
            <a:off x="4143372" y="1928802"/>
            <a:ext cx="21431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4357686" y="1785926"/>
            <a:ext cx="45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DA</a:t>
            </a:r>
            <a:endParaRPr lang="pt-BR" dirty="0"/>
          </a:p>
        </p:txBody>
      </p:sp>
      <p:cxnSp>
        <p:nvCxnSpPr>
          <p:cNvPr id="11" name="Conector de seta reta 10"/>
          <p:cNvCxnSpPr/>
          <p:nvPr/>
        </p:nvCxnSpPr>
        <p:spPr>
          <a:xfrm rot="5400000" flipH="1" flipV="1">
            <a:off x="4000496" y="2857496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3929058" y="3286124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OAD CRANIAL</a:t>
            </a:r>
            <a:endParaRPr lang="pt-BR" dirty="0"/>
          </a:p>
        </p:txBody>
      </p:sp>
      <p:pic>
        <p:nvPicPr>
          <p:cNvPr id="4" name="Espaço Reservado para Conteúdo 3" descr="Sem títul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059218"/>
            <a:ext cx="8786874" cy="55844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CE OAE Caudal</a:t>
            </a:r>
            <a:br>
              <a:rPr lang="pt-BR" dirty="0" smtClean="0"/>
            </a:br>
            <a:r>
              <a:rPr lang="pt-BR" sz="2700" dirty="0" smtClean="0"/>
              <a:t>1. TCE, 2. DA, 3. </a:t>
            </a:r>
            <a:r>
              <a:rPr lang="pt-BR" sz="2700" dirty="0" err="1" smtClean="0"/>
              <a:t>Diagonalis</a:t>
            </a:r>
            <a:r>
              <a:rPr lang="pt-BR" sz="2700" dirty="0" smtClean="0"/>
              <a:t>, 4. CX, 5. Marginal, 6. Diagonais, 7. Septais</a:t>
            </a:r>
            <a:endParaRPr lang="pt-BR" sz="27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714488"/>
            <a:ext cx="8782050" cy="48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OAE Cranial</a:t>
            </a:r>
            <a:endParaRPr lang="pt-B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68378" y="1774825"/>
            <a:ext cx="7007243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OAE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8312201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Coronária Direita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t-BR" dirty="0" smtClean="0"/>
              <a:t>• Origem se dá no seio aórtico direito em 97% e 3% </a:t>
            </a:r>
          </a:p>
          <a:p>
            <a:pPr>
              <a:buNone/>
            </a:pPr>
            <a:r>
              <a:rPr lang="pt-BR" dirty="0" smtClean="0"/>
              <a:t>extra sinusal (acima do seio )</a:t>
            </a:r>
          </a:p>
          <a:p>
            <a:pPr>
              <a:buNone/>
            </a:pPr>
            <a:r>
              <a:rPr lang="pt-BR" dirty="0" smtClean="0"/>
              <a:t>• 23% há mais de um </a:t>
            </a:r>
            <a:r>
              <a:rPr lang="pt-BR" dirty="0" err="1" smtClean="0"/>
              <a:t>óstio</a:t>
            </a:r>
            <a:r>
              <a:rPr lang="pt-BR" dirty="0" smtClean="0"/>
              <a:t> no seio aórtico direito e </a:t>
            </a:r>
          </a:p>
          <a:p>
            <a:pPr>
              <a:buNone/>
            </a:pPr>
            <a:r>
              <a:rPr lang="pt-BR" dirty="0" smtClean="0"/>
              <a:t>corresponde à artéria do cone</a:t>
            </a:r>
          </a:p>
          <a:p>
            <a:pPr>
              <a:buNone/>
            </a:pPr>
            <a:r>
              <a:rPr lang="pt-BR" dirty="0" smtClean="0"/>
              <a:t>• CD após sua origem penetra na porção direita do </a:t>
            </a:r>
          </a:p>
          <a:p>
            <a:pPr>
              <a:buNone/>
            </a:pPr>
            <a:r>
              <a:rPr lang="pt-BR" dirty="0" smtClean="0"/>
              <a:t>sulco coronário abaixo do </a:t>
            </a:r>
            <a:r>
              <a:rPr lang="pt-BR" dirty="0" err="1" smtClean="0"/>
              <a:t>epicárdio</a:t>
            </a:r>
            <a:r>
              <a:rPr lang="pt-BR" dirty="0" smtClean="0"/>
              <a:t> circundada</a:t>
            </a:r>
          </a:p>
          <a:p>
            <a:pPr>
              <a:buNone/>
            </a:pPr>
            <a:r>
              <a:rPr lang="pt-BR" dirty="0" smtClean="0"/>
              <a:t>pelo átrio direito</a:t>
            </a:r>
          </a:p>
          <a:p>
            <a:pPr>
              <a:buNone/>
            </a:pPr>
            <a:r>
              <a:rPr lang="pt-BR" dirty="0" smtClean="0"/>
              <a:t>• Possui extensão variável podendo terminar antes, </a:t>
            </a:r>
          </a:p>
          <a:p>
            <a:pPr>
              <a:buNone/>
            </a:pPr>
            <a:r>
              <a:rPr lang="pt-BR" dirty="0" smtClean="0"/>
              <a:t>   ao </a:t>
            </a:r>
            <a:r>
              <a:rPr lang="pt-BR" dirty="0" smtClean="0"/>
              <a:t>nível ou após </a:t>
            </a:r>
            <a:r>
              <a:rPr lang="pt-BR" dirty="0" err="1" smtClean="0"/>
              <a:t>crux</a:t>
            </a:r>
            <a:r>
              <a:rPr lang="pt-BR" dirty="0" smtClean="0"/>
              <a:t> </a:t>
            </a:r>
            <a:r>
              <a:rPr lang="pt-BR" dirty="0" err="1" smtClean="0"/>
              <a:t>cordis</a:t>
            </a:r>
            <a:r>
              <a:rPr lang="pt-BR" dirty="0" smtClean="0"/>
              <a:t> ( confluência dos sulcos coronário e interventricular), na base do coração.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• 70% passa sulco interventricular posterior </a:t>
            </a:r>
          </a:p>
          <a:p>
            <a:pPr>
              <a:buNone/>
            </a:pPr>
            <a:r>
              <a:rPr lang="pt-BR" dirty="0" smtClean="0"/>
              <a:t>caracterizando </a:t>
            </a:r>
            <a:r>
              <a:rPr lang="pt-BR" dirty="0" smtClean="0"/>
              <a:t>dominância direita</a:t>
            </a:r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4 19.00.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31657" y="1325807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Ramos da CD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• Artéria do Cone: nasce de </a:t>
            </a:r>
            <a:r>
              <a:rPr lang="pt-BR" dirty="0" err="1" smtClean="0"/>
              <a:t>óstio</a:t>
            </a:r>
            <a:r>
              <a:rPr lang="pt-BR" dirty="0" smtClean="0"/>
              <a:t> próprio,  20-</a:t>
            </a:r>
          </a:p>
          <a:p>
            <a:pPr>
              <a:buNone/>
            </a:pPr>
            <a:r>
              <a:rPr lang="pt-BR" dirty="0" smtClean="0"/>
              <a:t>50% dos corações, dirigi-se anteriormente</a:t>
            </a:r>
          </a:p>
          <a:p>
            <a:pPr>
              <a:buNone/>
            </a:pPr>
            <a:r>
              <a:rPr lang="pt-BR" dirty="0" smtClean="0"/>
              <a:t>para via de saída do VD terminando ao nível</a:t>
            </a:r>
          </a:p>
          <a:p>
            <a:pPr>
              <a:buNone/>
            </a:pPr>
            <a:r>
              <a:rPr lang="pt-BR" dirty="0" smtClean="0"/>
              <a:t>da valva </a:t>
            </a:r>
            <a:r>
              <a:rPr lang="pt-BR" dirty="0" smtClean="0"/>
              <a:t>pulmonar.  </a:t>
            </a:r>
            <a:r>
              <a:rPr lang="pt-BR" dirty="0" smtClean="0"/>
              <a:t>Assume grande </a:t>
            </a:r>
            <a:r>
              <a:rPr lang="pt-BR" dirty="0" smtClean="0"/>
              <a:t>importância nas obstruções proximais </a:t>
            </a:r>
            <a:r>
              <a:rPr lang="pt-BR" dirty="0" smtClean="0"/>
              <a:t>da CD e DA, quando </a:t>
            </a:r>
            <a:r>
              <a:rPr lang="pt-BR" dirty="0" smtClean="0"/>
              <a:t>forma um  círculo </a:t>
            </a:r>
            <a:r>
              <a:rPr lang="pt-BR" dirty="0" err="1" smtClean="0"/>
              <a:t>anastomótico</a:t>
            </a:r>
            <a:r>
              <a:rPr lang="pt-BR" dirty="0" smtClean="0"/>
              <a:t> podendo </a:t>
            </a:r>
            <a:r>
              <a:rPr lang="pt-BR" dirty="0" smtClean="0"/>
              <a:t>irrigar parcialmente </a:t>
            </a:r>
            <a:r>
              <a:rPr lang="pt-BR" dirty="0" smtClean="0"/>
              <a:t>zonas isquêmicas ( anel</a:t>
            </a:r>
          </a:p>
          <a:p>
            <a:pPr>
              <a:buNone/>
            </a:pPr>
            <a:r>
              <a:rPr lang="pt-BR" dirty="0" smtClean="0"/>
              <a:t>    </a:t>
            </a:r>
            <a:r>
              <a:rPr lang="pt-BR" dirty="0" err="1" smtClean="0"/>
              <a:t>Viuessens</a:t>
            </a:r>
            <a:r>
              <a:rPr lang="pt-BR" dirty="0" smtClean="0"/>
              <a:t>)</a:t>
            </a:r>
            <a:endParaRPr lang="pt-B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• Ramos atriais: dirigem-se para trás, em </a:t>
            </a:r>
            <a:r>
              <a:rPr lang="pt-BR" dirty="0" smtClean="0"/>
              <a:t>relação AD. 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Destes o mais </a:t>
            </a:r>
            <a:r>
              <a:rPr lang="pt-BR" dirty="0" err="1" smtClean="0"/>
              <a:t>frequente</a:t>
            </a:r>
            <a:r>
              <a:rPr lang="pt-BR" dirty="0" smtClean="0"/>
              <a:t> é a </a:t>
            </a:r>
            <a:r>
              <a:rPr lang="pt-BR" b="1" u="sng" dirty="0" smtClean="0"/>
              <a:t>artéria do nó</a:t>
            </a:r>
          </a:p>
          <a:p>
            <a:pPr>
              <a:buNone/>
            </a:pPr>
            <a:r>
              <a:rPr lang="pt-BR" b="1" u="sng" dirty="0" smtClean="0"/>
              <a:t>sinoatrial</a:t>
            </a:r>
            <a:r>
              <a:rPr lang="pt-BR" dirty="0" smtClean="0"/>
              <a:t>, que geralmente é o segundo ramo da</a:t>
            </a:r>
          </a:p>
          <a:p>
            <a:pPr>
              <a:buNone/>
            </a:pPr>
            <a:r>
              <a:rPr lang="pt-BR" dirty="0" smtClean="0"/>
              <a:t>CD</a:t>
            </a:r>
            <a:r>
              <a:rPr lang="pt-BR" dirty="0" smtClean="0"/>
              <a:t> </a:t>
            </a:r>
            <a:r>
              <a:rPr lang="pt-BR" dirty="0" smtClean="0"/>
              <a:t>(60%), 40% é ramo da CX.  Após </a:t>
            </a:r>
            <a:r>
              <a:rPr lang="pt-BR" dirty="0" smtClean="0"/>
              <a:t>nascer em direção oposta à artéria do cone, </a:t>
            </a:r>
          </a:p>
          <a:p>
            <a:pPr>
              <a:buNone/>
            </a:pPr>
            <a:r>
              <a:rPr lang="pt-BR" dirty="0" smtClean="0"/>
              <a:t>a do nó sinusal adota uma orientação medial e </a:t>
            </a:r>
          </a:p>
          <a:p>
            <a:pPr>
              <a:buNone/>
            </a:pPr>
            <a:r>
              <a:rPr lang="pt-BR" dirty="0" smtClean="0"/>
              <a:t>ascendente, </a:t>
            </a:r>
            <a:r>
              <a:rPr lang="pt-BR" dirty="0" smtClean="0"/>
              <a:t> penetra </a:t>
            </a:r>
            <a:r>
              <a:rPr lang="pt-BR" dirty="0" smtClean="0"/>
              <a:t>na margem anterior do </a:t>
            </a:r>
          </a:p>
          <a:p>
            <a:pPr>
              <a:buNone/>
            </a:pPr>
            <a:r>
              <a:rPr lang="pt-BR" dirty="0" smtClean="0"/>
              <a:t>septo </a:t>
            </a:r>
            <a:r>
              <a:rPr lang="pt-BR" dirty="0" err="1" smtClean="0"/>
              <a:t>interatrial</a:t>
            </a:r>
            <a:r>
              <a:rPr lang="pt-BR" dirty="0" smtClean="0"/>
              <a:t> e termina circundando a entrada</a:t>
            </a:r>
          </a:p>
          <a:p>
            <a:pPr>
              <a:buNone/>
            </a:pPr>
            <a:r>
              <a:rPr lang="pt-BR" dirty="0" smtClean="0"/>
              <a:t>da veia cava superior</a:t>
            </a:r>
            <a:endParaRPr lang="pt-B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t-BR" dirty="0" smtClean="0"/>
              <a:t>• Ramos ventriculares: em número de dois a cinco</a:t>
            </a:r>
          </a:p>
          <a:p>
            <a:pPr>
              <a:buNone/>
            </a:pPr>
            <a:r>
              <a:rPr lang="pt-BR" dirty="0" smtClean="0"/>
              <a:t>emergem em diferentes alturas da CD e podem</a:t>
            </a:r>
          </a:p>
          <a:p>
            <a:pPr>
              <a:buNone/>
            </a:pPr>
            <a:r>
              <a:rPr lang="pt-BR" dirty="0" smtClean="0"/>
              <a:t>ser bem individualizados e identificados na</a:t>
            </a:r>
          </a:p>
          <a:p>
            <a:pPr>
              <a:buNone/>
            </a:pPr>
            <a:r>
              <a:rPr lang="pt-BR" dirty="0" smtClean="0"/>
              <a:t>projeção OAD, quando se dirigem para região</a:t>
            </a:r>
          </a:p>
          <a:p>
            <a:pPr>
              <a:buNone/>
            </a:pPr>
            <a:r>
              <a:rPr lang="pt-BR" dirty="0" smtClean="0"/>
              <a:t>anterior, opondo-se aos ramos atriais.</a:t>
            </a:r>
          </a:p>
          <a:p>
            <a:pPr>
              <a:buNone/>
            </a:pPr>
            <a:r>
              <a:rPr lang="pt-BR" dirty="0" smtClean="0"/>
              <a:t>• Destes, habitualmente, o mais </a:t>
            </a:r>
            <a:r>
              <a:rPr lang="pt-BR" dirty="0" smtClean="0"/>
              <a:t>freqüente </a:t>
            </a:r>
            <a:r>
              <a:rPr lang="pt-BR" dirty="0" smtClean="0"/>
              <a:t>e </a:t>
            </a:r>
          </a:p>
          <a:p>
            <a:pPr>
              <a:buNone/>
            </a:pPr>
            <a:r>
              <a:rPr lang="pt-BR" dirty="0" smtClean="0"/>
              <a:t>desenvolvido é o </a:t>
            </a:r>
            <a:r>
              <a:rPr lang="pt-BR" b="1" dirty="0" smtClean="0"/>
              <a:t>ramo marginal </a:t>
            </a:r>
            <a:r>
              <a:rPr lang="pt-BR" dirty="0" smtClean="0"/>
              <a:t>que nasce ao</a:t>
            </a:r>
          </a:p>
          <a:p>
            <a:pPr>
              <a:buNone/>
            </a:pPr>
            <a:r>
              <a:rPr lang="pt-BR" dirty="0" smtClean="0"/>
              <a:t>nível da margem direita.</a:t>
            </a:r>
          </a:p>
          <a:p>
            <a:pPr>
              <a:buNone/>
            </a:pPr>
            <a:r>
              <a:rPr lang="pt-BR" dirty="0" smtClean="0"/>
              <a:t>• Os ramos ventriculares irrigam a maior parte das </a:t>
            </a:r>
          </a:p>
          <a:p>
            <a:pPr>
              <a:buNone/>
            </a:pPr>
            <a:r>
              <a:rPr lang="pt-BR" dirty="0" smtClean="0"/>
              <a:t>paredes anterior e posterior do  VD.</a:t>
            </a:r>
            <a:endParaRPr lang="pt-B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t-BR" dirty="0" smtClean="0"/>
              <a:t>• Art. Descendente posterior: ramo da CD em</a:t>
            </a:r>
          </a:p>
          <a:p>
            <a:pPr>
              <a:buNone/>
            </a:pPr>
            <a:r>
              <a:rPr lang="pt-BR" dirty="0" smtClean="0"/>
              <a:t>cerca 80-90% , percorre o sulco</a:t>
            </a:r>
          </a:p>
          <a:p>
            <a:pPr>
              <a:buNone/>
            </a:pPr>
            <a:r>
              <a:rPr lang="pt-BR" dirty="0" smtClean="0"/>
              <a:t>interventricular posterior numa extensão</a:t>
            </a:r>
          </a:p>
          <a:p>
            <a:pPr>
              <a:buNone/>
            </a:pPr>
            <a:r>
              <a:rPr lang="pt-BR" dirty="0" smtClean="0"/>
              <a:t>variável, terminando mais </a:t>
            </a:r>
            <a:r>
              <a:rPr lang="pt-BR" dirty="0" err="1" smtClean="0"/>
              <a:t>frequentemente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junto ao ápice. </a:t>
            </a:r>
          </a:p>
          <a:p>
            <a:pPr>
              <a:buNone/>
            </a:pPr>
            <a:r>
              <a:rPr lang="pt-BR" dirty="0" smtClean="0"/>
              <a:t>• Fornece como ramos mais importantes </a:t>
            </a:r>
            <a:r>
              <a:rPr lang="pt-BR" dirty="0" smtClean="0"/>
              <a:t>os</a:t>
            </a:r>
          </a:p>
          <a:p>
            <a:pPr>
              <a:buNone/>
            </a:pPr>
            <a:r>
              <a:rPr lang="pt-BR" dirty="0" smtClean="0"/>
              <a:t>perfurantes septais que irrigam terço</a:t>
            </a:r>
          </a:p>
          <a:p>
            <a:pPr>
              <a:buNone/>
            </a:pPr>
            <a:r>
              <a:rPr lang="pt-BR" dirty="0" smtClean="0"/>
              <a:t>posterior </a:t>
            </a:r>
            <a:r>
              <a:rPr lang="pt-BR" dirty="0" smtClean="0"/>
              <a:t>do septo interventricular</a:t>
            </a:r>
            <a:endParaRPr lang="pt-B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Art. do Nó Atrioventricular (nó A-V)- a porção</a:t>
            </a:r>
          </a:p>
          <a:p>
            <a:pPr>
              <a:buNone/>
            </a:pPr>
            <a:r>
              <a:rPr lang="pt-BR" dirty="0" smtClean="0"/>
              <a:t>distal da CD, depois de fornecer a </a:t>
            </a:r>
            <a:r>
              <a:rPr lang="pt-BR" dirty="0" err="1" smtClean="0"/>
              <a:t>descedente</a:t>
            </a:r>
            <a:endParaRPr lang="pt-BR" dirty="0" smtClean="0"/>
          </a:p>
          <a:p>
            <a:pPr>
              <a:buNone/>
            </a:pPr>
            <a:r>
              <a:rPr lang="pt-BR" dirty="0" smtClean="0"/>
              <a:t>posterior apresenta uma ondulação lenta, no </a:t>
            </a:r>
          </a:p>
          <a:p>
            <a:pPr>
              <a:buNone/>
            </a:pPr>
            <a:r>
              <a:rPr lang="pt-BR" dirty="0" smtClean="0"/>
              <a:t>ápice da qual emerge verticalmente a artéria</a:t>
            </a:r>
          </a:p>
          <a:p>
            <a:pPr>
              <a:buNone/>
            </a:pPr>
            <a:r>
              <a:rPr lang="pt-BR" dirty="0" smtClean="0"/>
              <a:t>do nó A-V, e nos corações em que a </a:t>
            </a:r>
          </a:p>
          <a:p>
            <a:pPr>
              <a:buNone/>
            </a:pPr>
            <a:r>
              <a:rPr lang="pt-BR" dirty="0" smtClean="0"/>
              <a:t>dominância é esquerda ela se torna ramo da</a:t>
            </a:r>
          </a:p>
          <a:p>
            <a:pPr>
              <a:buNone/>
            </a:pPr>
            <a:r>
              <a:rPr lang="pt-BR" dirty="0" smtClean="0"/>
              <a:t>Cx.</a:t>
            </a:r>
            <a:endParaRPr lang="pt-B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t-BR" dirty="0" smtClean="0"/>
              <a:t>• Ramos ventriculares posteriores: seu</a:t>
            </a:r>
          </a:p>
          <a:p>
            <a:pPr>
              <a:buNone/>
            </a:pPr>
            <a:r>
              <a:rPr lang="pt-BR" dirty="0" smtClean="0"/>
              <a:t>aparecimento e desenvolvimento são</a:t>
            </a:r>
          </a:p>
          <a:p>
            <a:pPr>
              <a:buNone/>
            </a:pPr>
            <a:r>
              <a:rPr lang="pt-BR" dirty="0" err="1" smtClean="0"/>
              <a:t>depedentes</a:t>
            </a:r>
            <a:r>
              <a:rPr lang="pt-BR" dirty="0" smtClean="0"/>
              <a:t> do graus de dominância direita e </a:t>
            </a:r>
          </a:p>
          <a:p>
            <a:pPr>
              <a:buNone/>
            </a:pPr>
            <a:r>
              <a:rPr lang="pt-BR" dirty="0" smtClean="0"/>
              <a:t>se originam depois da artéria do nó A-V.</a:t>
            </a:r>
          </a:p>
          <a:p>
            <a:pPr>
              <a:buNone/>
            </a:pPr>
            <a:r>
              <a:rPr lang="pt-BR" dirty="0" smtClean="0"/>
              <a:t>• São em número de 1 a 3 irrigam a parede</a:t>
            </a:r>
          </a:p>
          <a:p>
            <a:pPr>
              <a:buNone/>
            </a:pPr>
            <a:r>
              <a:rPr lang="pt-BR" dirty="0" err="1" smtClean="0"/>
              <a:t>postertior</a:t>
            </a:r>
            <a:r>
              <a:rPr lang="pt-BR" dirty="0" smtClean="0"/>
              <a:t> do VE.</a:t>
            </a:r>
            <a:endParaRPr lang="pt-B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CD OAE Cranial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1356" y="1357298"/>
            <a:ext cx="8738362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CD OAE Caudal</a:t>
            </a:r>
            <a:endParaRPr lang="pt-BR" dirty="0"/>
          </a:p>
        </p:txBody>
      </p:sp>
      <p:pic>
        <p:nvPicPr>
          <p:cNvPr id="8" name="Espaço Reservado para Conteúdo 7" descr="Sem títul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4875" y="1774825"/>
            <a:ext cx="6674249" cy="46259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CD OAD Cranial</a:t>
            </a:r>
            <a:endParaRPr lang="pt-BR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037547" y="1774825"/>
            <a:ext cx="7068906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Padrão de dominância balanceada</a:t>
            </a:r>
            <a:endParaRPr lang="pt-BR" dirty="0"/>
          </a:p>
        </p:txBody>
      </p:sp>
      <p:pic>
        <p:nvPicPr>
          <p:cNvPr id="4" name="Espaço Reservado para Conteúdo 3" descr="2013-02-05 16.18.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214422"/>
            <a:ext cx="8001055" cy="564357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4 19.00.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18212" y="1260940"/>
            <a:ext cx="5787708" cy="54064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Dominância esquerda</a:t>
            </a:r>
            <a:endParaRPr lang="pt-BR" dirty="0"/>
          </a:p>
        </p:txBody>
      </p:sp>
      <p:pic>
        <p:nvPicPr>
          <p:cNvPr id="4" name="Espaço Reservado para Conteúdo 3" descr="2013-02-05 16.19.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5278" y="1774825"/>
            <a:ext cx="7213444" cy="4625975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2013-02-04 19.00.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54691" y="1540121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Atrio</a:t>
            </a:r>
            <a:r>
              <a:rPr lang="pt-BR" dirty="0" smtClean="0"/>
              <a:t> Direito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</a:t>
            </a:r>
            <a:r>
              <a:rPr lang="pt-BR" dirty="0" smtClean="0"/>
              <a:t>ara trás e para cima do ventrículo direito, seis paredes:</a:t>
            </a:r>
          </a:p>
          <a:p>
            <a:pPr>
              <a:buNone/>
            </a:pPr>
            <a:r>
              <a:rPr lang="pt-BR" dirty="0" smtClean="0"/>
              <a:t>• - inferior: localiza o  orifício atrioventricular ou tricúspide</a:t>
            </a:r>
          </a:p>
          <a:p>
            <a:pPr>
              <a:buNone/>
            </a:pPr>
            <a:r>
              <a:rPr lang="pt-BR" dirty="0" smtClean="0"/>
              <a:t>• - superior: onde deságua a veia cava superior</a:t>
            </a:r>
          </a:p>
          <a:p>
            <a:pPr>
              <a:buNone/>
            </a:pPr>
            <a:r>
              <a:rPr lang="pt-BR" dirty="0" smtClean="0"/>
              <a:t>• - anterior: leva ao apêndice atrial direito</a:t>
            </a:r>
          </a:p>
          <a:p>
            <a:pPr>
              <a:buNone/>
            </a:pPr>
            <a:r>
              <a:rPr lang="pt-BR" dirty="0" smtClean="0"/>
              <a:t>• - posterior: onde se encontra orifício da veia cava inferior</a:t>
            </a:r>
          </a:p>
          <a:p>
            <a:pPr>
              <a:buNone/>
            </a:pPr>
            <a:r>
              <a:rPr lang="pt-BR" dirty="0" smtClean="0"/>
              <a:t>• - lateral</a:t>
            </a:r>
          </a:p>
          <a:p>
            <a:pPr>
              <a:buNone/>
            </a:pPr>
            <a:r>
              <a:rPr lang="pt-BR" dirty="0" smtClean="0"/>
              <a:t>• - medial: corresponde septo </a:t>
            </a:r>
            <a:r>
              <a:rPr lang="pt-BR" dirty="0" err="1" smtClean="0"/>
              <a:t>interatrial</a:t>
            </a:r>
            <a:r>
              <a:rPr lang="pt-BR" dirty="0" smtClean="0"/>
              <a:t>, em sua parte média,  possui a fossa oval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Ventrículo Direito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S</a:t>
            </a:r>
            <a:r>
              <a:rPr lang="pt-BR" dirty="0" smtClean="0"/>
              <a:t>ão três paredes,</a:t>
            </a:r>
          </a:p>
          <a:p>
            <a:r>
              <a:rPr lang="pt-BR" dirty="0" smtClean="0"/>
              <a:t> - medial ou septal, de acentuada convexidade, corresponde ao septo interventricular</a:t>
            </a:r>
          </a:p>
          <a:p>
            <a:r>
              <a:rPr lang="pt-BR" dirty="0" smtClean="0"/>
              <a:t> - anterior ou </a:t>
            </a:r>
            <a:r>
              <a:rPr lang="pt-BR" dirty="0" err="1" smtClean="0"/>
              <a:t>esternocostal</a:t>
            </a:r>
            <a:r>
              <a:rPr lang="pt-BR" dirty="0" smtClean="0"/>
              <a:t>, obliquamente dirigida para diante</a:t>
            </a:r>
          </a:p>
          <a:p>
            <a:r>
              <a:rPr lang="pt-BR" dirty="0" smtClean="0"/>
              <a:t>e para esquerda, entre a borda direita do coração e o sulco</a:t>
            </a:r>
          </a:p>
          <a:p>
            <a:r>
              <a:rPr lang="pt-BR" dirty="0" smtClean="0"/>
              <a:t>interventricular anterior</a:t>
            </a:r>
          </a:p>
          <a:p>
            <a:r>
              <a:rPr lang="pt-BR" dirty="0" smtClean="0"/>
              <a:t> - posterior ou inferior, ou </a:t>
            </a:r>
            <a:r>
              <a:rPr lang="pt-BR" dirty="0" err="1" smtClean="0"/>
              <a:t>póstero-inferior</a:t>
            </a:r>
            <a:r>
              <a:rPr lang="pt-BR" dirty="0" smtClean="0"/>
              <a:t>, entre borda direita</a:t>
            </a:r>
          </a:p>
          <a:p>
            <a:r>
              <a:rPr lang="pt-BR" dirty="0" smtClean="0"/>
              <a:t>do coração e o sulco interventricular posterior</a:t>
            </a:r>
          </a:p>
          <a:p>
            <a:r>
              <a:rPr lang="pt-BR" dirty="0" smtClean="0"/>
              <a:t> Músculos papilares do VD: pilar anterior, surge uma coluna</a:t>
            </a:r>
          </a:p>
          <a:p>
            <a:pPr>
              <a:buNone/>
            </a:pPr>
            <a:r>
              <a:rPr lang="pt-BR" dirty="0" smtClean="0"/>
              <a:t>carnosa que vai terminar no septo interventricular, </a:t>
            </a:r>
          </a:p>
          <a:p>
            <a:pPr>
              <a:buNone/>
            </a:pPr>
            <a:r>
              <a:rPr lang="pt-BR" dirty="0" smtClean="0"/>
              <a:t>descrevendo uma concavidade denominada de ´</a:t>
            </a:r>
            <a:r>
              <a:rPr lang="pt-BR" dirty="0" err="1" smtClean="0"/>
              <a:t>´feixe</a:t>
            </a:r>
            <a:r>
              <a:rPr lang="pt-BR" dirty="0" smtClean="0"/>
              <a:t> </a:t>
            </a:r>
            <a:r>
              <a:rPr lang="pt-BR" dirty="0" err="1" smtClean="0"/>
              <a:t>arqueado´</a:t>
            </a:r>
            <a:r>
              <a:rPr lang="pt-BR" dirty="0" smtClean="0"/>
              <a:t>´.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Átrio Esquerdo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</a:t>
            </a:r>
            <a:r>
              <a:rPr lang="pt-BR" dirty="0" smtClean="0"/>
              <a:t>itua-se para cima e para trás do ventrículo correspondente, com qual se comunica através do orifício atrioventricular ou valva mitral, ocupa posição posterior ou </a:t>
            </a:r>
            <a:r>
              <a:rPr lang="pt-BR" dirty="0" err="1" smtClean="0"/>
              <a:t>póstero-direita</a:t>
            </a:r>
            <a:endParaRPr lang="pt-BR" dirty="0" smtClean="0"/>
          </a:p>
          <a:p>
            <a:r>
              <a:rPr lang="pt-BR" dirty="0" smtClean="0"/>
              <a:t> Seis faces: inferior, superior (veias pulmonares), direita, esquerda, anterior, posterior(apêndice atrial esquerdo)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548</TotalTime>
  <Words>1603</Words>
  <Application>Microsoft Office PowerPoint</Application>
  <PresentationFormat>Apresentação na tela (4:3)</PresentationFormat>
  <Paragraphs>196</Paragraphs>
  <Slides>50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1" baseType="lpstr">
      <vt:lpstr>Módulo</vt:lpstr>
      <vt:lpstr>Descrição anátomo-angiográfica das cavidades cardíacas e dos vasos do coração</vt:lpstr>
      <vt:lpstr>Slide 2</vt:lpstr>
      <vt:lpstr>Detalhes anatômicos do coração</vt:lpstr>
      <vt:lpstr>Slide 4</vt:lpstr>
      <vt:lpstr>Slide 5</vt:lpstr>
      <vt:lpstr>Slide 6</vt:lpstr>
      <vt:lpstr>Atrio Direito</vt:lpstr>
      <vt:lpstr>Ventrículo Direito</vt:lpstr>
      <vt:lpstr>Átrio Esquerdo</vt:lpstr>
      <vt:lpstr>Ventrículo Esquerdo</vt:lpstr>
      <vt:lpstr>Reconhecimento angiográfico</vt:lpstr>
      <vt:lpstr>Slide 12</vt:lpstr>
      <vt:lpstr>Slide 13</vt:lpstr>
      <vt:lpstr>Slide 14</vt:lpstr>
      <vt:lpstr>Cavidades cardíacas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Anatomia coronariana</vt:lpstr>
      <vt:lpstr>Slide 25</vt:lpstr>
      <vt:lpstr>Origem das artérias coronárias</vt:lpstr>
      <vt:lpstr>Coronária esquerda</vt:lpstr>
      <vt:lpstr>Slide 28</vt:lpstr>
      <vt:lpstr>Descendente anterior</vt:lpstr>
      <vt:lpstr>Ramos DA</vt:lpstr>
      <vt:lpstr>Artéria Circunflexa</vt:lpstr>
      <vt:lpstr>Ramos CX</vt:lpstr>
      <vt:lpstr>Art. Coronária Esquerda OAD</vt:lpstr>
      <vt:lpstr>CE OAD Caudal</vt:lpstr>
      <vt:lpstr>OAD CRANIAL</vt:lpstr>
      <vt:lpstr>CE OAE Caudal 1. TCE, 2. DA, 3. Diagonalis, 4. CX, 5. Marginal, 6. Diagonais, 7. Septais</vt:lpstr>
      <vt:lpstr>OAE Cranial</vt:lpstr>
      <vt:lpstr>OAE</vt:lpstr>
      <vt:lpstr>Coronária Direita</vt:lpstr>
      <vt:lpstr>Ramos da CD</vt:lpstr>
      <vt:lpstr>Slide 41</vt:lpstr>
      <vt:lpstr>Slide 42</vt:lpstr>
      <vt:lpstr>Slide 43</vt:lpstr>
      <vt:lpstr>Slide 44</vt:lpstr>
      <vt:lpstr>Slide 45</vt:lpstr>
      <vt:lpstr>CD OAE Cranial</vt:lpstr>
      <vt:lpstr>CD OAE Caudal</vt:lpstr>
      <vt:lpstr>CD OAD Cranial</vt:lpstr>
      <vt:lpstr>Padrão de dominância balanceada</vt:lpstr>
      <vt:lpstr>Dominância esquerda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Descrição anátomo-angiográfica das cavidades cardíacas e dos vasos do coração</dc:title>
  <dc:creator>Andre</dc:creator>
  <cp:lastModifiedBy>Andre</cp:lastModifiedBy>
  <cp:revision>35</cp:revision>
  <dcterms:created xsi:type="dcterms:W3CDTF">2013-02-04T20:53:10Z</dcterms:created>
  <dcterms:modified xsi:type="dcterms:W3CDTF">2013-02-05T18:31:36Z</dcterms:modified>
</cp:coreProperties>
</file>