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6" r:id="rId40"/>
    <p:sldId id="292" r:id="rId41"/>
    <p:sldId id="295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E2-2220-4B2E-BF34-D7AADA12F06B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B042-DD1A-480F-9DB7-030395189A8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E2-2220-4B2E-BF34-D7AADA12F06B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B042-DD1A-480F-9DB7-030395189A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E2-2220-4B2E-BF34-D7AADA12F06B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B042-DD1A-480F-9DB7-030395189A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E2-2220-4B2E-BF34-D7AADA12F06B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B042-DD1A-480F-9DB7-030395189A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E2-2220-4B2E-BF34-D7AADA12F06B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D72B042-DD1A-480F-9DB7-030395189A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E2-2220-4B2E-BF34-D7AADA12F06B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B042-DD1A-480F-9DB7-030395189A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E2-2220-4B2E-BF34-D7AADA12F06B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B042-DD1A-480F-9DB7-030395189A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E2-2220-4B2E-BF34-D7AADA12F06B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B042-DD1A-480F-9DB7-030395189A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E2-2220-4B2E-BF34-D7AADA12F06B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B042-DD1A-480F-9DB7-030395189A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E2-2220-4B2E-BF34-D7AADA12F06B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B042-DD1A-480F-9DB7-030395189A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65E2-2220-4B2E-BF34-D7AADA12F06B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B042-DD1A-480F-9DB7-030395189A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8A65E2-2220-4B2E-BF34-D7AADA12F06B}" type="datetimeFigureOut">
              <a:rPr lang="pt-BR" smtClean="0"/>
              <a:pPr/>
              <a:t>02/10/2013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72B042-DD1A-480F-9DB7-030395189A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Oclusão percutânea do apêndice atrial esquerdo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André Oliveira Fonseca</a:t>
            </a:r>
          </a:p>
          <a:p>
            <a:r>
              <a:rPr lang="pt-BR" dirty="0" smtClean="0"/>
              <a:t>R1 Hemodinâmica SCMRP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Resultados de estudos clínicos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/>
              <a:t>Resultado: </a:t>
            </a:r>
          </a:p>
          <a:p>
            <a:pPr>
              <a:buFontTx/>
              <a:buChar char="-"/>
            </a:pPr>
            <a:r>
              <a:rPr lang="pt-BR" dirty="0" smtClean="0"/>
              <a:t>Taxa de sucesso do procedimento de 91%</a:t>
            </a:r>
          </a:p>
          <a:p>
            <a:pPr>
              <a:buFontTx/>
              <a:buChar char="-"/>
            </a:pPr>
            <a:r>
              <a:rPr lang="pt-BR" dirty="0" smtClean="0"/>
              <a:t>Apesar da não inferioridade se comparada a warfarina,os pacientes submetidos a oclusão do AAE apresentavam maiores complicações (derrame pericárdico, tamponamento cardíaco, migração do dispositivo e AVC secundário entrada de ar ou formação de trombo no sistema)</a:t>
            </a:r>
          </a:p>
          <a:p>
            <a:pPr>
              <a:buFontTx/>
              <a:buChar char="-"/>
            </a:pPr>
            <a:r>
              <a:rPr lang="pt-BR" dirty="0" smtClean="0"/>
              <a:t>O AVC hemorrágico mais comumente no grupo da warfarina</a:t>
            </a:r>
          </a:p>
          <a:p>
            <a:pPr>
              <a:buFontTx/>
              <a:buChar char="-"/>
            </a:pPr>
            <a:r>
              <a:rPr lang="pt-BR" b="1" dirty="0" smtClean="0"/>
              <a:t>Apesar do risco inicial do procedimento,  a oclusão percutânea mostrou benefício cumulativo a longo prazo (superior ao uso de ACO)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Dispositivo e medidas do AAE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O único dispositivo aprovado no Brasil pela ANVISA é o </a:t>
            </a:r>
            <a:r>
              <a:rPr lang="pt-BR" dirty="0" err="1" smtClean="0"/>
              <a:t>Amplatzer</a:t>
            </a:r>
            <a:r>
              <a:rPr lang="pt-BR" dirty="0" smtClean="0"/>
              <a:t> </a:t>
            </a:r>
            <a:r>
              <a:rPr lang="pt-BR" dirty="0" err="1" smtClean="0"/>
              <a:t>Cardiac</a:t>
            </a:r>
            <a:r>
              <a:rPr lang="pt-BR" dirty="0" smtClean="0"/>
              <a:t> </a:t>
            </a:r>
            <a:r>
              <a:rPr lang="pt-BR" dirty="0" err="1" smtClean="0"/>
              <a:t>Plug</a:t>
            </a:r>
            <a:r>
              <a:rPr lang="pt-BR" dirty="0" smtClean="0"/>
              <a:t> (</a:t>
            </a:r>
            <a:r>
              <a:rPr lang="pt-BR" dirty="0" err="1" smtClean="0"/>
              <a:t>St</a:t>
            </a:r>
            <a:r>
              <a:rPr lang="pt-BR" dirty="0" smtClean="0"/>
              <a:t>. </a:t>
            </a:r>
            <a:r>
              <a:rPr lang="pt-BR" dirty="0" err="1" smtClean="0"/>
              <a:t>Jude</a:t>
            </a:r>
            <a:r>
              <a:rPr lang="pt-BR" dirty="0" smtClean="0"/>
              <a:t>)</a:t>
            </a:r>
          </a:p>
          <a:p>
            <a:r>
              <a:rPr lang="pt-BR" dirty="0" smtClean="0"/>
              <a:t>O dispositivo de </a:t>
            </a:r>
            <a:r>
              <a:rPr lang="pt-BR" dirty="0" err="1" smtClean="0"/>
              <a:t>Amplatzer</a:t>
            </a:r>
            <a:r>
              <a:rPr lang="pt-BR" dirty="0" smtClean="0"/>
              <a:t> foi introduzido em 2009 no Brasil e desenhado especificamente para oclusão o AAE</a:t>
            </a:r>
          </a:p>
          <a:p>
            <a:r>
              <a:rPr lang="pt-BR" dirty="0" smtClean="0"/>
              <a:t>É constituído por malha de </a:t>
            </a:r>
            <a:r>
              <a:rPr lang="pt-BR" dirty="0" err="1" smtClean="0"/>
              <a:t>nitinol</a:t>
            </a:r>
            <a:r>
              <a:rPr lang="pt-BR" dirty="0" smtClean="0"/>
              <a:t> autoexpansível e uma cintura conectora, o lobo distal possui pequenas farpas ou ganchos que ajudam a ancorar dentro do corpo do AAE</a:t>
            </a:r>
          </a:p>
          <a:p>
            <a:endParaRPr lang="pt-BR" dirty="0" smtClean="0"/>
          </a:p>
          <a:p>
            <a:r>
              <a:rPr lang="pt-BR" dirty="0" smtClean="0"/>
              <a:t>O tamanho varia de 16-30mm</a:t>
            </a:r>
          </a:p>
          <a:p>
            <a:pPr>
              <a:buFontTx/>
              <a:buChar char="-"/>
            </a:pPr>
            <a:r>
              <a:rPr lang="pt-BR" dirty="0" smtClean="0"/>
              <a:t>Diâmetro lobo proximal em relação ao distal: 4mm maior em prótese de 16-22mm e 6mm maior nas de 24-30mm</a:t>
            </a:r>
          </a:p>
          <a:p>
            <a:pPr>
              <a:buFontTx/>
              <a:buChar char="-"/>
            </a:pPr>
            <a:r>
              <a:rPr lang="pt-BR" dirty="0" smtClean="0"/>
              <a:t>Diâmetro lobo distal: fixo de 6,5mm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Dispositivo </a:t>
            </a:r>
            <a:r>
              <a:rPr lang="pt-BR" dirty="0" smtClean="0"/>
              <a:t>e medidas </a:t>
            </a:r>
            <a:r>
              <a:rPr lang="pt-BR" dirty="0" smtClean="0"/>
              <a:t>do AAE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25362"/>
            <a:ext cx="4680520" cy="509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888432" cy="492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Dispositivos </a:t>
            </a:r>
            <a:r>
              <a:rPr lang="pt-BR" dirty="0" err="1" smtClean="0"/>
              <a:t>emedidas</a:t>
            </a:r>
            <a:r>
              <a:rPr lang="pt-BR" dirty="0" smtClean="0"/>
              <a:t> do AAE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lobo distal do dispositivo </a:t>
            </a:r>
            <a:r>
              <a:rPr lang="pt-BR" dirty="0"/>
              <a:t>é</a:t>
            </a:r>
            <a:r>
              <a:rPr lang="pt-BR" dirty="0" smtClean="0"/>
              <a:t> posicionado no interior do AAE e o disco proximal veda seu </a:t>
            </a:r>
            <a:r>
              <a:rPr lang="pt-BR" dirty="0" err="1" smtClean="0"/>
              <a:t>óstio</a:t>
            </a:r>
            <a:r>
              <a:rPr lang="pt-BR" dirty="0" smtClean="0"/>
              <a:t> ( configuração semelhante a ´</a:t>
            </a:r>
            <a:r>
              <a:rPr lang="pt-BR" dirty="0" err="1" smtClean="0"/>
              <a:t>´chupeta</a:t>
            </a:r>
            <a:r>
              <a:rPr lang="pt-BR" dirty="0" smtClean="0"/>
              <a:t> de </a:t>
            </a:r>
            <a:r>
              <a:rPr lang="pt-BR" dirty="0" err="1" smtClean="0"/>
              <a:t>nenê´</a:t>
            </a:r>
            <a:r>
              <a:rPr lang="pt-BR" dirty="0" smtClean="0"/>
              <a:t>´)</a:t>
            </a:r>
          </a:p>
          <a:p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17032"/>
            <a:ext cx="4896544" cy="270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Dispositivos e medidas do AAE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Estudos experimentas mostram </a:t>
            </a:r>
            <a:r>
              <a:rPr lang="pt-BR" dirty="0" err="1" smtClean="0"/>
              <a:t>endotelização</a:t>
            </a:r>
            <a:r>
              <a:rPr lang="pt-BR" dirty="0" smtClean="0"/>
              <a:t> completa do disco de vedação 3 meses após implante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8352928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Dispositivos e Sistemas de Liberação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Medida do ´</a:t>
            </a:r>
            <a:r>
              <a:rPr lang="pt-BR" b="1" dirty="0" err="1" smtClean="0"/>
              <a:t>´pescoço</a:t>
            </a:r>
            <a:r>
              <a:rPr lang="pt-BR" b="1" dirty="0" smtClean="0"/>
              <a:t>´´</a:t>
            </a:r>
          </a:p>
          <a:p>
            <a:pPr>
              <a:buNone/>
            </a:pPr>
            <a:r>
              <a:rPr lang="pt-BR" dirty="0" smtClean="0"/>
              <a:t>-  Função do disco proximal é a vedação do </a:t>
            </a:r>
            <a:r>
              <a:rPr lang="pt-BR" dirty="0" err="1" smtClean="0"/>
              <a:t>óstio</a:t>
            </a:r>
            <a:r>
              <a:rPr lang="pt-BR" dirty="0" smtClean="0"/>
              <a:t> do AAE</a:t>
            </a:r>
          </a:p>
          <a:p>
            <a:pPr>
              <a:buFontTx/>
              <a:buChar char="-"/>
            </a:pPr>
            <a:r>
              <a:rPr lang="pt-BR" dirty="0" smtClean="0"/>
              <a:t>Para ótima estabilização da prótese, recomenda-se uso com lobo de diâmetro 2-4 mm maior que o maior diâmetro do AAE (região de liberação junto a passagem da Cx à ETE)</a:t>
            </a:r>
          </a:p>
          <a:p>
            <a:pPr>
              <a:buFontTx/>
              <a:buChar char="-"/>
            </a:pPr>
            <a:r>
              <a:rPr lang="pt-BR" dirty="0" smtClean="0"/>
              <a:t>Cx passa cerca de 1 cm do </a:t>
            </a:r>
            <a:r>
              <a:rPr lang="pt-BR" dirty="0" err="1" smtClean="0"/>
              <a:t>óstio</a:t>
            </a:r>
            <a:r>
              <a:rPr lang="pt-BR" dirty="0" smtClean="0"/>
              <a:t> do AAE</a:t>
            </a:r>
          </a:p>
          <a:p>
            <a:pPr>
              <a:buFontTx/>
              <a:buChar char="-"/>
            </a:pPr>
            <a:r>
              <a:rPr lang="pt-BR" dirty="0" smtClean="0"/>
              <a:t>Diâmetro mínimo 12mm  e máximo de 28mm</a:t>
            </a:r>
          </a:p>
          <a:p>
            <a:pPr>
              <a:buFontTx/>
              <a:buChar char="-"/>
            </a:pPr>
            <a:r>
              <a:rPr lang="pt-BR" dirty="0" smtClean="0"/>
              <a:t>Trombos intra-atriais e AAE de tamanho inapropriado são as contraindicações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- Zona de liberação com &gt; 28 mm, inviabilizando o implante da prótese.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64904"/>
            <a:ext cx="460851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Medida do interior do AAE:</a:t>
            </a:r>
          </a:p>
          <a:p>
            <a:pPr>
              <a:buFontTx/>
              <a:buChar char="-"/>
            </a:pPr>
            <a:r>
              <a:rPr lang="pt-BR" dirty="0" smtClean="0"/>
              <a:t>O lobo distal da prótese que preenche o interior do AAE tem função estabilizadora</a:t>
            </a:r>
          </a:p>
          <a:p>
            <a:pPr>
              <a:buFontTx/>
              <a:buChar char="-"/>
            </a:pPr>
            <a:r>
              <a:rPr lang="pt-BR" dirty="0" smtClean="0"/>
              <a:t>Ele deve ser alinhado com o pescoço do AAE ( geralmente tem ângulo 30-60°): </a:t>
            </a:r>
            <a:r>
              <a:rPr lang="pt-BR" u="sng" dirty="0" smtClean="0"/>
              <a:t>deve alinha-lo perpendicularmente ao eixo do pescoço e não ao eixo do corpo</a:t>
            </a:r>
            <a:endParaRPr lang="pt-BR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FA acomete aproximadamente 2,2 </a:t>
            </a:r>
            <a:r>
              <a:rPr lang="pt-BR" dirty="0" err="1" smtClean="0"/>
              <a:t>milho~es</a:t>
            </a:r>
            <a:r>
              <a:rPr lang="pt-BR" dirty="0" smtClean="0"/>
              <a:t> de pessoas nos EUA, com previsão que esse número dobre em até 50 anos </a:t>
            </a:r>
          </a:p>
          <a:p>
            <a:r>
              <a:rPr lang="pt-BR" dirty="0" smtClean="0"/>
              <a:t>No Brasil o registro RECALL, em andamento, disponibilizara dados quanto sua prevalência e incidência no pais</a:t>
            </a:r>
          </a:p>
          <a:p>
            <a:r>
              <a:rPr lang="pt-BR" dirty="0" smtClean="0"/>
              <a:t>FA aumenta o risco de AVC em 5 vezes, sendo que 90% dos trombos intracardíacos situam no apêndice atrial esquerdo (AAE)</a:t>
            </a:r>
          </a:p>
          <a:p>
            <a:r>
              <a:rPr lang="pt-BR" dirty="0" smtClean="0"/>
              <a:t>A anticoagulação oral contínua sendo a terapia de escolha para prevenção do tromboembolismo, apesar de sua eficácia comprovada, as suas inúmeras limitações motivaram o desenvolvimento de terapias alternativas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Vantagens do </a:t>
            </a:r>
            <a:r>
              <a:rPr lang="pt-BR" dirty="0" err="1" smtClean="0"/>
              <a:t>Amplatzer</a:t>
            </a:r>
            <a:r>
              <a:rPr lang="pt-BR" dirty="0" smtClean="0"/>
              <a:t> </a:t>
            </a:r>
            <a:r>
              <a:rPr lang="pt-BR" dirty="0" err="1" smtClean="0"/>
              <a:t>Cardiac</a:t>
            </a:r>
            <a:r>
              <a:rPr lang="pt-BR" dirty="0" smtClean="0"/>
              <a:t> </a:t>
            </a:r>
            <a:r>
              <a:rPr lang="pt-BR" dirty="0" err="1" smtClean="0"/>
              <a:t>Plug</a:t>
            </a:r>
            <a:r>
              <a:rPr lang="pt-BR" dirty="0" smtClean="0"/>
              <a:t> (ACP)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O ACP possui vantagens em relação ao </a:t>
            </a:r>
            <a:r>
              <a:rPr lang="pt-BR" b="1" dirty="0" err="1" smtClean="0"/>
              <a:t>Watchman</a:t>
            </a:r>
            <a:r>
              <a:rPr lang="pt-BR" b="1" dirty="0" smtClean="0"/>
              <a:t>:</a:t>
            </a:r>
          </a:p>
          <a:p>
            <a:pPr>
              <a:buFontTx/>
              <a:buChar char="-"/>
            </a:pPr>
            <a:r>
              <a:rPr lang="pt-BR" dirty="0" smtClean="0"/>
              <a:t>Flexibilidade da cintura central, resultando em ajuste a anatomia do AAE</a:t>
            </a:r>
          </a:p>
          <a:p>
            <a:pPr>
              <a:buFontTx/>
              <a:buChar char="-"/>
            </a:pPr>
            <a:r>
              <a:rPr lang="pt-BR" dirty="0" smtClean="0"/>
              <a:t>Possibilidade de recaptura e reposicionamento antes da liberação final</a:t>
            </a:r>
          </a:p>
          <a:p>
            <a:pPr>
              <a:buFontTx/>
              <a:buChar char="-"/>
            </a:pPr>
            <a:r>
              <a:rPr lang="pt-BR" dirty="0" smtClean="0"/>
              <a:t>Baixa curva de aprendizado</a:t>
            </a:r>
          </a:p>
          <a:p>
            <a:pPr>
              <a:buFontTx/>
              <a:buChar char="-"/>
            </a:pPr>
            <a:r>
              <a:rPr lang="pt-BR" dirty="0" smtClean="0"/>
              <a:t>Presença de parafusos exteriorizados (proximal ao lado do disco e distal ao lado do lobo), o que permite resgate com cateteres-laço em caso de embolização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Amulet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Última versão do ACP</a:t>
            </a:r>
          </a:p>
          <a:p>
            <a:r>
              <a:rPr lang="pt-BR" b="1" dirty="0" smtClean="0"/>
              <a:t>Vantagens em relação à versão inicial:</a:t>
            </a:r>
          </a:p>
          <a:p>
            <a:pPr>
              <a:buFontTx/>
              <a:buChar char="-"/>
            </a:pPr>
            <a:r>
              <a:rPr lang="pt-BR" dirty="0" smtClean="0"/>
              <a:t>Separação entre disco proximal e lobo: 5mm. Permite um </a:t>
            </a:r>
            <a:r>
              <a:rPr lang="pt-BR" dirty="0" err="1" smtClean="0"/>
              <a:t>ancoramento</a:t>
            </a:r>
            <a:r>
              <a:rPr lang="pt-BR" dirty="0" smtClean="0"/>
              <a:t> do lobo em região mais profunda, casos selecionados</a:t>
            </a:r>
          </a:p>
          <a:p>
            <a:pPr>
              <a:buFontTx/>
              <a:buChar char="-"/>
            </a:pPr>
            <a:r>
              <a:rPr lang="pt-BR" dirty="0" smtClean="0"/>
              <a:t>Disco proximal de maior tamanho ( maior vedação)</a:t>
            </a:r>
          </a:p>
          <a:p>
            <a:pPr>
              <a:buFontTx/>
              <a:buChar char="-"/>
            </a:pPr>
            <a:r>
              <a:rPr lang="pt-BR" dirty="0" smtClean="0"/>
              <a:t>Cabo liberador de </a:t>
            </a:r>
            <a:r>
              <a:rPr lang="pt-BR" dirty="0" err="1" smtClean="0"/>
              <a:t>nitinol</a:t>
            </a:r>
            <a:r>
              <a:rPr lang="pt-BR" dirty="0" smtClean="0"/>
              <a:t> na extremidade (reduz a tensão do sistema sobre o dispositivo antes da liberação)</a:t>
            </a:r>
          </a:p>
          <a:p>
            <a:pPr>
              <a:buFontTx/>
              <a:buChar char="-"/>
            </a:pPr>
            <a:r>
              <a:rPr lang="pt-BR" dirty="0" smtClean="0"/>
              <a:t>Diâmetros maiores (até 40mm)</a:t>
            </a:r>
          </a:p>
          <a:p>
            <a:pPr>
              <a:buFontTx/>
              <a:buChar char="-"/>
            </a:pPr>
            <a:r>
              <a:rPr lang="pt-BR" dirty="0" smtClean="0"/>
              <a:t>Dispositivo disponível apenas em Europa e Canadá</a:t>
            </a:r>
          </a:p>
          <a:p>
            <a:r>
              <a:rPr lang="pt-BR" b="1" dirty="0" smtClean="0"/>
              <a:t>Mudanças que permitiram oclusão de AAE maiores</a:t>
            </a:r>
            <a:endParaRPr 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4493" y="0"/>
            <a:ext cx="2519507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 e técnica do implante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Anestesia geral</a:t>
            </a:r>
          </a:p>
          <a:p>
            <a:r>
              <a:rPr lang="pt-BR" dirty="0" err="1" smtClean="0"/>
              <a:t>Monitorização</a:t>
            </a:r>
            <a:r>
              <a:rPr lang="pt-BR" dirty="0" smtClean="0"/>
              <a:t> com ETE bi ou </a:t>
            </a:r>
            <a:r>
              <a:rPr lang="pt-BR" dirty="0" err="1" smtClean="0"/>
              <a:t>tridimencional</a:t>
            </a:r>
            <a:endParaRPr lang="pt-BR" dirty="0" smtClean="0"/>
          </a:p>
          <a:p>
            <a:r>
              <a:rPr lang="pt-BR" dirty="0" smtClean="0"/>
              <a:t>ETE 3D não é imprescindível, pois as medidas da zona de liberação podem ser feitas com ETE2D</a:t>
            </a:r>
          </a:p>
          <a:p>
            <a:r>
              <a:rPr lang="pt-BR" dirty="0" smtClean="0"/>
              <a:t>ETE3D: imagens de alta qualidade , especialmente do </a:t>
            </a:r>
            <a:r>
              <a:rPr lang="pt-BR" dirty="0" err="1" smtClean="0"/>
              <a:t>óstio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5" y="0"/>
            <a:ext cx="91457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 e técnica do implante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Acesso vascular: introdutor 6-7F (veia femoral) e 5F (artéria femoral, para monitorar PA)</a:t>
            </a:r>
          </a:p>
          <a:p>
            <a:r>
              <a:rPr lang="pt-BR" b="1" dirty="0" smtClean="0"/>
              <a:t>Punção </a:t>
            </a:r>
            <a:r>
              <a:rPr lang="pt-BR" b="1" dirty="0" err="1" smtClean="0"/>
              <a:t>transeptal</a:t>
            </a:r>
            <a:r>
              <a:rPr lang="pt-BR" dirty="0" smtClean="0"/>
              <a:t>: o septo interatrial é puncionado na porção </a:t>
            </a:r>
            <a:r>
              <a:rPr lang="pt-BR" dirty="0" err="1" smtClean="0"/>
              <a:t>póstero-inferior</a:t>
            </a:r>
            <a:r>
              <a:rPr lang="pt-BR" dirty="0" smtClean="0"/>
              <a:t> com a agulha de </a:t>
            </a:r>
            <a:r>
              <a:rPr lang="pt-BR" dirty="0" err="1" smtClean="0"/>
              <a:t>Brockenbrough</a:t>
            </a:r>
            <a:r>
              <a:rPr lang="pt-BR" dirty="0" smtClean="0"/>
              <a:t> e auxilio do ETE</a:t>
            </a:r>
          </a:p>
          <a:p>
            <a:pPr>
              <a:buNone/>
            </a:pPr>
            <a:r>
              <a:rPr lang="pt-BR" dirty="0" smtClean="0"/>
              <a:t>- Após acessado o átrio Esquerdo, </a:t>
            </a:r>
            <a:r>
              <a:rPr lang="pt-BR" dirty="0" err="1" smtClean="0"/>
              <a:t>heparina</a:t>
            </a:r>
            <a:r>
              <a:rPr lang="pt-BR" dirty="0" smtClean="0"/>
              <a:t> 5-10.000U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Avaliação do AAE:</a:t>
            </a:r>
          </a:p>
          <a:p>
            <a:pPr>
              <a:buFontTx/>
              <a:buChar char="-"/>
            </a:pPr>
            <a:r>
              <a:rPr lang="pt-BR" dirty="0" smtClean="0"/>
              <a:t>Após introdução da bainha no átrio esquerdo, o AAE é </a:t>
            </a:r>
            <a:r>
              <a:rPr lang="pt-BR" dirty="0" err="1" smtClean="0"/>
              <a:t>cateterizado</a:t>
            </a:r>
            <a:r>
              <a:rPr lang="pt-BR" dirty="0" smtClean="0"/>
              <a:t> com fio-guia 0,035´´ e </a:t>
            </a:r>
            <a:r>
              <a:rPr lang="pt-BR" dirty="0" err="1" smtClean="0"/>
              <a:t>pigtail</a:t>
            </a:r>
            <a:r>
              <a:rPr lang="pt-BR" dirty="0" smtClean="0"/>
              <a:t> 5F </a:t>
            </a:r>
            <a:r>
              <a:rPr lang="pt-BR" dirty="0" err="1" smtClean="0"/>
              <a:t>centimetrado</a:t>
            </a:r>
            <a:r>
              <a:rPr lang="pt-BR" dirty="0" smtClean="0"/>
              <a:t>. </a:t>
            </a:r>
          </a:p>
          <a:p>
            <a:pPr>
              <a:buFontTx/>
              <a:buChar char="-"/>
            </a:pPr>
            <a:r>
              <a:rPr lang="pt-BR" dirty="0" smtClean="0"/>
              <a:t>Angiografia do AAE em OAD cranial e caudal, em bomba injetora (15ml e baixo fluxo 10ml/</a:t>
            </a:r>
            <a:r>
              <a:rPr lang="pt-BR" dirty="0" err="1" smtClean="0"/>
              <a:t>seg</a:t>
            </a:r>
            <a:r>
              <a:rPr lang="pt-BR" dirty="0" smtClean="0"/>
              <a:t>)</a:t>
            </a:r>
          </a:p>
          <a:p>
            <a:pPr>
              <a:buFontTx/>
              <a:buChar char="-"/>
            </a:pPr>
            <a:r>
              <a:rPr lang="pt-BR" dirty="0" smtClean="0"/>
              <a:t>OAD cranial: melhor avaliação do pescoço</a:t>
            </a:r>
          </a:p>
          <a:p>
            <a:pPr>
              <a:buFontTx/>
              <a:buChar char="-"/>
            </a:pPr>
            <a:r>
              <a:rPr lang="pt-BR" dirty="0" smtClean="0"/>
              <a:t>OAD caudal: melhor para o delineamento da porção distal 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ETE 2D e 3D:</a:t>
            </a:r>
          </a:p>
          <a:p>
            <a:pPr>
              <a:buFontTx/>
              <a:buChar char="-"/>
            </a:pPr>
            <a:r>
              <a:rPr lang="pt-BR" dirty="0" smtClean="0"/>
              <a:t>Medida de profundidade e do </a:t>
            </a:r>
            <a:r>
              <a:rPr lang="pt-BR" dirty="0" err="1" smtClean="0"/>
              <a:t>óstio</a:t>
            </a:r>
            <a:r>
              <a:rPr lang="pt-BR" dirty="0" smtClean="0"/>
              <a:t> AAE, e zona ótima de liberação são bem vistos pelo ETE 2D e </a:t>
            </a:r>
            <a:r>
              <a:rPr lang="pt-BR" dirty="0" err="1" smtClean="0"/>
              <a:t>angiográfia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Entre a angiografia e o ETE as medidas devem ser semelhantes ou variar no máximo 1-2mm</a:t>
            </a:r>
          </a:p>
          <a:p>
            <a:pPr>
              <a:buFontTx/>
              <a:buChar char="-"/>
            </a:pPr>
            <a:r>
              <a:rPr lang="pt-BR" dirty="0" smtClean="0"/>
              <a:t>O ETE 3D: permite a obtenção de 2 cortes ortogonais simultâneos, facilitando as medidas.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/>
              <a:t>Implante do dispositivo:</a:t>
            </a:r>
          </a:p>
          <a:p>
            <a:pPr>
              <a:buFontTx/>
              <a:buChar char="-"/>
            </a:pPr>
            <a:r>
              <a:rPr lang="pt-BR" dirty="0" smtClean="0"/>
              <a:t>Com fio guia de troca, troca-se o </a:t>
            </a:r>
            <a:r>
              <a:rPr lang="pt-BR" dirty="0" err="1" smtClean="0"/>
              <a:t>pigtail</a:t>
            </a:r>
            <a:r>
              <a:rPr lang="pt-BR" dirty="0" smtClean="0"/>
              <a:t> e o sistema de acesso </a:t>
            </a:r>
            <a:r>
              <a:rPr lang="pt-BR" dirty="0" err="1" smtClean="0"/>
              <a:t>trasseptal</a:t>
            </a:r>
            <a:r>
              <a:rPr lang="pt-BR" dirty="0" smtClean="0"/>
              <a:t> pela bainha longa tipo </a:t>
            </a:r>
            <a:r>
              <a:rPr lang="pt-BR" i="1" dirty="0" err="1" smtClean="0"/>
              <a:t>Mullins</a:t>
            </a:r>
            <a:r>
              <a:rPr lang="pt-BR" i="1" dirty="0" smtClean="0"/>
              <a:t> </a:t>
            </a:r>
            <a:r>
              <a:rPr lang="pt-BR" i="1" dirty="0" err="1" smtClean="0"/>
              <a:t>Torqvue</a:t>
            </a:r>
            <a:r>
              <a:rPr lang="pt-BR" i="1" dirty="0" smtClean="0"/>
              <a:t> (9-13F) </a:t>
            </a:r>
            <a:r>
              <a:rPr lang="pt-BR" dirty="0" smtClean="0"/>
              <a:t>para entrega do dispositivo, posicionando-o dentro do AAE</a:t>
            </a:r>
          </a:p>
          <a:p>
            <a:pPr>
              <a:buFontTx/>
              <a:buChar char="-"/>
            </a:pPr>
            <a:r>
              <a:rPr lang="pt-BR" dirty="0" smtClean="0"/>
              <a:t>Então introduz o dispositivo ACP na bainha </a:t>
            </a:r>
            <a:r>
              <a:rPr lang="pt-BR" i="1" dirty="0" err="1" smtClean="0"/>
              <a:t>Mullins</a:t>
            </a:r>
            <a:r>
              <a:rPr lang="pt-BR" i="1" dirty="0" smtClean="0"/>
              <a:t>, </a:t>
            </a:r>
            <a:r>
              <a:rPr lang="pt-BR" dirty="0" smtClean="0"/>
              <a:t>avançando até a extremidade</a:t>
            </a:r>
          </a:p>
          <a:p>
            <a:pPr>
              <a:buFontTx/>
              <a:buChar char="-"/>
            </a:pPr>
            <a:r>
              <a:rPr lang="pt-BR" dirty="0" smtClean="0"/>
              <a:t>O implante do dispositivo é realizado com movimentos suaves, empurrando o cabo liberador e retraindo a bainha para expor o lobo dentro do corpo do AAE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Selecionados à pacientes de alto risco e não candidatos ao tratamento com ACO, a oclusão do AAE surgiu como opção efetiva há 7-10 anos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Faz-se um giro anti-horário para alinhamento perpendicular com o pescoço do AAE</a:t>
            </a:r>
          </a:p>
          <a:p>
            <a:endParaRPr lang="pt-BR" dirty="0" smtClean="0"/>
          </a:p>
          <a:p>
            <a:r>
              <a:rPr lang="pt-BR" b="1" dirty="0" smtClean="0"/>
              <a:t>É FUNDAMENTAL O ALINHAMENTO ENTRE A BAINHA E O EIXO DO PESCOÇO DO AAE</a:t>
            </a:r>
            <a:endParaRPr lang="pt-BR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Após o posicionamento na zona ótima de liberação, a bainha é puxada sobre o cabo, a fim de expor o disco proximal no </a:t>
            </a:r>
            <a:r>
              <a:rPr lang="pt-BR" dirty="0" err="1" smtClean="0"/>
              <a:t>óstio</a:t>
            </a:r>
            <a:r>
              <a:rPr lang="pt-BR" dirty="0" smtClean="0"/>
              <a:t> do AAE</a:t>
            </a:r>
          </a:p>
          <a:p>
            <a:r>
              <a:rPr lang="pt-BR" dirty="0" smtClean="0"/>
              <a:t>Essa manobra requer </a:t>
            </a:r>
            <a:r>
              <a:rPr lang="pt-BR" u="sng" dirty="0" smtClean="0"/>
              <a:t>discreta</a:t>
            </a:r>
            <a:r>
              <a:rPr lang="pt-BR" dirty="0" smtClean="0"/>
              <a:t> tensão no cabo liberador, estirando a cintura central</a:t>
            </a: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2224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Confirmação do posicionamento:</a:t>
            </a:r>
          </a:p>
          <a:p>
            <a:pPr>
              <a:buFontTx/>
              <a:buChar char="-"/>
            </a:pPr>
            <a:r>
              <a:rPr lang="pt-BR" dirty="0" smtClean="0"/>
              <a:t>Confirmado pela angiografia e pela ETE</a:t>
            </a:r>
          </a:p>
          <a:p>
            <a:pPr>
              <a:buFontTx/>
              <a:buChar char="-"/>
            </a:pPr>
            <a:r>
              <a:rPr lang="pt-BR" dirty="0" smtClean="0"/>
              <a:t>Realizado injeção de contraste através do braço da bainha antes de liberar a prótese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89040"/>
            <a:ext cx="345638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t-BR" dirty="0" smtClean="0"/>
              <a:t>A ETE é utilizada para avaliar distância entre o disco proximal, a valva mitral e a veia pulmonar superior esquerda.</a:t>
            </a:r>
          </a:p>
          <a:p>
            <a:pPr>
              <a:buFontTx/>
              <a:buChar char="-"/>
            </a:pPr>
            <a:r>
              <a:rPr lang="pt-BR" dirty="0" smtClean="0"/>
              <a:t>Interferências entre a função e o fluxo dessas estruturas indicam posicionamento inadequado</a:t>
            </a:r>
          </a:p>
          <a:p>
            <a:pPr>
              <a:buFontTx/>
              <a:buChar char="-"/>
            </a:pPr>
            <a:r>
              <a:rPr lang="pt-BR" dirty="0" smtClean="0"/>
              <a:t>Para reposicionamento é necessário </a:t>
            </a:r>
            <a:r>
              <a:rPr lang="pt-BR" dirty="0" err="1" smtClean="0"/>
              <a:t>recapturação</a:t>
            </a:r>
            <a:r>
              <a:rPr lang="pt-BR" dirty="0" smtClean="0"/>
              <a:t> para dentro da bainha e nova reposição do dispositivo</a:t>
            </a:r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Liberação do dispositivo (5 parâmetros):</a:t>
            </a:r>
          </a:p>
          <a:p>
            <a:pPr>
              <a:buFontTx/>
              <a:buChar char="-"/>
            </a:pPr>
            <a:r>
              <a:rPr lang="pt-BR" dirty="0" smtClean="0"/>
              <a:t>Alinhamento adequado entre pescoço e lobo</a:t>
            </a:r>
          </a:p>
          <a:p>
            <a:pPr>
              <a:buFontTx/>
              <a:buChar char="-"/>
            </a:pPr>
            <a:r>
              <a:rPr lang="pt-BR" dirty="0" smtClean="0"/>
              <a:t>Aspecto em ´</a:t>
            </a:r>
            <a:r>
              <a:rPr lang="pt-BR" dirty="0" err="1" smtClean="0"/>
              <a:t>´pneu</a:t>
            </a:r>
            <a:r>
              <a:rPr lang="pt-BR" dirty="0" smtClean="0"/>
              <a:t>´´ o lobo distal</a:t>
            </a:r>
          </a:p>
          <a:p>
            <a:pPr>
              <a:buFontTx/>
              <a:buChar char="-"/>
            </a:pPr>
            <a:r>
              <a:rPr lang="pt-BR" dirty="0" smtClean="0"/>
              <a:t>Porção inferior do lobo distal pelo menos 50% para dentro do ponto de passagem da Cx</a:t>
            </a:r>
          </a:p>
          <a:p>
            <a:pPr>
              <a:buFontTx/>
              <a:buChar char="-"/>
            </a:pPr>
            <a:r>
              <a:rPr lang="pt-BR" dirty="0" smtClean="0"/>
              <a:t>Separação satisfatória entre o lobo distal e o disco proximal</a:t>
            </a:r>
          </a:p>
          <a:p>
            <a:pPr>
              <a:buFontTx/>
              <a:buChar char="-"/>
            </a:pPr>
            <a:r>
              <a:rPr lang="pt-BR" dirty="0" smtClean="0"/>
              <a:t>Aspecto de concavidade do disco proximal e cobrindo totalmente o </a:t>
            </a:r>
            <a:r>
              <a:rPr lang="pt-BR" dirty="0" err="1" smtClean="0"/>
              <a:t>óstio</a:t>
            </a:r>
            <a:r>
              <a:rPr lang="pt-BR" dirty="0" smtClean="0"/>
              <a:t> do AAE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Avaliação ecocardiográfica final:</a:t>
            </a:r>
          </a:p>
          <a:p>
            <a:pPr>
              <a:buFontTx/>
              <a:buChar char="-"/>
            </a:pPr>
            <a:r>
              <a:rPr lang="pt-BR" dirty="0" smtClean="0"/>
              <a:t>Possíveis fluxo residuais no interior do AAE devem ser identificados</a:t>
            </a:r>
          </a:p>
          <a:p>
            <a:pPr>
              <a:buFontTx/>
              <a:buChar char="-"/>
            </a:pPr>
            <a:r>
              <a:rPr lang="pt-BR" dirty="0" smtClean="0"/>
              <a:t>Avaliação da aposição do disco sobre o </a:t>
            </a:r>
            <a:r>
              <a:rPr lang="pt-BR" dirty="0" err="1" smtClean="0"/>
              <a:t>óstio</a:t>
            </a:r>
            <a:r>
              <a:rPr lang="pt-BR" dirty="0" smtClean="0"/>
              <a:t> do AAE</a:t>
            </a:r>
          </a:p>
          <a:p>
            <a:pPr>
              <a:buFontTx/>
              <a:buChar char="-"/>
            </a:pPr>
            <a:r>
              <a:rPr lang="pt-BR" dirty="0" smtClean="0"/>
              <a:t>Avaliação de efusões pericárdica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Indicações e Seleção dos pacientes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Portadores de FA crônica ou paroxística </a:t>
            </a:r>
          </a:p>
          <a:p>
            <a:r>
              <a:rPr lang="pt-BR" dirty="0"/>
              <a:t>P</a:t>
            </a:r>
            <a:r>
              <a:rPr lang="pt-BR" dirty="0" smtClean="0"/>
              <a:t>elo menos um fator de risco adicional para ocorrências de fenômenos </a:t>
            </a:r>
            <a:r>
              <a:rPr lang="pt-BR" dirty="0" err="1" smtClean="0"/>
              <a:t>tromboembolicos</a:t>
            </a:r>
            <a:r>
              <a:rPr lang="pt-BR" dirty="0" smtClean="0"/>
              <a:t>, de acordo com o CHADS2 </a:t>
            </a:r>
            <a:r>
              <a:rPr lang="pt-BR" dirty="0" err="1" smtClean="0"/>
              <a:t>Scores</a:t>
            </a:r>
            <a:endParaRPr lang="pt-BR" dirty="0" smtClean="0"/>
          </a:p>
          <a:p>
            <a:r>
              <a:rPr lang="pt-BR" dirty="0" smtClean="0"/>
              <a:t>Limitação do uso de ACO</a:t>
            </a:r>
          </a:p>
          <a:p>
            <a:endParaRPr lang="pt-BR" dirty="0"/>
          </a:p>
          <a:p>
            <a:r>
              <a:rPr lang="pt-BR" b="1" dirty="0" smtClean="0"/>
              <a:t>São o grupo que mais se beneficia com a oclusão percutânea do AAE</a:t>
            </a:r>
            <a:endParaRPr lang="pt-BR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Seguimento clínico e ecocardiográfico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Uso de AAS indefinidamente</a:t>
            </a:r>
          </a:p>
          <a:p>
            <a:r>
              <a:rPr lang="pt-BR" dirty="0" smtClean="0"/>
              <a:t>Associado à </a:t>
            </a:r>
            <a:r>
              <a:rPr lang="pt-BR" dirty="0" err="1" smtClean="0"/>
              <a:t>Clopidogrel</a:t>
            </a:r>
            <a:r>
              <a:rPr lang="pt-BR" dirty="0" smtClean="0"/>
              <a:t> por 1-3 meses</a:t>
            </a:r>
          </a:p>
          <a:p>
            <a:r>
              <a:rPr lang="pt-BR" dirty="0" smtClean="0"/>
              <a:t>Eco </a:t>
            </a:r>
            <a:r>
              <a:rPr lang="pt-BR" dirty="0" err="1" smtClean="0"/>
              <a:t>transtorácico</a:t>
            </a:r>
            <a:r>
              <a:rPr lang="pt-BR" dirty="0" smtClean="0"/>
              <a:t>: antes a alta e 45 dias após</a:t>
            </a:r>
          </a:p>
          <a:p>
            <a:pPr>
              <a:buNone/>
            </a:pPr>
            <a:r>
              <a:rPr lang="pt-BR" dirty="0" smtClean="0"/>
              <a:t>- Avaliando posicionamento do dispositivo, fluxo residual, trombos e derrame pericárdio</a:t>
            </a:r>
            <a:endParaRPr 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Lesões vasculares</a:t>
            </a:r>
          </a:p>
          <a:p>
            <a:r>
              <a:rPr lang="pt-BR" dirty="0" smtClean="0"/>
              <a:t>Derrame pericárdico</a:t>
            </a:r>
          </a:p>
          <a:p>
            <a:r>
              <a:rPr lang="pt-BR" dirty="0" smtClean="0"/>
              <a:t>Perfurações cardíacas</a:t>
            </a:r>
          </a:p>
          <a:p>
            <a:r>
              <a:rPr lang="pt-BR" dirty="0" smtClean="0"/>
              <a:t>AVC</a:t>
            </a:r>
          </a:p>
          <a:p>
            <a:r>
              <a:rPr lang="pt-BR" dirty="0" smtClean="0"/>
              <a:t>Embolização da prótese ou má posição</a:t>
            </a:r>
          </a:p>
          <a:p>
            <a:r>
              <a:rPr lang="pt-BR" b="1" dirty="0" smtClean="0"/>
              <a:t>Tais complicações são minimizadas com a curva de aprendizado</a:t>
            </a:r>
          </a:p>
          <a:p>
            <a:r>
              <a:rPr lang="pt-BR" b="1" dirty="0" smtClean="0"/>
              <a:t>O fechamento percutâneo é mais seguro que a terapêutica com warfarina, considerando as taxas de sangramento maior e as complicações imediatas do procedimento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Implicação clínica de fluxos residuais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foi demonstrada associação entre a presença de fluxo residual e a ocorrência de eventos tromboembólicos</a:t>
            </a:r>
          </a:p>
          <a:p>
            <a:pPr>
              <a:buFontTx/>
              <a:buChar char="-"/>
            </a:pPr>
            <a:r>
              <a:rPr lang="pt-BR" dirty="0" smtClean="0"/>
              <a:t>Mostrando o efeito protetor da prótese</a:t>
            </a:r>
          </a:p>
          <a:p>
            <a:r>
              <a:rPr lang="pt-BR" dirty="0" smtClean="0"/>
              <a:t>Fluxos residuais são repostados no seguimento tardio, relacionado a próteses de menor dimensão. A sua significância </a:t>
            </a:r>
            <a:r>
              <a:rPr lang="pt-BR" dirty="0" err="1" smtClean="0"/>
              <a:t>clínic</a:t>
            </a:r>
            <a:r>
              <a:rPr lang="pt-BR" dirty="0" smtClean="0"/>
              <a:t> permanece incerta </a:t>
            </a:r>
            <a:endParaRPr lang="pt-B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Diretrizes (Sociedade </a:t>
            </a:r>
            <a:r>
              <a:rPr lang="pt-BR" dirty="0" err="1" smtClean="0"/>
              <a:t>Européia</a:t>
            </a:r>
            <a:r>
              <a:rPr lang="pt-BR" dirty="0" smtClean="0"/>
              <a:t> de Cardiologia) 2012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Recomendam:</a:t>
            </a:r>
          </a:p>
          <a:p>
            <a:pPr>
              <a:buFontTx/>
              <a:buChar char="-"/>
            </a:pPr>
            <a:r>
              <a:rPr lang="pt-BR" dirty="0" smtClean="0"/>
              <a:t>Oclusão percutânea do AAE em </a:t>
            </a:r>
            <a:r>
              <a:rPr lang="pt-BR" dirty="0" err="1" smtClean="0"/>
              <a:t>pcts</a:t>
            </a:r>
            <a:r>
              <a:rPr lang="pt-BR" dirty="0" smtClean="0"/>
              <a:t> com FA, alto risco de AVC e contraindicação ao ACO ( </a:t>
            </a:r>
            <a:r>
              <a:rPr lang="pt-BR" i="1" dirty="0" smtClean="0"/>
              <a:t>classe </a:t>
            </a:r>
            <a:r>
              <a:rPr lang="pt-BR" i="1" dirty="0" err="1" smtClean="0"/>
              <a:t>IIb</a:t>
            </a:r>
            <a:r>
              <a:rPr lang="pt-BR" i="1" dirty="0" smtClean="0"/>
              <a:t> / NE B)</a:t>
            </a:r>
          </a:p>
          <a:p>
            <a:pPr>
              <a:buFontTx/>
              <a:buChar char="-"/>
            </a:pPr>
            <a:r>
              <a:rPr lang="pt-BR" dirty="0" smtClean="0"/>
              <a:t>Excisão cirúrgica do AAE em caso de cirurgia cardíaca por outro motivo ( </a:t>
            </a:r>
            <a:r>
              <a:rPr lang="pt-BR" i="1" dirty="0" smtClean="0"/>
              <a:t>classe </a:t>
            </a:r>
            <a:r>
              <a:rPr lang="pt-BR" i="1" dirty="0" err="1" smtClean="0"/>
              <a:t>Iib</a:t>
            </a:r>
            <a:r>
              <a:rPr lang="pt-BR" i="1" dirty="0" smtClean="0"/>
              <a:t> / NE C)</a:t>
            </a:r>
            <a:endParaRPr lang="pt-B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Diretrizes (Americanas)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tomam nenhuma posição formal frente à escassez de estudos definitivos e apenas enaltecem a redução nas taxas de eventos primário (AVC isquêmico ou hemorrágico, morte cardiovascular e embolia sistêmica)</a:t>
            </a:r>
            <a:endParaRPr lang="pt-B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Apesar da falta de estudos suficientes para recomendar rotineiramente o implante de dispositivos de oclusão do AAE em </a:t>
            </a:r>
            <a:r>
              <a:rPr lang="pt-BR" dirty="0" err="1" smtClean="0"/>
              <a:t>pcts</a:t>
            </a:r>
            <a:r>
              <a:rPr lang="pt-BR" dirty="0" smtClean="0"/>
              <a:t> com FA, essa estratégia constitui uma alternativa terapêutica na prevenção de fenômenos tromboembólicos em </a:t>
            </a:r>
            <a:r>
              <a:rPr lang="pt-BR" dirty="0" err="1" smtClean="0"/>
              <a:t>pcts</a:t>
            </a:r>
            <a:r>
              <a:rPr lang="pt-BR" dirty="0" smtClean="0"/>
              <a:t> com contraindicação ao uso de ACO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Indicações e Seleção dos pacientes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Triagem:</a:t>
            </a:r>
            <a:r>
              <a:rPr lang="pt-BR" dirty="0" smtClean="0"/>
              <a:t> Realização de </a:t>
            </a:r>
            <a:r>
              <a:rPr lang="pt-BR" dirty="0" err="1" smtClean="0"/>
              <a:t>ecocardiografia</a:t>
            </a:r>
            <a:r>
              <a:rPr lang="pt-BR" dirty="0" smtClean="0"/>
              <a:t> </a:t>
            </a:r>
            <a:r>
              <a:rPr lang="pt-BR" dirty="0" err="1" smtClean="0"/>
              <a:t>transesofágica</a:t>
            </a:r>
            <a:r>
              <a:rPr lang="pt-BR" dirty="0" smtClean="0"/>
              <a:t>, com o objetivo de mensurar o tamanho do AE e presença de trombos</a:t>
            </a:r>
          </a:p>
          <a:p>
            <a:r>
              <a:rPr lang="pt-BR" b="1" dirty="0" smtClean="0"/>
              <a:t>Critérios de exclusão: </a:t>
            </a: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Trombos  intra-atriais</a:t>
            </a:r>
          </a:p>
          <a:p>
            <a:pPr>
              <a:buFontTx/>
              <a:buChar char="-"/>
            </a:pPr>
            <a:r>
              <a:rPr lang="pt-BR" dirty="0" smtClean="0"/>
              <a:t>AAE de tamanho inapropriado (Diâmetro na zona de liberação &gt; 28mm  ou &lt; 12mm; comprimento do AAE &lt;10mm</a:t>
            </a:r>
          </a:p>
          <a:p>
            <a:r>
              <a:rPr lang="pt-BR" dirty="0" err="1" smtClean="0"/>
              <a:t>Obs</a:t>
            </a:r>
            <a:r>
              <a:rPr lang="pt-BR" dirty="0" smtClean="0"/>
              <a:t>: AAE multilobulados (grandes ou pequenos) são desafios técnicos, devendo reavaliar a indicação / O estado volêmico do </a:t>
            </a:r>
            <a:r>
              <a:rPr lang="pt-BR" dirty="0" err="1" smtClean="0"/>
              <a:t>pct</a:t>
            </a:r>
            <a:r>
              <a:rPr lang="pt-BR" dirty="0" smtClean="0"/>
              <a:t> pode alterar as medidas do AAE (EX: diuréticos e jejum)   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de estudos clínicos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i="1" dirty="0" smtClean="0"/>
              <a:t>PLAATO ( </a:t>
            </a:r>
            <a:r>
              <a:rPr lang="pt-BR" b="1" i="1" dirty="0" err="1" smtClean="0"/>
              <a:t>Percutaneous</a:t>
            </a:r>
            <a:r>
              <a:rPr lang="pt-BR" b="1" i="1" dirty="0" smtClean="0"/>
              <a:t> </a:t>
            </a:r>
            <a:r>
              <a:rPr lang="pt-BR" b="1" i="1" dirty="0" err="1" smtClean="0"/>
              <a:t>left</a:t>
            </a:r>
            <a:r>
              <a:rPr lang="pt-BR" b="1" i="1" dirty="0" smtClean="0"/>
              <a:t> atrial </a:t>
            </a:r>
            <a:r>
              <a:rPr lang="pt-BR" b="1" i="1" dirty="0" err="1" smtClean="0"/>
              <a:t>appendage</a:t>
            </a:r>
            <a:r>
              <a:rPr lang="pt-BR" b="1" i="1" dirty="0" smtClean="0"/>
              <a:t> </a:t>
            </a:r>
            <a:r>
              <a:rPr lang="pt-BR" b="1" i="1" dirty="0" err="1" smtClean="0"/>
              <a:t>transcathter</a:t>
            </a:r>
            <a:r>
              <a:rPr lang="pt-BR" b="1" i="1" dirty="0" smtClean="0"/>
              <a:t> </a:t>
            </a:r>
            <a:r>
              <a:rPr lang="pt-BR" b="1" i="1" dirty="0" err="1" smtClean="0"/>
              <a:t>oclusion</a:t>
            </a:r>
            <a:r>
              <a:rPr lang="pt-BR" b="1" i="1" dirty="0"/>
              <a:t> </a:t>
            </a:r>
            <a:r>
              <a:rPr lang="pt-BR" b="1" i="1" dirty="0" smtClean="0"/>
              <a:t>– PLAATO System) 2005</a:t>
            </a:r>
          </a:p>
          <a:p>
            <a:pPr>
              <a:buFontTx/>
              <a:buChar char="-"/>
            </a:pPr>
            <a:r>
              <a:rPr lang="pt-BR" dirty="0" smtClean="0"/>
              <a:t>Um dos 1° estudos que avaliou a eficácia da oclusão percutânea do AAE</a:t>
            </a:r>
          </a:p>
          <a:p>
            <a:pPr>
              <a:buFontTx/>
              <a:buChar char="-"/>
            </a:pPr>
            <a:r>
              <a:rPr lang="pt-BR" dirty="0" smtClean="0"/>
              <a:t>Estudo multicêntrico, prospectivo e não controlado</a:t>
            </a:r>
          </a:p>
          <a:p>
            <a:pPr>
              <a:buFontTx/>
              <a:buChar char="-"/>
            </a:pPr>
            <a:r>
              <a:rPr lang="pt-BR" b="1" dirty="0" smtClean="0"/>
              <a:t>Objetivo</a:t>
            </a:r>
            <a:r>
              <a:rPr lang="pt-BR" dirty="0" smtClean="0"/>
              <a:t>: avaliar a eficácia e a segurança do dispositivo em </a:t>
            </a:r>
            <a:r>
              <a:rPr lang="pt-BR" dirty="0" err="1" smtClean="0"/>
              <a:t>pcts</a:t>
            </a:r>
            <a:r>
              <a:rPr lang="pt-BR" dirty="0" smtClean="0"/>
              <a:t> com FA crônica + contraindicação ao uso de ACO e alto risco de fenômenos </a:t>
            </a:r>
            <a:r>
              <a:rPr lang="pt-BR" dirty="0" err="1" smtClean="0"/>
              <a:t>tromboembolicos</a:t>
            </a:r>
            <a:r>
              <a:rPr lang="pt-BR" dirty="0" smtClean="0"/>
              <a:t> (CHADS2 &gt; 2)</a:t>
            </a:r>
          </a:p>
          <a:p>
            <a:pPr>
              <a:buFontTx/>
              <a:buChar char="-"/>
            </a:pPr>
            <a:r>
              <a:rPr lang="pt-BR" b="1" dirty="0" smtClean="0"/>
              <a:t>Resultados:</a:t>
            </a:r>
            <a:r>
              <a:rPr lang="pt-BR" dirty="0" smtClean="0"/>
              <a:t> Houve redução do risco de AVC / A produção da prótese PLAATO foi descontinuada por motivos financeiros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Resultados de estudos clínicos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i="1" dirty="0" smtClean="0"/>
              <a:t>PROTECT-AF ( </a:t>
            </a:r>
            <a:r>
              <a:rPr lang="pt-BR" b="1" i="1" dirty="0" err="1" smtClean="0"/>
              <a:t>Rondomized</a:t>
            </a:r>
            <a:r>
              <a:rPr lang="pt-BR" b="1" i="1" dirty="0" smtClean="0"/>
              <a:t> </a:t>
            </a:r>
            <a:r>
              <a:rPr lang="pt-BR" b="1" i="1" dirty="0" err="1" smtClean="0"/>
              <a:t>Prospective</a:t>
            </a:r>
            <a:r>
              <a:rPr lang="pt-BR" b="1" i="1" dirty="0" smtClean="0"/>
              <a:t> Trial </a:t>
            </a:r>
            <a:r>
              <a:rPr lang="pt-BR" b="1" i="1" dirty="0" err="1" smtClean="0"/>
              <a:t>of</a:t>
            </a:r>
            <a:r>
              <a:rPr lang="pt-BR" b="1" i="1" dirty="0" smtClean="0"/>
              <a:t> </a:t>
            </a:r>
            <a:r>
              <a:rPr lang="pt-BR" b="1" i="1" dirty="0" err="1" smtClean="0"/>
              <a:t>Percutaneous</a:t>
            </a:r>
            <a:r>
              <a:rPr lang="pt-BR" b="1" i="1" dirty="0" smtClean="0"/>
              <a:t> LAA </a:t>
            </a:r>
            <a:r>
              <a:rPr lang="pt-BR" b="1" i="1" dirty="0" err="1" smtClean="0"/>
              <a:t>Closure</a:t>
            </a:r>
            <a:r>
              <a:rPr lang="pt-BR" b="1" i="1" dirty="0" smtClean="0"/>
              <a:t> vs. Warfarin for </a:t>
            </a:r>
            <a:r>
              <a:rPr lang="pt-BR" b="1" i="1" dirty="0" err="1" smtClean="0"/>
              <a:t>Stroke</a:t>
            </a:r>
            <a:r>
              <a:rPr lang="pt-BR" b="1" i="1" dirty="0" smtClean="0"/>
              <a:t> </a:t>
            </a:r>
            <a:r>
              <a:rPr lang="pt-BR" b="1" i="1" dirty="0" err="1" smtClean="0"/>
              <a:t>Prevention</a:t>
            </a:r>
            <a:r>
              <a:rPr lang="pt-BR" b="1" i="1" dirty="0" smtClean="0"/>
              <a:t> in AF) Lancet 2009</a:t>
            </a:r>
          </a:p>
          <a:p>
            <a:pPr>
              <a:buFontTx/>
              <a:buChar char="-"/>
            </a:pPr>
            <a:r>
              <a:rPr lang="pt-BR" dirty="0" smtClean="0"/>
              <a:t>707 pacientes com FA não valvar e &gt; 1 risco adicional para tromboembolismo, randomizados para o implante de dispositivo vs. Warfarina</a:t>
            </a:r>
          </a:p>
          <a:p>
            <a:pPr>
              <a:buFontTx/>
              <a:buChar char="-"/>
            </a:pPr>
            <a:r>
              <a:rPr lang="pt-BR" b="1" dirty="0" smtClean="0"/>
              <a:t>Objetivo:</a:t>
            </a:r>
            <a:r>
              <a:rPr lang="pt-BR" dirty="0" smtClean="0"/>
              <a:t> Avaliar a segurança e eficácia do dispositivo </a:t>
            </a:r>
            <a:r>
              <a:rPr lang="pt-BR" dirty="0" err="1" smtClean="0"/>
              <a:t>Watchman</a:t>
            </a:r>
            <a:endParaRPr lang="pt-BR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Personalizada 25">
      <a:dk1>
        <a:sysClr val="windowText" lastClr="000000"/>
      </a:dk1>
      <a:lt1>
        <a:srgbClr val="262626"/>
      </a:lt1>
      <a:dk2>
        <a:srgbClr val="0C0C0C"/>
      </a:dk2>
      <a:lt2>
        <a:srgbClr val="262626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291</TotalTime>
  <Words>1733</Words>
  <Application>Microsoft Office PowerPoint</Application>
  <PresentationFormat>Apresentação na tela (4:3)</PresentationFormat>
  <Paragraphs>145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Ápice</vt:lpstr>
      <vt:lpstr>Oclusão percutânea do apêndice atrial esquerdo</vt:lpstr>
      <vt:lpstr>Introdução</vt:lpstr>
      <vt:lpstr>Introdução</vt:lpstr>
      <vt:lpstr>Indicações e Seleção dos pacientes</vt:lpstr>
      <vt:lpstr>Slide 5</vt:lpstr>
      <vt:lpstr>Slide 6</vt:lpstr>
      <vt:lpstr>Indicações e Seleção dos pacientes</vt:lpstr>
      <vt:lpstr>Resultado de estudos clínicos</vt:lpstr>
      <vt:lpstr>Resultados de estudos clínicos</vt:lpstr>
      <vt:lpstr>Slide 10</vt:lpstr>
      <vt:lpstr>Resultados de estudos clínicos</vt:lpstr>
      <vt:lpstr>Dispositivo e medidas do AAE</vt:lpstr>
      <vt:lpstr>Dispositivo e medidas do AAE</vt:lpstr>
      <vt:lpstr>Dispositivos emedidas do AAE</vt:lpstr>
      <vt:lpstr>Dispositivos e medidas do AAE</vt:lpstr>
      <vt:lpstr>Dispositivos e Sistemas de Liberação</vt:lpstr>
      <vt:lpstr>Slide 17</vt:lpstr>
      <vt:lpstr>Slide 18</vt:lpstr>
      <vt:lpstr>Slide 19</vt:lpstr>
      <vt:lpstr>Slide 20</vt:lpstr>
      <vt:lpstr>Vantagens do Amplatzer Cardiac Plug (ACP)</vt:lpstr>
      <vt:lpstr>Amulet </vt:lpstr>
      <vt:lpstr>Procedimento e técnica do implante</vt:lpstr>
      <vt:lpstr>Slide 24</vt:lpstr>
      <vt:lpstr>Procedimento e técnica do implante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Seguimento clínico e ecocardiográfico</vt:lpstr>
      <vt:lpstr>Complicações</vt:lpstr>
      <vt:lpstr>Implicação clínica de fluxos residuais</vt:lpstr>
      <vt:lpstr>Diretrizes (Sociedade Européia de Cardiologia) 2012</vt:lpstr>
      <vt:lpstr>Diretrizes (Americanas)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Oclusão percutânea do apêndice atrial esquerdo</dc:title>
  <dc:creator>Andre</dc:creator>
  <cp:lastModifiedBy>Andre</cp:lastModifiedBy>
  <cp:revision>5</cp:revision>
  <dcterms:created xsi:type="dcterms:W3CDTF">2013-09-16T18:46:57Z</dcterms:created>
  <dcterms:modified xsi:type="dcterms:W3CDTF">2013-10-02T14:24:10Z</dcterms:modified>
</cp:coreProperties>
</file>