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015B1-7F2B-41D9-BBC8-537F32775F63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288DE-1060-4340-9A52-437B75AE339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8F05FB-4503-44E6-A8F9-6CE931E466B7}" type="datetimeFigureOut">
              <a:rPr lang="pt-BR" smtClean="0"/>
              <a:pPr/>
              <a:t>05/07/2013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21E3D6-B3E5-43BF-9843-C85773C9BB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Critérios anatômicos e angiográficos de intervenções </a:t>
            </a:r>
            <a:r>
              <a:rPr lang="pt-BR" dirty="0" err="1" smtClean="0"/>
              <a:t>coronárianas</a:t>
            </a:r>
            <a:r>
              <a:rPr lang="pt-BR" dirty="0" smtClean="0"/>
              <a:t> complexas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464496" cy="17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Bifurcação/Trifurcação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47481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608512" cy="25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509365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Lesões ostiais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89174"/>
            <a:ext cx="6752898" cy="42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Tortuosidade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5995367" cy="501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Lesões segmentares (&gt; 20mm)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5544616" cy="44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Trombo</a:t>
            </a:r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29408"/>
            <a:ext cx="61206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Doença coronariana difusa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80575"/>
            <a:ext cx="5760640" cy="517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do </a:t>
            </a:r>
            <a:r>
              <a:rPr lang="pt-BR" dirty="0" err="1" smtClean="0"/>
              <a:t>Syntax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(12 meses)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altLang="ja-JP" sz="2800" dirty="0" smtClean="0"/>
              <a:t>Na coorte SYNTAX randomizado, houve mortalidade geral (morte, AVC, infarto) com resultados comparáveis em pacientes submetidos a RM e PCI em 12 meses (7,7 </a:t>
            </a:r>
            <a:r>
              <a:rPr lang="pt-BR" altLang="ja-JP" sz="2800" dirty="0" err="1" smtClean="0"/>
              <a:t>vs</a:t>
            </a:r>
            <a:r>
              <a:rPr lang="pt-BR" altLang="ja-JP" sz="2800" dirty="0" smtClean="0"/>
              <a:t> 7,6%).</a:t>
            </a:r>
          </a:p>
          <a:p>
            <a:r>
              <a:rPr lang="pt-BR" altLang="ja-JP" sz="2800" dirty="0" smtClean="0"/>
              <a:t>Houve uma taxa significativamente maior de </a:t>
            </a:r>
            <a:r>
              <a:rPr lang="pt-BR" altLang="ja-JP" sz="2800" b="1" dirty="0" smtClean="0"/>
              <a:t>nova revascularização no grupo ICP </a:t>
            </a:r>
            <a:r>
              <a:rPr lang="pt-BR" altLang="ja-JP" sz="2800" dirty="0" smtClean="0"/>
              <a:t>(13,7 </a:t>
            </a:r>
            <a:r>
              <a:rPr lang="pt-BR" altLang="ja-JP" sz="2800" dirty="0" err="1" smtClean="0"/>
              <a:t>vs</a:t>
            </a:r>
            <a:r>
              <a:rPr lang="pt-BR" altLang="ja-JP" sz="2800" dirty="0" smtClean="0"/>
              <a:t> 5,9%), e uma taxa significativamente maior de </a:t>
            </a:r>
            <a:r>
              <a:rPr lang="pt-BR" altLang="ja-JP" sz="2800" b="1" dirty="0" smtClean="0"/>
              <a:t>AVC no grupo CRM</a:t>
            </a:r>
            <a:r>
              <a:rPr lang="pt-BR" altLang="ja-JP" sz="2800" dirty="0" smtClean="0"/>
              <a:t> (2,2 </a:t>
            </a:r>
            <a:r>
              <a:rPr lang="pt-BR" altLang="ja-JP" sz="2800" dirty="0" err="1" smtClean="0"/>
              <a:t>vs</a:t>
            </a:r>
            <a:r>
              <a:rPr lang="pt-BR" altLang="ja-JP" sz="2800" dirty="0" smtClean="0"/>
              <a:t> 0,6%)</a:t>
            </a:r>
          </a:p>
          <a:p>
            <a:r>
              <a:rPr lang="pt-BR" altLang="ja-JP" sz="2800" b="1" dirty="0" smtClean="0"/>
              <a:t>MACCE geral no grupo PCI foi maior </a:t>
            </a:r>
            <a:r>
              <a:rPr lang="pt-BR" altLang="ja-JP" sz="2800" dirty="0" smtClean="0"/>
              <a:t>(17,8 vs.12.1%), devido a um excesso de revascularização em comparação com CRM.</a:t>
            </a:r>
          </a:p>
          <a:p>
            <a:r>
              <a:rPr lang="pt-BR" altLang="ja-JP" sz="2800" dirty="0" smtClean="0"/>
              <a:t>Oclusão de enxerto sintomático (RM) e trombose de </a:t>
            </a:r>
            <a:r>
              <a:rPr lang="pt-BR" altLang="ja-JP" sz="2800" dirty="0" err="1" smtClean="0"/>
              <a:t>stent</a:t>
            </a:r>
            <a:r>
              <a:rPr lang="pt-BR" altLang="ja-JP" sz="2800" dirty="0" smtClean="0"/>
              <a:t> (PCI) foram semelhantes.</a:t>
            </a:r>
          </a:p>
          <a:p>
            <a:r>
              <a:rPr lang="pt-BR" altLang="ja-JP" sz="2800" b="1" dirty="0" smtClean="0"/>
              <a:t>Subgrupos: </a:t>
            </a:r>
          </a:p>
          <a:p>
            <a:pPr>
              <a:buFontTx/>
              <a:buChar char="-"/>
            </a:pPr>
            <a:r>
              <a:rPr lang="pt-BR" altLang="ja-JP" sz="2600" dirty="0" smtClean="0"/>
              <a:t>L</a:t>
            </a:r>
            <a:r>
              <a:rPr lang="pt-BR" sz="2600" dirty="0" smtClean="0"/>
              <a:t>esão TCE, o total de MACCE aos 12 meses foi inferior com a CRM (13,7% vs. 15,8%)</a:t>
            </a:r>
          </a:p>
          <a:p>
            <a:pPr>
              <a:buFontTx/>
              <a:buChar char="-"/>
            </a:pPr>
            <a:r>
              <a:rPr lang="pt-BR" altLang="ja-JP" sz="2600" dirty="0" smtClean="0"/>
              <a:t>Em diabéticos, </a:t>
            </a:r>
            <a:r>
              <a:rPr lang="pt-BR" sz="2600" dirty="0" smtClean="0"/>
              <a:t>tiveram menor MACCE aos 12 meses com CRM do que com </a:t>
            </a:r>
            <a:r>
              <a:rPr lang="pt-BR" sz="2600" dirty="0" err="1" smtClean="0"/>
              <a:t>ICP-Taxus</a:t>
            </a:r>
            <a:r>
              <a:rPr lang="pt-BR" sz="2600" dirty="0" smtClean="0"/>
              <a:t> (14,2% vs. 26,0%).</a:t>
            </a:r>
            <a:endParaRPr lang="en-US" altLang="ja-JP" sz="2600" dirty="0" smtClean="0"/>
          </a:p>
          <a:p>
            <a:endParaRPr lang="en-US" altLang="ja-JP" b="1" baseline="30000" dirty="0" smtClean="0"/>
          </a:p>
          <a:p>
            <a:endParaRPr lang="en-US" altLang="ja-JP" baseline="30000" dirty="0" smtClean="0"/>
          </a:p>
          <a:p>
            <a:pPr>
              <a:buNone/>
            </a:pPr>
            <a:endParaRPr lang="en-US" altLang="ja-JP" b="1" baseline="30000" dirty="0" smtClean="0"/>
          </a:p>
          <a:p>
            <a:pPr>
              <a:buNone/>
            </a:pPr>
            <a:endParaRPr lang="en-US" altLang="ja-JP" baseline="30000" dirty="0" smtClean="0"/>
          </a:p>
          <a:p>
            <a:endParaRPr lang="en-US" altLang="ja-JP" b="1" baseline="30000" dirty="0" smtClean="0"/>
          </a:p>
          <a:p>
            <a:endParaRPr lang="en-US" altLang="ja-JP" sz="3200" baseline="30000" dirty="0" smtClean="0"/>
          </a:p>
          <a:p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Seguimento de 3 anos </a:t>
            </a:r>
            <a:r>
              <a:rPr lang="pt-BR" sz="2800" dirty="0" smtClean="0"/>
              <a:t>(12/09/10 </a:t>
            </a:r>
            <a:r>
              <a:rPr lang="pt-BR" sz="2800" dirty="0" err="1" smtClean="0"/>
              <a:t>European</a:t>
            </a:r>
            <a:r>
              <a:rPr lang="pt-BR" sz="2800" dirty="0" smtClean="0"/>
              <a:t> </a:t>
            </a:r>
            <a:r>
              <a:rPr lang="pt-BR" sz="2800" dirty="0" err="1" smtClean="0"/>
              <a:t>Association</a:t>
            </a:r>
            <a:r>
              <a:rPr lang="pt-BR" sz="2800" dirty="0" smtClean="0"/>
              <a:t> for </a:t>
            </a:r>
            <a:r>
              <a:rPr lang="pt-BR" sz="2800" dirty="0" err="1" smtClean="0"/>
              <a:t>Cardio-Thoracic</a:t>
            </a:r>
            <a:r>
              <a:rPr lang="pt-BR" sz="2800" dirty="0" smtClean="0"/>
              <a:t> </a:t>
            </a:r>
            <a:r>
              <a:rPr lang="pt-BR" sz="2800" dirty="0" err="1" smtClean="0"/>
              <a:t>Surgery</a:t>
            </a:r>
            <a:r>
              <a:rPr lang="pt-BR" sz="2800" dirty="0" smtClean="0"/>
              <a:t> Meeting)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MACCE não difere </a:t>
            </a:r>
            <a:r>
              <a:rPr lang="pt-BR" dirty="0" err="1" smtClean="0"/>
              <a:t>significamente</a:t>
            </a:r>
            <a:r>
              <a:rPr lang="pt-BR" dirty="0" smtClean="0"/>
              <a:t> em pacientes de </a:t>
            </a:r>
            <a:r>
              <a:rPr lang="pt-BR" dirty="0" err="1" smtClean="0"/>
              <a:t>Syntax</a:t>
            </a:r>
            <a:r>
              <a:rPr lang="pt-BR" dirty="0" smtClean="0"/>
              <a:t> baixo (&lt;22</a:t>
            </a:r>
            <a:r>
              <a:rPr lang="pt-BR" dirty="0" smtClean="0"/>
              <a:t>);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pt-BR" dirty="0" err="1" smtClean="0"/>
              <a:t>cts</a:t>
            </a:r>
            <a:r>
              <a:rPr lang="pt-BR" dirty="0" smtClean="0"/>
              <a:t> </a:t>
            </a:r>
            <a:r>
              <a:rPr lang="pt-BR" dirty="0" smtClean="0"/>
              <a:t>com </a:t>
            </a:r>
            <a:r>
              <a:rPr lang="pt-BR" dirty="0" err="1" smtClean="0"/>
              <a:t>Syntax</a:t>
            </a:r>
            <a:r>
              <a:rPr lang="pt-BR" dirty="0" smtClean="0"/>
              <a:t> intermediário (23-32) ou alto (&gt;32) a MACCE continua aumentada em ICP, às </a:t>
            </a:r>
            <a:r>
              <a:rPr lang="pt-BR" b="1" dirty="0" smtClean="0"/>
              <a:t>custas de novas revascularizações</a:t>
            </a:r>
            <a:r>
              <a:rPr lang="pt-BR" dirty="0" smtClean="0"/>
              <a:t>.</a:t>
            </a:r>
          </a:p>
          <a:p>
            <a:r>
              <a:rPr lang="pt-BR" u="sng" dirty="0" smtClean="0"/>
              <a:t>Resultados após 3 anos sugerem que CRM é o tratamento padrão para </a:t>
            </a:r>
            <a:r>
              <a:rPr lang="pt-BR" u="sng" dirty="0" err="1" smtClean="0"/>
              <a:t>pcts</a:t>
            </a:r>
            <a:r>
              <a:rPr lang="pt-BR" u="sng" dirty="0" smtClean="0"/>
              <a:t> com </a:t>
            </a:r>
            <a:r>
              <a:rPr lang="pt-BR" u="sng" dirty="0" err="1" smtClean="0"/>
              <a:t>Syntax</a:t>
            </a:r>
            <a:r>
              <a:rPr lang="pt-BR" u="sng" dirty="0" smtClean="0"/>
              <a:t> intermediário e alto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Resultados do estudo </a:t>
            </a:r>
            <a:r>
              <a:rPr lang="pt-BR" sz="3200" dirty="0" err="1" smtClean="0"/>
              <a:t>Syntax</a:t>
            </a:r>
            <a:r>
              <a:rPr lang="pt-BR" sz="3200" dirty="0" smtClean="0"/>
              <a:t> após 5 anos</a:t>
            </a:r>
            <a:endParaRPr lang="pt-BR" sz="32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8716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424936" cy="45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Não houve diferença quanto à mortalidade geral (13,9% ATC </a:t>
            </a:r>
            <a:r>
              <a:rPr lang="pt-BR" dirty="0" err="1" smtClean="0"/>
              <a:t>vs</a:t>
            </a:r>
            <a:r>
              <a:rPr lang="pt-BR" dirty="0" smtClean="0"/>
              <a:t> 11,4% CRM, p=0.1), porém, foi demonstrado </a:t>
            </a:r>
            <a:r>
              <a:rPr lang="pt-BR" u="sng" dirty="0" smtClean="0"/>
              <a:t>maior mortalidade cardiovascular no grupo ATC </a:t>
            </a:r>
            <a:r>
              <a:rPr lang="pt-BR" dirty="0" smtClean="0"/>
              <a:t>(9,0% </a:t>
            </a:r>
            <a:r>
              <a:rPr lang="pt-BR" dirty="0" err="1" smtClean="0"/>
              <a:t>vs</a:t>
            </a:r>
            <a:r>
              <a:rPr lang="pt-BR" dirty="0" smtClean="0"/>
              <a:t> 5,3, p=0.003).</a:t>
            </a:r>
          </a:p>
          <a:p>
            <a:r>
              <a:rPr lang="pt-BR" dirty="0" smtClean="0"/>
              <a:t>A incidência de </a:t>
            </a:r>
            <a:r>
              <a:rPr lang="pt-BR" u="sng" dirty="0" smtClean="0"/>
              <a:t>IAM foi maior no grupo ATC </a:t>
            </a:r>
            <a:r>
              <a:rPr lang="pt-BR" dirty="0" smtClean="0"/>
              <a:t>(9,7% no ATC e 3,8% no CRM, P&lt;0,001).</a:t>
            </a:r>
          </a:p>
          <a:p>
            <a:r>
              <a:rPr lang="pt-BR" dirty="0" smtClean="0"/>
              <a:t>A necessidade de </a:t>
            </a:r>
            <a:r>
              <a:rPr lang="pt-BR" u="sng" dirty="0" smtClean="0"/>
              <a:t>revascularização de repetição foi maior no grupo ATC </a:t>
            </a:r>
            <a:r>
              <a:rPr lang="pt-BR" dirty="0" smtClean="0"/>
              <a:t>(25,9% </a:t>
            </a:r>
            <a:r>
              <a:rPr lang="pt-BR" dirty="0" err="1" smtClean="0"/>
              <a:t>vs</a:t>
            </a:r>
            <a:r>
              <a:rPr lang="pt-BR" dirty="0" smtClean="0"/>
              <a:t> 13,7% no CRM, P&lt;0.001).</a:t>
            </a:r>
          </a:p>
          <a:p>
            <a:r>
              <a:rPr lang="pt-BR" dirty="0" smtClean="0"/>
              <a:t>MACCE ao final de 5 anos foram: 37,3% no grupo ATC e 26,9% no grupo CRM com P significativo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estudo SYNTAX, apresentado nos Congressos da Sociedade </a:t>
            </a:r>
            <a:r>
              <a:rPr lang="pt-BR" dirty="0" err="1"/>
              <a:t>Européia</a:t>
            </a:r>
            <a:r>
              <a:rPr lang="pt-BR" dirty="0"/>
              <a:t> de Cardiologia, em </a:t>
            </a:r>
            <a:r>
              <a:rPr lang="pt-BR" dirty="0" smtClean="0"/>
              <a:t>Munique no ano de 2008</a:t>
            </a:r>
          </a:p>
          <a:p>
            <a:r>
              <a:rPr lang="pt-BR" dirty="0" smtClean="0"/>
              <a:t>É o primeiro estudo que comparou </a:t>
            </a:r>
            <a:r>
              <a:rPr lang="pt-BR" dirty="0"/>
              <a:t>os resultados </a:t>
            </a:r>
            <a:r>
              <a:rPr lang="pt-BR" dirty="0" smtClean="0"/>
              <a:t>clínicos da </a:t>
            </a:r>
            <a:r>
              <a:rPr lang="pt-BR" dirty="0"/>
              <a:t>intervenção coronária percutânea (ICP) com uso de </a:t>
            </a:r>
            <a:r>
              <a:rPr lang="pt-BR" dirty="0" err="1"/>
              <a:t>stents</a:t>
            </a:r>
            <a:r>
              <a:rPr lang="pt-BR" dirty="0"/>
              <a:t> </a:t>
            </a:r>
            <a:r>
              <a:rPr lang="pt-BR" dirty="0" smtClean="0"/>
              <a:t>farmacológicos (</a:t>
            </a:r>
            <a:r>
              <a:rPr lang="pt-BR" dirty="0" err="1" smtClean="0"/>
              <a:t>Taxus</a:t>
            </a:r>
            <a:r>
              <a:rPr lang="pt-BR" dirty="0" smtClean="0"/>
              <a:t>), </a:t>
            </a:r>
            <a:r>
              <a:rPr lang="pt-BR" dirty="0"/>
              <a:t>com a </a:t>
            </a:r>
            <a:r>
              <a:rPr lang="pt-BR" dirty="0" smtClean="0"/>
              <a:t>cirurgia </a:t>
            </a:r>
            <a:r>
              <a:rPr lang="pt-BR" dirty="0"/>
              <a:t>de revascularização miocárdica (CRM), em pacientes com </a:t>
            </a:r>
            <a:r>
              <a:rPr lang="pt-BR" b="1" dirty="0"/>
              <a:t>doença coronária triarterial e/ou lesão de tronco de artéria coronária esquerda.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Conclusão após seguimento de 5 anos:</a:t>
            </a:r>
          </a:p>
          <a:p>
            <a:pPr>
              <a:buFontTx/>
              <a:buChar char="-"/>
            </a:pPr>
            <a:r>
              <a:rPr lang="pt-BR" dirty="0" smtClean="0"/>
              <a:t>Cirurgia de revascularização miocárdica como tratamento padrão para pacientes com doença aterosclerótica coronariana complexa </a:t>
            </a:r>
            <a:r>
              <a:rPr lang="pt-BR" b="1" u="sng" dirty="0" smtClean="0"/>
              <a:t>(SINTAX </a:t>
            </a:r>
            <a:r>
              <a:rPr lang="pt-BR" b="1" u="sng" dirty="0" err="1" smtClean="0"/>
              <a:t>score</a:t>
            </a:r>
            <a:r>
              <a:rPr lang="pt-BR" b="1" u="sng" dirty="0" smtClean="0"/>
              <a:t> intermediário/elevado)</a:t>
            </a:r>
          </a:p>
          <a:p>
            <a:pPr>
              <a:buFontTx/>
              <a:buChar char="-"/>
            </a:pPr>
            <a:r>
              <a:rPr lang="pt-BR" dirty="0" smtClean="0"/>
              <a:t>Pacientes com </a:t>
            </a:r>
            <a:r>
              <a:rPr lang="pt-BR" dirty="0" err="1" smtClean="0"/>
              <a:t>Syntax</a:t>
            </a:r>
            <a:r>
              <a:rPr lang="pt-BR" dirty="0" smtClean="0"/>
              <a:t> escore baixo a ICP é uma </a:t>
            </a:r>
            <a:r>
              <a:rPr lang="pt-BR" b="1" u="sng" dirty="0" smtClean="0"/>
              <a:t>alternativa</a:t>
            </a:r>
            <a:r>
              <a:rPr lang="pt-BR" dirty="0" smtClean="0"/>
              <a:t> a CRM.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Criticas ao </a:t>
            </a:r>
            <a:r>
              <a:rPr lang="pt-BR" b="1" dirty="0" err="1" smtClean="0"/>
              <a:t>Syntax</a:t>
            </a:r>
            <a:r>
              <a:rPr lang="pt-BR" b="1" dirty="0" smtClean="0"/>
              <a:t> </a:t>
            </a:r>
            <a:r>
              <a:rPr lang="pt-BR" b="1" dirty="0" err="1" smtClean="0"/>
              <a:t>Score</a:t>
            </a:r>
            <a:r>
              <a:rPr lang="pt-BR" b="1" dirty="0" smtClean="0"/>
              <a:t>:</a:t>
            </a:r>
          </a:p>
          <a:p>
            <a:pPr>
              <a:buNone/>
            </a:pPr>
            <a:r>
              <a:rPr lang="pt-BR" dirty="0" smtClean="0"/>
              <a:t> -  </a:t>
            </a:r>
            <a:r>
              <a:rPr lang="pt-BR" dirty="0" err="1" smtClean="0"/>
              <a:t>Syntax</a:t>
            </a:r>
            <a:r>
              <a:rPr lang="pt-BR" dirty="0" smtClean="0"/>
              <a:t> escore contempla somente aspectos anatômicos e não clínicos, desta forma, provavelmente limitando sua </a:t>
            </a:r>
            <a:r>
              <a:rPr lang="pt-BR" dirty="0" err="1" smtClean="0"/>
              <a:t>acurácia</a:t>
            </a:r>
            <a:r>
              <a:rPr lang="pt-BR" dirty="0" smtClean="0"/>
              <a:t> em predição de eventos cardiovasculares pós angioplastia. 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 estudo, publicado no </a:t>
            </a:r>
            <a:r>
              <a:rPr lang="pt-BR" dirty="0" err="1" smtClean="0"/>
              <a:t>American</a:t>
            </a:r>
            <a:r>
              <a:rPr lang="pt-BR" dirty="0" smtClean="0"/>
              <a:t> </a:t>
            </a:r>
            <a:r>
              <a:rPr lang="pt-BR" dirty="0" err="1" smtClean="0"/>
              <a:t>Heart</a:t>
            </a:r>
            <a:r>
              <a:rPr lang="pt-BR" dirty="0" smtClean="0"/>
              <a:t> </a:t>
            </a:r>
            <a:r>
              <a:rPr lang="pt-BR" dirty="0" err="1" smtClean="0"/>
              <a:t>Journal</a:t>
            </a:r>
            <a:r>
              <a:rPr lang="pt-BR" dirty="0" smtClean="0"/>
              <a:t> em janeiro de </a:t>
            </a:r>
            <a:r>
              <a:rPr lang="pt-BR" b="1" dirty="0" smtClean="0"/>
              <a:t>2010</a:t>
            </a:r>
            <a:r>
              <a:rPr lang="pt-BR" dirty="0" smtClean="0"/>
              <a:t> pelo Dr. </a:t>
            </a:r>
            <a:r>
              <a:rPr lang="pt-BR" dirty="0" err="1" smtClean="0"/>
              <a:t>Davide</a:t>
            </a:r>
            <a:r>
              <a:rPr lang="pt-BR" dirty="0" smtClean="0"/>
              <a:t> </a:t>
            </a:r>
            <a:r>
              <a:rPr lang="pt-BR" dirty="0" err="1" smtClean="0"/>
              <a:t>Capodanno</a:t>
            </a:r>
            <a:r>
              <a:rPr lang="pt-BR" dirty="0" smtClean="0"/>
              <a:t> e colaboradores</a:t>
            </a:r>
          </a:p>
          <a:p>
            <a:r>
              <a:rPr lang="pt-BR" b="1" dirty="0" smtClean="0"/>
              <a:t> Global </a:t>
            </a:r>
            <a:r>
              <a:rPr lang="pt-BR" b="1" dirty="0" err="1" smtClean="0"/>
              <a:t>Risk</a:t>
            </a:r>
            <a:r>
              <a:rPr lang="pt-BR" b="1" dirty="0" smtClean="0"/>
              <a:t> </a:t>
            </a:r>
            <a:r>
              <a:rPr lang="pt-BR" b="1" dirty="0" err="1" smtClean="0"/>
              <a:t>Classification</a:t>
            </a:r>
            <a:r>
              <a:rPr lang="pt-BR" b="1" dirty="0" smtClean="0"/>
              <a:t> (GRC)</a:t>
            </a:r>
            <a:r>
              <a:rPr lang="pt-BR" dirty="0" smtClean="0"/>
              <a:t>,</a:t>
            </a:r>
            <a:r>
              <a:rPr lang="pt-BR" b="1" dirty="0" smtClean="0"/>
              <a:t> </a:t>
            </a:r>
            <a:r>
              <a:rPr lang="pt-BR" dirty="0" smtClean="0"/>
              <a:t>que associa o </a:t>
            </a:r>
            <a:r>
              <a:rPr lang="pt-BR" dirty="0" err="1" smtClean="0"/>
              <a:t>Syntax</a:t>
            </a:r>
            <a:r>
              <a:rPr lang="pt-BR" dirty="0" smtClean="0"/>
              <a:t> </a:t>
            </a:r>
            <a:r>
              <a:rPr lang="pt-BR" dirty="0" err="1" smtClean="0"/>
              <a:t>Score</a:t>
            </a:r>
            <a:r>
              <a:rPr lang="pt-BR" dirty="0" smtClean="0"/>
              <a:t> (características angiográficas) ao </a:t>
            </a:r>
            <a:r>
              <a:rPr lang="pt-BR" dirty="0" err="1" smtClean="0"/>
              <a:t>Additive</a:t>
            </a:r>
            <a:r>
              <a:rPr lang="pt-BR" dirty="0" smtClean="0"/>
              <a:t> </a:t>
            </a:r>
            <a:r>
              <a:rPr lang="pt-BR" dirty="0" err="1" smtClean="0"/>
              <a:t>EuroScore</a:t>
            </a:r>
            <a:r>
              <a:rPr lang="pt-BR" dirty="0" smtClean="0"/>
              <a:t> (dados clínicos), e classifica os pacientes em 3 grupos (baixo, intermediário e alto risco)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6624736" cy="104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323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5"/>
            <a:ext cx="5472608" cy="396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55576" y="4293096"/>
            <a:ext cx="81610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/>
              <a:t>A mortalidade cardíaca após 2 anos  foram similares entre PCI e RM  com Baixo, </a:t>
            </a:r>
          </a:p>
          <a:p>
            <a:r>
              <a:rPr lang="pt-BR" b="1" dirty="0" smtClean="0"/>
              <a:t>Intermediário e Alto </a:t>
            </a:r>
            <a:r>
              <a:rPr lang="pt-BR" b="1" dirty="0" err="1" smtClean="0"/>
              <a:t>Euroscore</a:t>
            </a:r>
            <a:endParaRPr lang="pt-BR" b="1" dirty="0" smtClean="0"/>
          </a:p>
          <a:p>
            <a:r>
              <a:rPr lang="pt-BR" b="1" dirty="0" smtClean="0"/>
              <a:t>-A mortalidade cardíaco </a:t>
            </a:r>
            <a:r>
              <a:rPr lang="pt-BR" b="1" dirty="0" smtClean="0"/>
              <a:t> </a:t>
            </a:r>
            <a:r>
              <a:rPr lang="pt-BR" b="1" dirty="0" smtClean="0"/>
              <a:t>após 2 anos também foi similar entre PCI e RM com</a:t>
            </a:r>
          </a:p>
          <a:p>
            <a:r>
              <a:rPr lang="pt-BR" b="1" dirty="0" smtClean="0"/>
              <a:t>Baixo e Intermediário </a:t>
            </a:r>
            <a:r>
              <a:rPr lang="pt-BR" b="1" dirty="0" err="1" smtClean="0"/>
              <a:t>Syntax</a:t>
            </a:r>
            <a:r>
              <a:rPr lang="pt-BR" b="1" dirty="0" smtClean="0"/>
              <a:t> </a:t>
            </a:r>
            <a:r>
              <a:rPr lang="pt-BR" b="1" dirty="0" err="1" smtClean="0"/>
              <a:t>Score</a:t>
            </a:r>
            <a:r>
              <a:rPr lang="pt-BR" b="1" dirty="0" smtClean="0"/>
              <a:t>, porém foi </a:t>
            </a:r>
            <a:r>
              <a:rPr lang="pt-BR" b="1" u="sng" dirty="0" smtClean="0"/>
              <a:t>maior </a:t>
            </a:r>
            <a:r>
              <a:rPr lang="pt-BR" b="1" u="sng" dirty="0" smtClean="0"/>
              <a:t>com </a:t>
            </a:r>
            <a:r>
              <a:rPr lang="pt-BR" b="1" u="sng" dirty="0" err="1" smtClean="0"/>
              <a:t>Syntax</a:t>
            </a:r>
            <a:r>
              <a:rPr lang="pt-BR" b="1" u="sng" dirty="0" smtClean="0"/>
              <a:t> </a:t>
            </a:r>
            <a:r>
              <a:rPr lang="pt-BR" b="1" u="sng" dirty="0" err="1" smtClean="0"/>
              <a:t>Score</a:t>
            </a:r>
            <a:r>
              <a:rPr lang="pt-BR" b="1" u="sng" dirty="0" smtClean="0"/>
              <a:t> </a:t>
            </a:r>
            <a:r>
              <a:rPr lang="pt-BR" b="1" u="sng" dirty="0" smtClean="0"/>
              <a:t>Alto</a:t>
            </a:r>
          </a:p>
          <a:p>
            <a:r>
              <a:rPr lang="pt-BR" b="1" u="sng" dirty="0" smtClean="0"/>
              <a:t> em </a:t>
            </a:r>
            <a:r>
              <a:rPr lang="pt-BR" b="1" u="sng" dirty="0" err="1" smtClean="0"/>
              <a:t>pcts</a:t>
            </a:r>
            <a:r>
              <a:rPr lang="pt-BR" b="1" u="sng" dirty="0" smtClean="0"/>
              <a:t> submetidos a PCI </a:t>
            </a:r>
            <a:r>
              <a:rPr lang="pt-BR" b="1" u="sng" dirty="0" smtClean="0"/>
              <a:t>(p 0,029)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 escores foram aplicados em 255 pacientes com lesão de TCE submetido a ICP com DES de 2003 à 2008</a:t>
            </a:r>
          </a:p>
          <a:p>
            <a:r>
              <a:rPr lang="pt-BR" dirty="0" smtClean="0"/>
              <a:t>GRC apresentou melhor capacidade de predição de mortalidade cardíaca em comparação ao </a:t>
            </a:r>
            <a:r>
              <a:rPr lang="pt-BR" dirty="0" err="1" smtClean="0"/>
              <a:t>Syntax</a:t>
            </a:r>
            <a:r>
              <a:rPr lang="pt-BR" dirty="0" smtClean="0"/>
              <a:t> </a:t>
            </a:r>
            <a:r>
              <a:rPr lang="pt-BR" dirty="0" err="1" smtClean="0"/>
              <a:t>Score</a:t>
            </a:r>
            <a:r>
              <a:rPr lang="pt-BR" dirty="0" smtClean="0"/>
              <a:t> e </a:t>
            </a:r>
            <a:r>
              <a:rPr lang="pt-BR" dirty="0" err="1" smtClean="0"/>
              <a:t>Euroscore</a:t>
            </a:r>
            <a:r>
              <a:rPr lang="pt-BR" dirty="0" smtClean="0"/>
              <a:t> isolados</a:t>
            </a:r>
          </a:p>
          <a:p>
            <a:r>
              <a:rPr lang="pt-BR" dirty="0" smtClean="0"/>
              <a:t>Tornando-se fundamental para, decisão terapêutica, a associação dos critérios angiográficos e aspectos clínicos 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Syntax</a:t>
            </a:r>
            <a:r>
              <a:rPr lang="pt-BR" dirty="0" smtClean="0"/>
              <a:t> </a:t>
            </a:r>
            <a:r>
              <a:rPr lang="pt-BR" dirty="0" err="1" smtClean="0"/>
              <a:t>Score</a:t>
            </a:r>
            <a:r>
              <a:rPr lang="pt-BR" dirty="0" smtClean="0"/>
              <a:t> II(Lancet 2013)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 estudo incluiu as variáveis clínicas ao </a:t>
            </a:r>
            <a:r>
              <a:rPr lang="pt-BR" dirty="0" err="1" smtClean="0"/>
              <a:t>Syntax</a:t>
            </a:r>
            <a:r>
              <a:rPr lang="pt-BR" dirty="0" smtClean="0"/>
              <a:t> </a:t>
            </a:r>
            <a:r>
              <a:rPr lang="pt-BR" dirty="0" err="1" smtClean="0"/>
              <a:t>Score</a:t>
            </a:r>
            <a:endParaRPr lang="pt-BR" dirty="0" smtClean="0"/>
          </a:p>
          <a:p>
            <a:r>
              <a:rPr lang="pt-BR" dirty="0" smtClean="0"/>
              <a:t>Foram analisados todos os 1800 </a:t>
            </a:r>
            <a:r>
              <a:rPr lang="pt-BR" dirty="0" err="1" smtClean="0"/>
              <a:t>pcts</a:t>
            </a:r>
            <a:r>
              <a:rPr lang="pt-BR" dirty="0" smtClean="0"/>
              <a:t> do estudo </a:t>
            </a:r>
            <a:r>
              <a:rPr lang="pt-BR" dirty="0" err="1" smtClean="0"/>
              <a:t>Syntax</a:t>
            </a:r>
            <a:r>
              <a:rPr lang="pt-BR" dirty="0" smtClean="0"/>
              <a:t> e </a:t>
            </a:r>
            <a:r>
              <a:rPr lang="pt-BR" b="1" dirty="0" smtClean="0"/>
              <a:t>todas as variáveis clínicas basais que incrementaram mortalidade após 4 anos de seguimento nos grupos de ICP e CRM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Variáveis </a:t>
            </a:r>
            <a:r>
              <a:rPr lang="pt-BR" b="1" dirty="0" err="1" smtClean="0"/>
              <a:t>preditoras</a:t>
            </a:r>
            <a:r>
              <a:rPr lang="pt-BR" b="1" dirty="0" smtClean="0"/>
              <a:t> de eventos</a:t>
            </a:r>
            <a:r>
              <a:rPr lang="pt-BR" dirty="0" smtClean="0"/>
              <a:t> (</a:t>
            </a:r>
            <a:r>
              <a:rPr lang="pt-BR" b="1" dirty="0" smtClean="0"/>
              <a:t>aumentaram de forma </a:t>
            </a:r>
            <a:r>
              <a:rPr lang="pt-BR" b="1" u="sng" dirty="0" smtClean="0"/>
              <a:t>independente</a:t>
            </a:r>
            <a:r>
              <a:rPr lang="pt-BR" b="1" dirty="0" smtClean="0"/>
              <a:t> a mortalidade)</a:t>
            </a:r>
          </a:p>
          <a:p>
            <a:pPr>
              <a:buFontTx/>
              <a:buChar char="-"/>
            </a:pPr>
            <a:r>
              <a:rPr lang="pt-BR" dirty="0" smtClean="0"/>
              <a:t>Valor do </a:t>
            </a:r>
            <a:r>
              <a:rPr lang="pt-BR" dirty="0" err="1" smtClean="0"/>
              <a:t>Syntax</a:t>
            </a:r>
            <a:r>
              <a:rPr lang="pt-BR" dirty="0" smtClean="0"/>
              <a:t> Escore</a:t>
            </a:r>
          </a:p>
          <a:p>
            <a:pPr>
              <a:buFontTx/>
              <a:buChar char="-"/>
            </a:pPr>
            <a:r>
              <a:rPr lang="pt-BR" dirty="0" smtClean="0"/>
              <a:t>Idade</a:t>
            </a:r>
          </a:p>
          <a:p>
            <a:pPr>
              <a:buFontTx/>
              <a:buChar char="-"/>
            </a:pPr>
            <a:r>
              <a:rPr lang="pt-BR" dirty="0" smtClean="0"/>
              <a:t> </a:t>
            </a:r>
            <a:r>
              <a:rPr lang="pt-BR" dirty="0" err="1" smtClean="0"/>
              <a:t>Clearance</a:t>
            </a:r>
            <a:r>
              <a:rPr lang="pt-BR" dirty="0" smtClean="0"/>
              <a:t> de </a:t>
            </a:r>
            <a:r>
              <a:rPr lang="pt-BR" dirty="0" err="1" smtClean="0"/>
              <a:t>creatinina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Fração de ejeção do Ventrículo Esquerdo</a:t>
            </a:r>
          </a:p>
          <a:p>
            <a:pPr>
              <a:buFontTx/>
              <a:buChar char="-"/>
            </a:pPr>
            <a:r>
              <a:rPr lang="pt-BR" dirty="0" smtClean="0"/>
              <a:t>Presença de lesão de tronco da coronária esquerda não protegida</a:t>
            </a:r>
          </a:p>
          <a:p>
            <a:pPr>
              <a:buFontTx/>
              <a:buChar char="-"/>
            </a:pPr>
            <a:r>
              <a:rPr lang="pt-BR" dirty="0" smtClean="0"/>
              <a:t> Doença vascular periférica</a:t>
            </a:r>
          </a:p>
          <a:p>
            <a:pPr>
              <a:buFontTx/>
              <a:buChar char="-"/>
            </a:pPr>
            <a:r>
              <a:rPr lang="pt-BR" dirty="0" smtClean="0"/>
              <a:t> Sexo feminino </a:t>
            </a:r>
          </a:p>
          <a:p>
            <a:pPr>
              <a:buFontTx/>
              <a:buChar char="-"/>
            </a:pPr>
            <a:r>
              <a:rPr lang="pt-BR" dirty="0" smtClean="0"/>
              <a:t>Doença Pulmonar Obstrutiva Crônica.  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Resultados do </a:t>
            </a:r>
            <a:r>
              <a:rPr lang="pt-BR" b="1" dirty="0" err="1" smtClean="0"/>
              <a:t>Syntax</a:t>
            </a:r>
            <a:r>
              <a:rPr lang="pt-BR" b="1" dirty="0" smtClean="0"/>
              <a:t> </a:t>
            </a:r>
            <a:r>
              <a:rPr lang="pt-BR" b="1" dirty="0" err="1" smtClean="0"/>
              <a:t>Score</a:t>
            </a:r>
            <a:r>
              <a:rPr lang="pt-BR" b="1" dirty="0" smtClean="0"/>
              <a:t> II:</a:t>
            </a:r>
          </a:p>
          <a:p>
            <a:pPr>
              <a:buFontTx/>
              <a:buChar char="-"/>
            </a:pPr>
            <a:r>
              <a:rPr lang="pt-BR" dirty="0" smtClean="0"/>
              <a:t> Foi capaz de predizer diferença de mortalidade, após 4 anos de seguimento</a:t>
            </a:r>
          </a:p>
          <a:p>
            <a:pPr>
              <a:buFontTx/>
              <a:buChar char="-"/>
            </a:pPr>
            <a:r>
              <a:rPr lang="pt-BR" dirty="0" smtClean="0"/>
              <a:t>Mortalidade a longo prazo (4 anos) pode ser predita com a combinação de fatores clínicos e anatômicos através do SYNTAX Escore 2.</a:t>
            </a:r>
          </a:p>
          <a:p>
            <a:pPr>
              <a:buFontTx/>
              <a:buChar char="-"/>
            </a:pPr>
            <a:r>
              <a:rPr lang="pt-BR" u="sng" dirty="0" smtClean="0"/>
              <a:t>Guiar melhor a decisão da estratégia, entre ICP e CRM, quando comparado ao </a:t>
            </a:r>
            <a:r>
              <a:rPr lang="pt-BR" u="sng" dirty="0" err="1" smtClean="0"/>
              <a:t>Syntax</a:t>
            </a:r>
            <a:r>
              <a:rPr lang="pt-BR" u="sng" dirty="0" smtClean="0"/>
              <a:t> Escore isolado.</a:t>
            </a:r>
            <a:endParaRPr lang="pt-BR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Estudo desenvolvido </a:t>
            </a:r>
            <a:r>
              <a:rPr lang="pt-BR" dirty="0"/>
              <a:t>em 62 centros europeus e 23 </a:t>
            </a:r>
            <a:r>
              <a:rPr lang="pt-BR" dirty="0" smtClean="0"/>
              <a:t>americanos</a:t>
            </a:r>
          </a:p>
          <a:p>
            <a:r>
              <a:rPr lang="pt-BR" b="1" dirty="0" smtClean="0"/>
              <a:t>Objetivo: </a:t>
            </a:r>
            <a:r>
              <a:rPr lang="pt-BR" dirty="0"/>
              <a:t> </a:t>
            </a:r>
            <a:r>
              <a:rPr lang="pt-BR" dirty="0" smtClean="0"/>
              <a:t>demonstrar </a:t>
            </a:r>
            <a:r>
              <a:rPr lang="pt-BR" dirty="0" err="1" smtClean="0"/>
              <a:t>ICP-Taxus</a:t>
            </a:r>
            <a:r>
              <a:rPr lang="pt-BR" dirty="0" smtClean="0"/>
              <a:t> </a:t>
            </a:r>
            <a:r>
              <a:rPr lang="pt-BR" dirty="0"/>
              <a:t>não seria inferior à CRM em pacientes com doença de </a:t>
            </a:r>
            <a:r>
              <a:rPr lang="pt-BR" dirty="0" smtClean="0"/>
              <a:t>3vasos </a:t>
            </a:r>
            <a:r>
              <a:rPr lang="pt-BR" dirty="0"/>
              <a:t>e/ou lesão de tronco de artéria coronária esquerda</a:t>
            </a:r>
            <a:r>
              <a:rPr lang="pt-BR" dirty="0" smtClean="0"/>
              <a:t>. </a:t>
            </a:r>
          </a:p>
          <a:p>
            <a:r>
              <a:rPr lang="pt-BR" b="1" dirty="0" smtClean="0"/>
              <a:t>E </a:t>
            </a:r>
            <a:r>
              <a:rPr lang="pt-BR" b="1" dirty="0"/>
              <a:t>desfecho </a:t>
            </a:r>
            <a:r>
              <a:rPr lang="pt-BR" b="1" dirty="0" smtClean="0"/>
              <a:t>clínico</a:t>
            </a:r>
            <a:r>
              <a:rPr lang="pt-BR" dirty="0" smtClean="0"/>
              <a:t>:definido por MACCE (Major Cardiovascular </a:t>
            </a:r>
            <a:r>
              <a:rPr lang="pt-BR" dirty="0" err="1" smtClean="0"/>
              <a:t>or</a:t>
            </a:r>
            <a:r>
              <a:rPr lang="pt-BR" dirty="0" smtClean="0"/>
              <a:t> Cerebrovascular </a:t>
            </a:r>
            <a:r>
              <a:rPr lang="pt-BR" dirty="0" err="1" smtClean="0"/>
              <a:t>Event</a:t>
            </a:r>
            <a:r>
              <a:rPr lang="pt-BR" dirty="0" smtClean="0"/>
              <a:t>) </a:t>
            </a:r>
            <a:r>
              <a:rPr lang="pt-BR" dirty="0"/>
              <a:t>e necessidade de revascularização repetida por ICP e/ou </a:t>
            </a:r>
            <a:r>
              <a:rPr lang="pt-BR" dirty="0" smtClean="0"/>
              <a:t>CRM </a:t>
            </a:r>
            <a:r>
              <a:rPr lang="pt-BR" dirty="0"/>
              <a:t>aos 12 meses de seguimento.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Foram recrutados 3.075 pacientes, com 1.800 apresentando os critérios para inclusão e </a:t>
            </a:r>
            <a:r>
              <a:rPr lang="pt-BR" b="1" dirty="0" smtClean="0"/>
              <a:t>randomização</a:t>
            </a:r>
            <a:r>
              <a:rPr lang="pt-BR" dirty="0" smtClean="0"/>
              <a:t> para o estudo, 897 no grupo CRM e 903 no ICP/</a:t>
            </a:r>
            <a:r>
              <a:rPr lang="pt-BR" dirty="0" err="1" smtClean="0"/>
              <a:t>Taxus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Os outros 1.275 pacientes formaram o </a:t>
            </a:r>
            <a:r>
              <a:rPr lang="pt-BR" b="1" dirty="0" smtClean="0"/>
              <a:t>registro SYNTAX</a:t>
            </a:r>
            <a:r>
              <a:rPr lang="pt-BR" dirty="0" smtClean="0"/>
              <a:t>, onde o critério era de que somente um método de tratamento era possível. Assim, 1.077 pacientes foram alocados para o grupo cirúrgico e 198 para o grupo ICP.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Registro </a:t>
            </a:r>
            <a:r>
              <a:rPr lang="pt-BR" dirty="0" err="1" smtClean="0"/>
              <a:t>Syntax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Características clínicas e anatômicas:</a:t>
            </a:r>
          </a:p>
          <a:p>
            <a:pPr>
              <a:buFontTx/>
              <a:buChar char="-"/>
            </a:pPr>
            <a:r>
              <a:rPr lang="pt-BR" u="sng" dirty="0" err="1" smtClean="0"/>
              <a:t>Pcts</a:t>
            </a:r>
            <a:r>
              <a:rPr lang="pt-BR" u="sng" dirty="0" smtClean="0"/>
              <a:t> não elegíveis p/</a:t>
            </a:r>
            <a:r>
              <a:rPr lang="pt-BR" u="sng" dirty="0" smtClean="0"/>
              <a:t> </a:t>
            </a:r>
            <a:r>
              <a:rPr lang="pt-BR" u="sng" dirty="0" smtClean="0"/>
              <a:t>CRM</a:t>
            </a:r>
            <a:r>
              <a:rPr lang="pt-BR" dirty="0" smtClean="0"/>
              <a:t>: comorbidades graves (70,7% </a:t>
            </a:r>
            <a:r>
              <a:rPr lang="en-US" altLang="ja-JP" sz="2400" dirty="0" err="1" smtClean="0">
                <a:latin typeface="Lucida Sans Unicode" pitchFamily="34" charset="0"/>
              </a:rPr>
              <a:t>EuroSCORE</a:t>
            </a:r>
            <a:r>
              <a:rPr lang="en-US" altLang="ja-JP" sz="2400" dirty="0" smtClean="0">
                <a:latin typeface="Lucida Sans Unicode" pitchFamily="34" charset="0"/>
              </a:rPr>
              <a:t> &amp; </a:t>
            </a:r>
            <a:r>
              <a:rPr lang="en-US" altLang="ja-JP" sz="2400" dirty="0" err="1" smtClean="0">
                <a:latin typeface="Lucida Sans Unicode" pitchFamily="34" charset="0"/>
              </a:rPr>
              <a:t>Parsonnet</a:t>
            </a:r>
            <a:r>
              <a:rPr lang="en-US" altLang="ja-JP" sz="2400" dirty="0" smtClean="0">
                <a:latin typeface="Lucida Sans Unicode" pitchFamily="34" charset="0"/>
              </a:rPr>
              <a:t> score</a:t>
            </a:r>
            <a:r>
              <a:rPr lang="pt-BR" dirty="0" smtClean="0"/>
              <a:t>), falta de enxertos (9,1%) e artérias coronárias com leito distal de má qualidade (1,5%)</a:t>
            </a:r>
          </a:p>
          <a:p>
            <a:pPr>
              <a:buFontTx/>
              <a:buChar char="-"/>
            </a:pPr>
            <a:r>
              <a:rPr lang="pt-BR" u="sng" dirty="0" err="1" smtClean="0"/>
              <a:t>Pcts</a:t>
            </a:r>
            <a:r>
              <a:rPr lang="pt-BR" u="sng" dirty="0" smtClean="0"/>
              <a:t> não elegíveis p/</a:t>
            </a:r>
            <a:r>
              <a:rPr lang="pt-BR" u="sng" dirty="0" smtClean="0"/>
              <a:t> </a:t>
            </a:r>
            <a:r>
              <a:rPr lang="pt-BR" u="sng" dirty="0" smtClean="0"/>
              <a:t>ICP</a:t>
            </a:r>
            <a:r>
              <a:rPr lang="pt-BR" dirty="0" smtClean="0"/>
              <a:t>: anatomia coronária complexa (70,9% </a:t>
            </a:r>
            <a:r>
              <a:rPr lang="pt-BR" b="1" dirty="0" err="1" smtClean="0"/>
              <a:t>Syntax</a:t>
            </a:r>
            <a:r>
              <a:rPr lang="pt-BR" b="1" dirty="0" smtClean="0"/>
              <a:t> </a:t>
            </a:r>
            <a:r>
              <a:rPr lang="pt-BR" b="1" dirty="0" err="1" smtClean="0"/>
              <a:t>score</a:t>
            </a:r>
            <a:r>
              <a:rPr lang="pt-BR" dirty="0" smtClean="0"/>
              <a:t>), oclusão total crônica de artéria coronária (22%) e impossibilidade de aderência ao uso de antiplaquetários (0,9%).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Syntax</a:t>
            </a:r>
            <a:r>
              <a:rPr lang="pt-BR" dirty="0" smtClean="0"/>
              <a:t> </a:t>
            </a:r>
            <a:r>
              <a:rPr lang="pt-BR" dirty="0" err="1" smtClean="0"/>
              <a:t>Score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Baseado na anatomia coronariana quanto ao número de lesões e suas repercussões funcionais, localização e complexidade.</a:t>
            </a:r>
          </a:p>
          <a:p>
            <a:r>
              <a:rPr lang="pt-BR" dirty="0" smtClean="0"/>
              <a:t>Escores SYNTAX mais elevados são indicativos de uma condição mais complexa e potencialmente com pior prognóstico para realização de PCI</a:t>
            </a:r>
          </a:p>
          <a:p>
            <a:r>
              <a:rPr lang="pt-BR" u="sng" dirty="0" err="1" smtClean="0"/>
              <a:t>Syntax</a:t>
            </a:r>
            <a:r>
              <a:rPr lang="pt-BR" u="sng" dirty="0" smtClean="0"/>
              <a:t> </a:t>
            </a:r>
            <a:r>
              <a:rPr lang="pt-BR" u="sng" dirty="0" err="1" smtClean="0"/>
              <a:t>score</a:t>
            </a:r>
            <a:r>
              <a:rPr lang="pt-BR" u="sng" dirty="0" smtClean="0"/>
              <a:t>: &lt;22 (baixo) / 22-32 (intermediário) / &gt;32(alto)</a:t>
            </a:r>
            <a:endParaRPr lang="pt-BR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Critérios anatômicos e angiográficos do </a:t>
            </a:r>
            <a:r>
              <a:rPr lang="pt-BR" sz="3200" dirty="0" err="1" smtClean="0"/>
              <a:t>Syntax</a:t>
            </a:r>
            <a:r>
              <a:rPr lang="pt-BR" sz="3200" dirty="0" smtClean="0"/>
              <a:t> </a:t>
            </a:r>
            <a:r>
              <a:rPr lang="pt-BR" sz="3200" dirty="0" err="1" smtClean="0"/>
              <a:t>Score</a:t>
            </a:r>
            <a:endParaRPr lang="pt-B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76875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Dominância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124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7381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Oclusão total / Oclusão subtotal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3988271" cy="35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508104" y="2132856"/>
            <a:ext cx="30963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</a:t>
            </a:r>
            <a:r>
              <a:rPr lang="pt-BR" sz="2000" dirty="0" smtClean="0"/>
              <a:t>Número de segmentos envolvidos</a:t>
            </a:r>
          </a:p>
          <a:p>
            <a:r>
              <a:rPr lang="pt-BR" sz="2000" dirty="0" smtClean="0"/>
              <a:t>-Tempo da oclusão</a:t>
            </a:r>
          </a:p>
          <a:p>
            <a:pPr>
              <a:buFontTx/>
              <a:buChar char="-"/>
            </a:pPr>
            <a:r>
              <a:rPr lang="pt-BR" sz="2000" dirty="0" err="1" smtClean="0"/>
              <a:t>Blunt</a:t>
            </a:r>
            <a:r>
              <a:rPr lang="pt-BR" sz="2000" dirty="0" smtClean="0"/>
              <a:t> </a:t>
            </a:r>
            <a:r>
              <a:rPr lang="pt-BR" sz="2000" dirty="0" err="1" smtClean="0"/>
              <a:t>stump</a:t>
            </a:r>
            <a:r>
              <a:rPr lang="pt-BR" sz="2000" dirty="0" smtClean="0"/>
              <a:t> (Oclusão em ´</a:t>
            </a:r>
            <a:r>
              <a:rPr lang="pt-BR" sz="2000" dirty="0" err="1" smtClean="0"/>
              <a:t>´fundo</a:t>
            </a:r>
            <a:r>
              <a:rPr lang="pt-BR" sz="2000" dirty="0" smtClean="0"/>
              <a:t> </a:t>
            </a:r>
            <a:r>
              <a:rPr lang="pt-BR" sz="2000" dirty="0" err="1" smtClean="0"/>
              <a:t>cego´</a:t>
            </a:r>
            <a:r>
              <a:rPr lang="pt-BR" sz="2000" dirty="0" smtClean="0"/>
              <a:t>´</a:t>
            </a:r>
          </a:p>
          <a:p>
            <a:pPr>
              <a:buFontTx/>
              <a:buChar char="-"/>
            </a:pPr>
            <a:r>
              <a:rPr lang="pt-BR" sz="2000" dirty="0" smtClean="0"/>
              <a:t> </a:t>
            </a:r>
            <a:r>
              <a:rPr lang="pt-BR" sz="2000" dirty="0" err="1" smtClean="0"/>
              <a:t>Bridging</a:t>
            </a:r>
            <a:r>
              <a:rPr lang="pt-BR" sz="2000" dirty="0" smtClean="0"/>
              <a:t> </a:t>
            </a:r>
            <a:r>
              <a:rPr lang="pt-BR" sz="2000" dirty="0" err="1" smtClean="0"/>
              <a:t>collaterals</a:t>
            </a:r>
            <a:endParaRPr lang="pt-BR" sz="2000" dirty="0" smtClean="0"/>
          </a:p>
          <a:p>
            <a:r>
              <a:rPr lang="pt-BR" sz="2000" dirty="0" smtClean="0"/>
              <a:t> ( presença de colaterais)</a:t>
            </a:r>
          </a:p>
          <a:p>
            <a:pPr>
              <a:buFontTx/>
              <a:buChar char="-"/>
            </a:pPr>
            <a:r>
              <a:rPr lang="pt-BR" sz="2000" dirty="0" smtClean="0"/>
              <a:t>Presença de fluxo anterógrado ou retrógrado após oclusão</a:t>
            </a:r>
          </a:p>
          <a:p>
            <a:pPr>
              <a:buFontTx/>
              <a:buChar char="-"/>
            </a:pPr>
            <a:r>
              <a:rPr lang="pt-BR" sz="2000" dirty="0" smtClean="0"/>
              <a:t>Envolvimento de ramo lateral</a:t>
            </a:r>
          </a:p>
          <a:p>
            <a:pPr>
              <a:buFontTx/>
              <a:buChar char="-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1531</TotalTime>
  <Words>1012</Words>
  <Application>Microsoft Office PowerPoint</Application>
  <PresentationFormat>Apresentação na tela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Metrô</vt:lpstr>
      <vt:lpstr> Critérios anatômicos e angiográficos de intervenções coronárianas complexas</vt:lpstr>
      <vt:lpstr>Slide 2</vt:lpstr>
      <vt:lpstr>Slide 3</vt:lpstr>
      <vt:lpstr>Slide 4</vt:lpstr>
      <vt:lpstr>Registro Syntax</vt:lpstr>
      <vt:lpstr>Syntax Score</vt:lpstr>
      <vt:lpstr>Critérios anatômicos e angiográficos do Syntax Score</vt:lpstr>
      <vt:lpstr>Dominância</vt:lpstr>
      <vt:lpstr>Oclusão total / Oclusão subtotal</vt:lpstr>
      <vt:lpstr>Bifurcação/Trifurcação</vt:lpstr>
      <vt:lpstr>Lesões ostiais</vt:lpstr>
      <vt:lpstr>Tortuosidade</vt:lpstr>
      <vt:lpstr>Lesões segmentares (&gt; 20mm)</vt:lpstr>
      <vt:lpstr>Trombo</vt:lpstr>
      <vt:lpstr>Doença coronariana difusa</vt:lpstr>
      <vt:lpstr>Resultados do Syntax  (12 meses)</vt:lpstr>
      <vt:lpstr>Seguimento de 3 anos (12/09/10 European Association for Cardio-Thoracic Surgery Meeting)</vt:lpstr>
      <vt:lpstr>Resultados do estudo Syntax após 5 anos</vt:lpstr>
      <vt:lpstr>Slide 19</vt:lpstr>
      <vt:lpstr>Slide 20</vt:lpstr>
      <vt:lpstr>Slide 21</vt:lpstr>
      <vt:lpstr>Slide 22</vt:lpstr>
      <vt:lpstr>Slide 23</vt:lpstr>
      <vt:lpstr>Slide 24</vt:lpstr>
      <vt:lpstr>Syntax Score II(Lancet 2013)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Critérios anatômicos e angiográficos de intervenções coronárianas complexas</dc:title>
  <dc:creator>Andre</dc:creator>
  <cp:lastModifiedBy>Andre</cp:lastModifiedBy>
  <cp:revision>7</cp:revision>
  <dcterms:created xsi:type="dcterms:W3CDTF">2013-05-22T12:49:57Z</dcterms:created>
  <dcterms:modified xsi:type="dcterms:W3CDTF">2013-07-05T14:34:34Z</dcterms:modified>
</cp:coreProperties>
</file>