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77" r:id="rId5"/>
    <p:sldId id="258" r:id="rId6"/>
    <p:sldId id="260" r:id="rId7"/>
    <p:sldId id="261" r:id="rId8"/>
    <p:sldId id="262" r:id="rId9"/>
    <p:sldId id="263" r:id="rId10"/>
    <p:sldId id="292" r:id="rId11"/>
    <p:sldId id="278" r:id="rId12"/>
    <p:sldId id="264" r:id="rId13"/>
    <p:sldId id="293" r:id="rId14"/>
    <p:sldId id="265" r:id="rId15"/>
    <p:sldId id="266" r:id="rId16"/>
    <p:sldId id="267" r:id="rId17"/>
    <p:sldId id="268" r:id="rId18"/>
    <p:sldId id="272" r:id="rId19"/>
    <p:sldId id="269" r:id="rId20"/>
    <p:sldId id="271" r:id="rId21"/>
    <p:sldId id="273" r:id="rId22"/>
    <p:sldId id="274" r:id="rId23"/>
    <p:sldId id="294" r:id="rId24"/>
    <p:sldId id="275" r:id="rId25"/>
    <p:sldId id="276" r:id="rId26"/>
    <p:sldId id="280" r:id="rId27"/>
    <p:sldId id="281" r:id="rId28"/>
    <p:sldId id="295" r:id="rId29"/>
    <p:sldId id="288" r:id="rId30"/>
    <p:sldId id="283" r:id="rId31"/>
    <p:sldId id="289" r:id="rId32"/>
    <p:sldId id="290" r:id="rId33"/>
    <p:sldId id="291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A8B079-C72E-458B-B717-41E35845C864}" type="datetimeFigureOut">
              <a:rPr lang="pt-BR" smtClean="0"/>
              <a:pPr/>
              <a:t>05/04/2013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8B68CA-07F7-415E-B77C-74BAE3B372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Protocolo </a:t>
            </a:r>
            <a:r>
              <a:rPr lang="pt-BR" dirty="0" err="1" smtClean="0"/>
              <a:t>Angiotomográfico</a:t>
            </a:r>
            <a:r>
              <a:rPr lang="pt-BR" dirty="0" smtClean="0"/>
              <a:t> de estudo nas dissecções de aorta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Dr. André Oliveira Fonseca</a:t>
            </a:r>
          </a:p>
          <a:p>
            <a:r>
              <a:rPr lang="pt-BR" dirty="0" smtClean="0"/>
              <a:t>R1 Hemodinâmica SCRP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dissecção tipo B é importante a localização do </a:t>
            </a:r>
            <a:r>
              <a:rPr lang="pt-BR" i="1" dirty="0" smtClean="0"/>
              <a:t>flap </a:t>
            </a:r>
            <a:r>
              <a:rPr lang="pt-BR" dirty="0" err="1" smtClean="0"/>
              <a:t>intimal</a:t>
            </a:r>
            <a:r>
              <a:rPr lang="pt-BR" dirty="0" smtClean="0"/>
              <a:t>, pois a cirurgia e a colocação de prótese objetivam sua oclusão para induzir a formação de trombo na luz falsa.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9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6440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44999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645539" cy="277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Definição das luzes verdadeira e falsa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 luz falsa com freqüência tem área transversal maior devida ao fluxo lento </a:t>
            </a:r>
          </a:p>
          <a:p>
            <a:r>
              <a:rPr lang="pt-BR" dirty="0" smtClean="0"/>
              <a:t>A luz verdadeira encontra-se comprimida em 80% dos casos</a:t>
            </a:r>
          </a:p>
          <a:p>
            <a:r>
              <a:rPr lang="pt-BR" dirty="0" smtClean="0"/>
              <a:t>A luz falsa tem maior propensão a trombose</a:t>
            </a:r>
          </a:p>
          <a:p>
            <a:r>
              <a:rPr lang="pt-BR" dirty="0" smtClean="0"/>
              <a:t>O fluxo sanguíneo lento leva a um retardo da </a:t>
            </a:r>
            <a:r>
              <a:rPr lang="pt-BR" dirty="0" err="1" smtClean="0"/>
              <a:t>opacificação</a:t>
            </a:r>
            <a:r>
              <a:rPr lang="pt-BR" dirty="0" smtClean="0"/>
              <a:t> da luz falsa no início da hélice com </a:t>
            </a:r>
            <a:r>
              <a:rPr lang="pt-BR" dirty="0" err="1" smtClean="0"/>
              <a:t>opacificação</a:t>
            </a:r>
            <a:r>
              <a:rPr lang="pt-BR" dirty="0" smtClean="0"/>
              <a:t> prolongada em direção ao término</a:t>
            </a:r>
          </a:p>
          <a:p>
            <a:r>
              <a:rPr lang="pt-BR" dirty="0" smtClean="0"/>
              <a:t>Quando a luz envolve a outra, a luz interna invariavelmente é a verdadeira</a:t>
            </a:r>
          </a:p>
          <a:p>
            <a:r>
              <a:rPr lang="pt-BR" dirty="0" smtClean="0"/>
              <a:t>A presença de separação da </a:t>
            </a:r>
            <a:r>
              <a:rPr lang="pt-BR" dirty="0" smtClean="0"/>
              <a:t>calcificação, </a:t>
            </a:r>
            <a:r>
              <a:rPr lang="pt-BR" dirty="0" smtClean="0"/>
              <a:t>traduzindo dissecção aguda.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62549"/>
            <a:ext cx="6120680" cy="51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Definição da origem dos ramos </a:t>
            </a:r>
            <a:r>
              <a:rPr lang="pt-BR" dirty="0" err="1" smtClean="0"/>
              <a:t>áorticos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luz verdadeira tende a dar origem aos troncos supra-aórticos e celíaco e ás artérias mesentéricas superior e renal direita.</a:t>
            </a:r>
          </a:p>
          <a:p>
            <a:endParaRPr lang="pt-BR" dirty="0" smtClean="0"/>
          </a:p>
          <a:p>
            <a:r>
              <a:rPr lang="pt-BR" dirty="0" smtClean="0"/>
              <a:t>A luz falsa: artéria renal esquerda.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81" y="142852"/>
            <a:ext cx="8235223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214678" y="2357430"/>
            <a:ext cx="1848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Art. Renais E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Emergem da falsa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luz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7686" y="4500570"/>
            <a:ext cx="2264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Extensão da dissecção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para 1/3 proximal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do tronco celíaco 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Presença de 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Isquemia: </a:t>
            </a:r>
          </a:p>
          <a:p>
            <a:pPr>
              <a:buFontTx/>
              <a:buChar char="-"/>
            </a:pPr>
            <a:r>
              <a:rPr lang="pt-BR" dirty="0" smtClean="0"/>
              <a:t>&gt;1/3 dos </a:t>
            </a:r>
            <a:r>
              <a:rPr lang="pt-BR" dirty="0" err="1" smtClean="0"/>
              <a:t>pcts</a:t>
            </a:r>
            <a:r>
              <a:rPr lang="pt-BR" dirty="0" smtClean="0"/>
              <a:t>, sendo mais comum a isquemia de algum ramo aórtico abdominal em 27% das dissecções. </a:t>
            </a:r>
          </a:p>
          <a:p>
            <a:pPr>
              <a:buFontTx/>
              <a:buChar char="-"/>
            </a:pPr>
            <a:r>
              <a:rPr lang="pt-BR" dirty="0" smtClean="0"/>
              <a:t>2 mecanismos principais: estático (</a:t>
            </a:r>
            <a:r>
              <a:rPr lang="pt-BR" i="1" dirty="0" smtClean="0"/>
              <a:t>flap </a:t>
            </a:r>
            <a:r>
              <a:rPr lang="pt-BR" dirty="0" err="1" smtClean="0"/>
              <a:t>intimal</a:t>
            </a:r>
            <a:r>
              <a:rPr lang="pt-BR" dirty="0" smtClean="0"/>
              <a:t> entra na origem de um ramo) e dinâmico (</a:t>
            </a:r>
            <a:r>
              <a:rPr lang="pt-BR" i="1" dirty="0" smtClean="0"/>
              <a:t>flap </a:t>
            </a:r>
            <a:r>
              <a:rPr lang="pt-BR" dirty="0" err="1" smtClean="0"/>
              <a:t>intimal</a:t>
            </a:r>
            <a:r>
              <a:rPr lang="pt-BR" dirty="0" smtClean="0"/>
              <a:t> poupa o ramo, mas </a:t>
            </a:r>
            <a:r>
              <a:rPr lang="pt-BR" dirty="0" err="1" smtClean="0"/>
              <a:t>prolapsa</a:t>
            </a:r>
            <a:r>
              <a:rPr lang="pt-BR" dirty="0" smtClean="0"/>
              <a:t> e oblitera sua origem).</a:t>
            </a:r>
          </a:p>
          <a:p>
            <a:pPr>
              <a:buFontTx/>
              <a:buChar char="-"/>
            </a:pPr>
            <a:r>
              <a:rPr lang="pt-BR" dirty="0" smtClean="0"/>
              <a:t>Esses 2 mecanismos tem tratamentos distintos: O </a:t>
            </a:r>
            <a:r>
              <a:rPr lang="pt-BR" b="1" dirty="0" smtClean="0"/>
              <a:t>estático</a:t>
            </a:r>
            <a:r>
              <a:rPr lang="pt-BR" dirty="0" smtClean="0"/>
              <a:t>  através da colocação de </a:t>
            </a:r>
            <a:r>
              <a:rPr lang="pt-BR" dirty="0" err="1" smtClean="0"/>
              <a:t>stent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dirty="0" smtClean="0"/>
              <a:t> O </a:t>
            </a:r>
            <a:r>
              <a:rPr lang="pt-BR" b="1" dirty="0" smtClean="0"/>
              <a:t>dinâmico</a:t>
            </a:r>
            <a:r>
              <a:rPr lang="pt-BR" dirty="0" smtClean="0"/>
              <a:t> através de fenestrações do </a:t>
            </a:r>
            <a:r>
              <a:rPr lang="pt-BR" i="1" dirty="0" smtClean="0"/>
              <a:t>flap </a:t>
            </a:r>
            <a:r>
              <a:rPr lang="pt-BR" dirty="0" err="1" smtClean="0"/>
              <a:t>intimal</a:t>
            </a:r>
            <a:r>
              <a:rPr lang="pt-BR" dirty="0" smtClean="0"/>
              <a:t> para reduzir a pressão da falsa luz.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Formação de aneurisma: </a:t>
            </a:r>
          </a:p>
          <a:p>
            <a:pPr>
              <a:buNone/>
            </a:pPr>
            <a:r>
              <a:rPr lang="pt-BR" dirty="0" smtClean="0"/>
              <a:t>- A luz falsa tende a aumentar </a:t>
            </a:r>
            <a:r>
              <a:rPr lang="pt-BR" dirty="0" smtClean="0"/>
              <a:t>de </a:t>
            </a:r>
            <a:r>
              <a:rPr lang="pt-BR" dirty="0" smtClean="0"/>
              <a:t>diâmetro em função da alta pressão </a:t>
            </a:r>
            <a:r>
              <a:rPr lang="pt-BR" dirty="0" smtClean="0"/>
              <a:t>e </a:t>
            </a:r>
            <a:r>
              <a:rPr lang="pt-BR" dirty="0" err="1" smtClean="0"/>
              <a:t>insatabilidade</a:t>
            </a:r>
            <a:r>
              <a:rPr lang="pt-BR" dirty="0" smtClean="0"/>
              <a:t>, </a:t>
            </a:r>
            <a:r>
              <a:rPr lang="pt-BR" dirty="0" smtClean="0"/>
              <a:t>determinando a formação de aneurisma com risco de ruptura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2013-03-04 15.08.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3534" y="214290"/>
            <a:ext cx="9069818" cy="6286544"/>
          </a:xfrm>
        </p:spPr>
      </p:pic>
      <p:sp>
        <p:nvSpPr>
          <p:cNvPr id="7" name="CaixaDeTexto 6"/>
          <p:cNvSpPr txBox="1"/>
          <p:nvPr/>
        </p:nvSpPr>
        <p:spPr>
          <a:xfrm>
            <a:off x="642910" y="714356"/>
            <a:ext cx="8281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à 16 mm da emergência da subclávia esquerda e 35 mm da art. Carótida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Comum, há trombose da falsa luz e formação de aneurisma de aorta torácica desc.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Ruptura aórtica: </a:t>
            </a:r>
          </a:p>
          <a:p>
            <a:pPr>
              <a:buFontTx/>
              <a:buChar char="-"/>
            </a:pPr>
            <a:r>
              <a:rPr lang="pt-BR" dirty="0" smtClean="0"/>
              <a:t>75% das rupturas ocorrem para o pericárdio, cavidade pleural esquerda ou mediastino</a:t>
            </a:r>
          </a:p>
          <a:p>
            <a:pPr>
              <a:buFontTx/>
              <a:buChar char="-"/>
            </a:pPr>
            <a:r>
              <a:rPr lang="pt-BR" dirty="0" smtClean="0"/>
              <a:t>Achados de Ruptura: descontinuidade de calcificação </a:t>
            </a:r>
            <a:r>
              <a:rPr lang="pt-BR" dirty="0" err="1" smtClean="0"/>
              <a:t>circunferencial</a:t>
            </a:r>
            <a:r>
              <a:rPr lang="pt-BR" dirty="0" smtClean="0"/>
              <a:t>, parede posterior indistinta, extravazamento de meio de contraste e sinal de crescente hiperdenso (presença de hematoma agudo com sangue contido no interior) em que a densidade é maior que a do sangue luminal.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Nos últimos anos, surgiu o conceito de que as doenças da aorta poderiam ser corrigidas por próteses </a:t>
            </a:r>
            <a:r>
              <a:rPr lang="pt-BR" dirty="0" smtClean="0"/>
              <a:t>endoluminais, tornando-se uma técnica muito atrativa devido as altas taxas de </a:t>
            </a:r>
            <a:r>
              <a:rPr lang="pt-BR" dirty="0" err="1" smtClean="0"/>
              <a:t>morbimortalidade</a:t>
            </a:r>
            <a:r>
              <a:rPr lang="pt-BR" dirty="0" smtClean="0"/>
              <a:t> às intervenções </a:t>
            </a:r>
            <a:r>
              <a:rPr lang="pt-BR" dirty="0" err="1" smtClean="0"/>
              <a:t>cirurgicas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Desse modo,  a </a:t>
            </a:r>
            <a:r>
              <a:rPr lang="pt-BR" dirty="0" err="1" smtClean="0"/>
              <a:t>angiotomografia</a:t>
            </a:r>
            <a:r>
              <a:rPr lang="pt-BR" dirty="0" smtClean="0"/>
              <a:t> tem um papel essencial no planejamento pré-intervencionista, sendo exame de escolha na avaliação do paciente candidato ao tratamento </a:t>
            </a:r>
            <a:r>
              <a:rPr lang="pt-BR" dirty="0" err="1" smtClean="0"/>
              <a:t>endovascular</a:t>
            </a:r>
            <a:r>
              <a:rPr lang="pt-BR" dirty="0" smtClean="0"/>
              <a:t> e seu seguimento.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Imagem de sinal de ruptura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786742" cy="662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Lesão coronariana e da valva aórtica:</a:t>
            </a:r>
          </a:p>
          <a:p>
            <a:pPr>
              <a:buFontTx/>
              <a:buChar char="-"/>
            </a:pPr>
            <a:r>
              <a:rPr lang="pt-BR" dirty="0" smtClean="0"/>
              <a:t>O acometimento das coronárias é difícil de ser avaliado pela </a:t>
            </a:r>
            <a:r>
              <a:rPr lang="pt-BR" dirty="0" err="1" smtClean="0"/>
              <a:t>angiotomografia</a:t>
            </a:r>
            <a:r>
              <a:rPr lang="pt-BR" dirty="0" smtClean="0"/>
              <a:t>, a não ser que se use o </a:t>
            </a:r>
            <a:r>
              <a:rPr lang="pt-BR" i="1" dirty="0" err="1" smtClean="0"/>
              <a:t>gating</a:t>
            </a:r>
            <a:r>
              <a:rPr lang="pt-BR" i="1" dirty="0" smtClean="0"/>
              <a:t> </a:t>
            </a:r>
            <a:r>
              <a:rPr lang="pt-BR" dirty="0" smtClean="0"/>
              <a:t>cardíaco.</a:t>
            </a:r>
          </a:p>
          <a:p>
            <a:pPr>
              <a:buNone/>
            </a:pPr>
            <a:r>
              <a:rPr lang="pt-BR" dirty="0" smtClean="0"/>
              <a:t>- A </a:t>
            </a:r>
            <a:r>
              <a:rPr lang="pt-BR" dirty="0" err="1" smtClean="0"/>
              <a:t>ectasia</a:t>
            </a:r>
            <a:r>
              <a:rPr lang="pt-BR" dirty="0" smtClean="0"/>
              <a:t> do anel valvar é um sinal indireto de acometimento de valva aórtica.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Hematoma intramural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Aparece na tomografia computadorizada como uma área </a:t>
            </a:r>
            <a:r>
              <a:rPr lang="pt-BR" dirty="0" err="1" smtClean="0"/>
              <a:t>hiperdensa</a:t>
            </a:r>
            <a:r>
              <a:rPr lang="pt-BR" dirty="0" smtClean="0"/>
              <a:t> com configuração em crescente, que não capta o meio de contraste. Pode haver deslocamento de calcificação parietal.</a:t>
            </a:r>
          </a:p>
          <a:p>
            <a:r>
              <a:rPr lang="pt-BR" dirty="0" smtClean="0"/>
              <a:t>A associação de hematoma intramural como precursor de dissecção aórtica permanece incerta.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Hematoma intramural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Úlcera aterosclerótica penetrante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fase sem contraste mostra aterosclerose intensa com hematoma intramural.</a:t>
            </a:r>
          </a:p>
          <a:p>
            <a:r>
              <a:rPr lang="pt-BR" dirty="0" smtClean="0"/>
              <a:t>Na fase contrastada, observa-se coleção de contraste fora da luz da aorta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Úlcera aterosclerótica penetrante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9542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Morfometria</a:t>
            </a:r>
            <a:r>
              <a:rPr lang="pt-BR" dirty="0" smtClean="0"/>
              <a:t> para realização de procedimento Endovascular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 aspectos de grande importância:</a:t>
            </a:r>
          </a:p>
          <a:p>
            <a:pPr>
              <a:buFontTx/>
              <a:buChar char="-"/>
            </a:pPr>
            <a:r>
              <a:rPr lang="pt-BR" dirty="0" smtClean="0"/>
              <a:t>Colo para fixação da </a:t>
            </a:r>
            <a:r>
              <a:rPr lang="pt-BR" dirty="0" err="1" smtClean="0"/>
              <a:t>endoprótese</a:t>
            </a: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Acesso vascular adequado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Morfometria</a:t>
            </a:r>
            <a:r>
              <a:rPr lang="pt-BR" dirty="0" smtClean="0"/>
              <a:t> da Aorta torácica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 </a:t>
            </a:r>
            <a:r>
              <a:rPr lang="pt-BR" dirty="0" smtClean="0"/>
              <a:t>dissecção tipo A</a:t>
            </a:r>
            <a:r>
              <a:rPr lang="pt-BR" dirty="0" smtClean="0"/>
              <a:t> habitualmente tem tratamento cirúrgico</a:t>
            </a:r>
          </a:p>
          <a:p>
            <a:endParaRPr lang="pt-BR" dirty="0" smtClean="0"/>
          </a:p>
          <a:p>
            <a:r>
              <a:rPr lang="pt-BR" dirty="0" smtClean="0"/>
              <a:t>Na dissecção tipo B</a:t>
            </a:r>
            <a:r>
              <a:rPr lang="pt-BR" dirty="0" smtClean="0"/>
              <a:t>, </a:t>
            </a:r>
            <a:r>
              <a:rPr lang="pt-BR" dirty="0" smtClean="0"/>
              <a:t>o colo corresponde ao segmento entre a emergência da art. Subclávia esquerda e o início da dissecção.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-</a:t>
            </a:r>
            <a:r>
              <a:rPr lang="pt-BR" b="1" dirty="0" smtClean="0"/>
              <a:t>Características favoráveis do colo </a:t>
            </a:r>
            <a:r>
              <a:rPr lang="pt-BR" b="1" dirty="0" smtClean="0"/>
              <a:t>proximal p/ ótima aterrissagem do </a:t>
            </a:r>
            <a:r>
              <a:rPr lang="pt-BR" b="1" dirty="0" err="1" smtClean="0"/>
              <a:t>stent</a:t>
            </a:r>
            <a:r>
              <a:rPr lang="pt-BR" dirty="0" smtClean="0"/>
              <a:t>: </a:t>
            </a:r>
            <a:r>
              <a:rPr lang="pt-BR" u="sng" dirty="0" smtClean="0"/>
              <a:t>comp. &gt; 15 mm; </a:t>
            </a:r>
            <a:r>
              <a:rPr lang="pt-BR" u="sng" dirty="0" err="1" smtClean="0"/>
              <a:t>diam</a:t>
            </a:r>
            <a:r>
              <a:rPr lang="pt-BR" u="sng" dirty="0" smtClean="0"/>
              <a:t> </a:t>
            </a:r>
            <a:r>
              <a:rPr lang="pt-BR" u="sng" dirty="0" smtClean="0"/>
              <a:t>&lt; 40mm; ausência de trombo ou ateroma </a:t>
            </a:r>
            <a:r>
              <a:rPr lang="pt-BR" u="sng" dirty="0" err="1" smtClean="0"/>
              <a:t>circuferencial</a:t>
            </a:r>
            <a:endParaRPr lang="pt-BR" u="sng" dirty="0" smtClean="0"/>
          </a:p>
          <a:p>
            <a:pPr>
              <a:buNone/>
            </a:pPr>
            <a:r>
              <a:rPr lang="pt-BR" dirty="0" smtClean="0"/>
              <a:t>    </a:t>
            </a:r>
          </a:p>
          <a:p>
            <a:pPr>
              <a:buNone/>
            </a:pPr>
            <a:r>
              <a:rPr lang="pt-BR" dirty="0" smtClean="0"/>
              <a:t>     -</a:t>
            </a:r>
            <a:r>
              <a:rPr lang="pt-BR" dirty="0" err="1" smtClean="0"/>
              <a:t>Obs</a:t>
            </a:r>
            <a:r>
              <a:rPr lang="pt-BR" dirty="0" smtClean="0"/>
              <a:t>: Identificação da </a:t>
            </a:r>
            <a:r>
              <a:rPr lang="pt-BR" b="1" dirty="0" smtClean="0"/>
              <a:t>Art. de </a:t>
            </a:r>
            <a:r>
              <a:rPr lang="pt-BR" b="1" dirty="0" err="1" smtClean="0"/>
              <a:t>Adamkiewcz</a:t>
            </a:r>
            <a:r>
              <a:rPr lang="pt-BR" b="1" dirty="0" smtClean="0"/>
              <a:t> </a:t>
            </a:r>
            <a:r>
              <a:rPr lang="pt-BR" dirty="0" smtClean="0"/>
              <a:t>(art. </a:t>
            </a:r>
            <a:r>
              <a:rPr lang="pt-BR" dirty="0" err="1" smtClean="0"/>
              <a:t>radiculomedular</a:t>
            </a:r>
            <a:r>
              <a:rPr lang="pt-BR" dirty="0" smtClean="0"/>
              <a:t> anterior) é responsável pela irrigação dos 2/3 inferiores da coluna, visando reduzir o risco de paraplegia quando tratamento endovascular. A art. foi identifica em 90% das </a:t>
            </a:r>
            <a:r>
              <a:rPr lang="pt-BR" dirty="0" err="1" smtClean="0"/>
              <a:t>angiotomografias</a:t>
            </a:r>
            <a:r>
              <a:rPr lang="pt-BR" dirty="0" smtClean="0"/>
              <a:t>, utilizando o equipamento </a:t>
            </a:r>
          </a:p>
          <a:p>
            <a:pPr>
              <a:buNone/>
            </a:pPr>
            <a:r>
              <a:rPr lang="pt-BR" dirty="0" smtClean="0"/>
              <a:t>      </a:t>
            </a:r>
            <a:r>
              <a:rPr lang="pt-BR" dirty="0" err="1" smtClean="0"/>
              <a:t>multi-slice</a:t>
            </a:r>
            <a:endParaRPr lang="pt-BR" dirty="0"/>
          </a:p>
        </p:txBody>
      </p:sp>
      <p:pic>
        <p:nvPicPr>
          <p:cNvPr id="4" name="Imagem 3" descr="2013-03-04 14.57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0"/>
            <a:ext cx="1963516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520808" cy="481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500166" y="3286124"/>
            <a:ext cx="146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Art. de </a:t>
            </a:r>
          </a:p>
          <a:p>
            <a:r>
              <a:rPr lang="pt-BR" dirty="0" smtClean="0"/>
              <a:t> </a:t>
            </a:r>
            <a:r>
              <a:rPr lang="pt-BR" dirty="0" err="1" smtClean="0">
                <a:solidFill>
                  <a:srgbClr val="FF0000"/>
                </a:solidFill>
              </a:rPr>
              <a:t>Adamkiewcz</a:t>
            </a:r>
            <a:r>
              <a:rPr lang="pt-BR" dirty="0" smtClean="0"/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a lesão estiver muito próxima da art. Subclávia esquerda (&lt; 15mm) , sua origem pode ser intencionalmente ocluída para aumentar o segmento de ancoragem.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Nesse caso, a distância à art. Carótida esquerda deve ser medida e a sua </a:t>
            </a:r>
            <a:r>
              <a:rPr lang="pt-BR" dirty="0" err="1" smtClean="0"/>
              <a:t>patência</a:t>
            </a:r>
            <a:r>
              <a:rPr lang="pt-BR" dirty="0" smtClean="0"/>
              <a:t> avaliada. Assim como a das vertebrais.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angiotomografia</a:t>
            </a:r>
            <a:r>
              <a:rPr lang="pt-BR" dirty="0" smtClean="0"/>
              <a:t> praticamente substituiu a angiografia no diagnóstico e acompanhamento das complicações em pacientes com suspeita de dissecção aórtica.</a:t>
            </a:r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 err="1" smtClean="0"/>
              <a:t>angiotomografia</a:t>
            </a:r>
            <a:r>
              <a:rPr lang="pt-BR" dirty="0" smtClean="0"/>
              <a:t> </a:t>
            </a:r>
            <a:r>
              <a:rPr lang="pt-BR" dirty="0" err="1" smtClean="0"/>
              <a:t>multi-slice</a:t>
            </a:r>
            <a:r>
              <a:rPr lang="pt-BR" dirty="0" smtClean="0"/>
              <a:t> é uma ferramenta valiosa no setor emergencial, por ter uma excelente </a:t>
            </a:r>
            <a:r>
              <a:rPr lang="pt-BR" dirty="0" err="1" smtClean="0"/>
              <a:t>acurácia</a:t>
            </a:r>
            <a:r>
              <a:rPr lang="pt-BR" dirty="0" smtClean="0"/>
              <a:t>, ser um método amplamente disponível e rápido.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Morfometria</a:t>
            </a:r>
            <a:r>
              <a:rPr lang="pt-BR" dirty="0" smtClean="0"/>
              <a:t> da Aorta abdominal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Características favoráveis ao procedimento</a:t>
            </a:r>
            <a:r>
              <a:rPr lang="pt-BR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Colo proximal (entre a art. Renal mais baixa e a lesão), sendo  cilíndrico e comp. &gt; 10-15mm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err="1" smtClean="0"/>
              <a:t>Diam</a:t>
            </a:r>
            <a:r>
              <a:rPr lang="pt-BR" dirty="0" smtClean="0"/>
              <a:t>. &lt; 25 mm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Sem trombo ou calcificação parietal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err="1" smtClean="0"/>
              <a:t>Obs</a:t>
            </a:r>
            <a:r>
              <a:rPr lang="pt-BR" dirty="0" smtClean="0"/>
              <a:t>: colos proximais cônicos são menos favoráveis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316" y="3284984"/>
            <a:ext cx="2532684" cy="18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Colo distal ( entre o término da lesão e a bifurcação aórtica), sendo comp. mínimo 10-20 mm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err="1" smtClean="0"/>
              <a:t>Diam</a:t>
            </a:r>
            <a:r>
              <a:rPr lang="pt-BR" dirty="0" smtClean="0"/>
              <a:t>. </a:t>
            </a:r>
            <a:r>
              <a:rPr lang="pt-BR" dirty="0" err="1" smtClean="0"/>
              <a:t>max</a:t>
            </a:r>
            <a:r>
              <a:rPr lang="pt-BR" dirty="0" smtClean="0"/>
              <a:t> 25-28 mm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Sem trombo ou calcificação parietal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Próteses bifurcadas </a:t>
            </a:r>
            <a:r>
              <a:rPr lang="pt-BR" dirty="0" err="1" smtClean="0"/>
              <a:t>aortoilíacas</a:t>
            </a:r>
            <a:r>
              <a:rPr lang="pt-BR" dirty="0" smtClean="0"/>
              <a:t>: a implantação distal é a art. Ilíaca comum ou externa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- Desfavorável: tortuosidade &gt; 90° em qualquer ponto; dilatação  de 16-20mm bilateralmente ou calcificação </a:t>
            </a:r>
            <a:r>
              <a:rPr lang="pt-BR" dirty="0" err="1" smtClean="0"/>
              <a:t>circunferencial</a:t>
            </a:r>
            <a:r>
              <a:rPr lang="pt-BR" dirty="0" smtClean="0"/>
              <a:t> grave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art. Mesentérica inferior sempre é ocluída pela prótese. </a:t>
            </a:r>
          </a:p>
          <a:p>
            <a:endParaRPr lang="pt-BR" dirty="0" smtClean="0"/>
          </a:p>
          <a:p>
            <a:r>
              <a:rPr lang="pt-BR" dirty="0" smtClean="0"/>
              <a:t>Assim, estenoses de art. Mesentérica superior e tronco celíaco podem aumentar o risco de isquemia intestinal. Portanto, devem ser corrigidas. 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 p/ Seguimento pós Tratamento Endovascular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angiotomografia</a:t>
            </a:r>
            <a:r>
              <a:rPr lang="pt-BR" dirty="0" smtClean="0"/>
              <a:t> tem sido considerada mais acurada que a angiografia na pesquisa de </a:t>
            </a:r>
            <a:r>
              <a:rPr lang="pt-BR" i="1" dirty="0" err="1" smtClean="0"/>
              <a:t>endoleaks</a:t>
            </a:r>
            <a:endParaRPr lang="pt-BR" i="1" dirty="0" smtClean="0"/>
          </a:p>
          <a:p>
            <a:r>
              <a:rPr lang="pt-BR" dirty="0" smtClean="0"/>
              <a:t>É feita a fase sem contraste que visa a detecção de calcificação no interior do saco aneurismático (pode ser confundida com </a:t>
            </a:r>
            <a:r>
              <a:rPr lang="pt-BR" i="1" dirty="0" err="1" smtClean="0"/>
              <a:t>endoleak</a:t>
            </a:r>
            <a:r>
              <a:rPr lang="pt-BR" dirty="0" smtClean="0"/>
              <a:t>)</a:t>
            </a:r>
          </a:p>
          <a:p>
            <a:r>
              <a:rPr lang="pt-BR" dirty="0" smtClean="0"/>
              <a:t>Fase com contraste para detecção de </a:t>
            </a:r>
            <a:r>
              <a:rPr lang="pt-BR" i="1" dirty="0" err="1" smtClean="0"/>
              <a:t>endoleak</a:t>
            </a:r>
            <a:endParaRPr lang="pt-BR" i="1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existe consenso sobre o intervalo de controle, muitas instituições adotam 3, 6, 12, 18 e 24 meses. A seguir anualmente.</a:t>
            </a:r>
          </a:p>
          <a:p>
            <a:r>
              <a:rPr lang="pt-BR" b="1" dirty="0" smtClean="0"/>
              <a:t>O sucesso do tratamento visa</a:t>
            </a:r>
            <a:r>
              <a:rPr lang="pt-BR" dirty="0" smtClean="0"/>
              <a:t>: exclusão completa do fluxo para o saco aneurismático com parada e redução do crescimento do aneurisma.</a:t>
            </a:r>
          </a:p>
          <a:p>
            <a:r>
              <a:rPr lang="pt-BR" dirty="0" smtClean="0"/>
              <a:t>A não redução ou crescimento do mesmo, sugere a presença de </a:t>
            </a:r>
            <a:r>
              <a:rPr lang="pt-BR" i="1" dirty="0" err="1" smtClean="0"/>
              <a:t>endoleak</a:t>
            </a:r>
            <a:endParaRPr lang="pt-BR" i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Outras complicações avaliadas: </a:t>
            </a:r>
          </a:p>
          <a:p>
            <a:pPr>
              <a:buFontTx/>
              <a:buChar char="-"/>
            </a:pPr>
            <a:r>
              <a:rPr lang="pt-BR" dirty="0" smtClean="0"/>
              <a:t>Estenose</a:t>
            </a:r>
          </a:p>
          <a:p>
            <a:pPr>
              <a:buFontTx/>
              <a:buChar char="-"/>
            </a:pPr>
            <a:r>
              <a:rPr lang="pt-BR" dirty="0" smtClean="0"/>
              <a:t>Trombose da luz da prótese</a:t>
            </a:r>
          </a:p>
          <a:p>
            <a:pPr>
              <a:buFontTx/>
              <a:buChar char="-"/>
            </a:pPr>
            <a:r>
              <a:rPr lang="pt-BR" dirty="0" smtClean="0"/>
              <a:t>Migração da prótese</a:t>
            </a:r>
          </a:p>
          <a:p>
            <a:pPr>
              <a:buFontTx/>
              <a:buChar char="-"/>
            </a:pPr>
            <a:r>
              <a:rPr lang="pt-BR" dirty="0" smtClean="0"/>
              <a:t>Angulação da prótese</a:t>
            </a:r>
          </a:p>
          <a:p>
            <a:pPr>
              <a:buFontTx/>
              <a:buChar char="-"/>
            </a:pPr>
            <a:r>
              <a:rPr lang="pt-BR" dirty="0" smtClean="0"/>
              <a:t>Dissecção do vaso de via de acesso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78052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 Protocolo de realização do exame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Inclui 2 fases:</a:t>
            </a:r>
          </a:p>
          <a:p>
            <a:pPr>
              <a:buFontTx/>
              <a:buChar char="-"/>
            </a:pPr>
            <a:r>
              <a:rPr lang="pt-BR" b="1" dirty="0" smtClean="0"/>
              <a:t>Fase sem contraste</a:t>
            </a:r>
            <a:r>
              <a:rPr lang="pt-BR" dirty="0" smtClean="0"/>
              <a:t>: extensão da </a:t>
            </a:r>
            <a:r>
              <a:rPr lang="pt-BR" dirty="0" err="1" smtClean="0"/>
              <a:t>croça</a:t>
            </a:r>
            <a:r>
              <a:rPr lang="pt-BR" dirty="0" smtClean="0"/>
              <a:t> à bifurcação da aorta.</a:t>
            </a:r>
          </a:p>
          <a:p>
            <a:pPr>
              <a:buFontTx/>
              <a:buChar char="-"/>
            </a:pPr>
            <a:r>
              <a:rPr lang="pt-BR" dirty="0" smtClean="0"/>
              <a:t> Útil para diagnóstico de hematoma intramural e de derrames hemorrágicos (pleural, pericárdico ou </a:t>
            </a:r>
            <a:r>
              <a:rPr lang="pt-BR" dirty="0" err="1" smtClean="0"/>
              <a:t>mediastinal</a:t>
            </a:r>
            <a:r>
              <a:rPr lang="pt-BR" dirty="0" smtClean="0"/>
              <a:t>). </a:t>
            </a:r>
          </a:p>
          <a:p>
            <a:pPr>
              <a:buFontTx/>
              <a:buChar char="-"/>
            </a:pPr>
            <a:r>
              <a:rPr lang="pt-BR" dirty="0" smtClean="0"/>
              <a:t>Colimação de 2,5 mm.</a:t>
            </a:r>
          </a:p>
          <a:p>
            <a:pPr>
              <a:buNone/>
            </a:pP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b="1" dirty="0" smtClean="0"/>
              <a:t>Fase com contraste</a:t>
            </a:r>
            <a:r>
              <a:rPr lang="pt-BR" dirty="0" smtClean="0"/>
              <a:t>: identificação do </a:t>
            </a:r>
            <a:r>
              <a:rPr lang="pt-BR" i="1" dirty="0" smtClean="0"/>
              <a:t>flap </a:t>
            </a:r>
            <a:r>
              <a:rPr lang="pt-BR" dirty="0" err="1" smtClean="0"/>
              <a:t>intimal</a:t>
            </a:r>
            <a:r>
              <a:rPr lang="pt-BR" dirty="0" smtClean="0"/>
              <a:t> e a avaliação dos ramos aórticos e ilíacos. </a:t>
            </a:r>
          </a:p>
          <a:p>
            <a:pPr>
              <a:buFontTx/>
              <a:buChar char="-"/>
            </a:pPr>
            <a:r>
              <a:rPr lang="pt-BR" dirty="0" smtClean="0"/>
              <a:t> Colimação fina 0,625 a 1,5mm.</a:t>
            </a:r>
          </a:p>
          <a:p>
            <a:pPr>
              <a:buFontTx/>
              <a:buChar char="-"/>
            </a:pPr>
            <a:r>
              <a:rPr lang="pt-BR" dirty="0" smtClean="0"/>
              <a:t> Utiliza o </a:t>
            </a:r>
            <a:r>
              <a:rPr lang="pt-BR" i="1" dirty="0" err="1" smtClean="0"/>
              <a:t>bolus</a:t>
            </a:r>
            <a:r>
              <a:rPr lang="pt-BR" i="1" dirty="0" smtClean="0"/>
              <a:t> timing </a:t>
            </a:r>
            <a:r>
              <a:rPr lang="pt-BR" dirty="0" smtClean="0"/>
              <a:t>(aguardando &gt; 60 </a:t>
            </a:r>
            <a:r>
              <a:rPr lang="pt-BR" dirty="0" err="1" smtClean="0"/>
              <a:t>seg</a:t>
            </a:r>
            <a:r>
              <a:rPr lang="pt-BR" dirty="0" smtClean="0"/>
              <a:t>  da injeção de contraste e aquisição de imagens, retardando a chegada no contraste na aorta)</a:t>
            </a:r>
            <a:endParaRPr lang="pt-BR" i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Diagnóstico</a:t>
            </a:r>
            <a:r>
              <a:rPr lang="pt-BR" dirty="0" smtClean="0"/>
              <a:t>: identificação do </a:t>
            </a:r>
            <a:r>
              <a:rPr lang="pt-BR" i="1" dirty="0" smtClean="0"/>
              <a:t>flap</a:t>
            </a:r>
            <a:r>
              <a:rPr lang="pt-BR" dirty="0" smtClean="0"/>
              <a:t> </a:t>
            </a:r>
            <a:r>
              <a:rPr lang="pt-BR" dirty="0" err="1" smtClean="0"/>
              <a:t>intimal</a:t>
            </a:r>
            <a:r>
              <a:rPr lang="pt-BR" dirty="0" smtClean="0"/>
              <a:t>, que se apresenta como uma fina membrana separando a luz falsa da verdadeira. Sensibilidade e especificidade &gt; 95%.</a:t>
            </a:r>
          </a:p>
          <a:p>
            <a:endParaRPr lang="pt-BR" dirty="0"/>
          </a:p>
          <a:p>
            <a:r>
              <a:rPr lang="pt-BR" u="sng" dirty="0" smtClean="0"/>
              <a:t>Após do diagnóstico: </a:t>
            </a:r>
          </a:p>
          <a:p>
            <a:pPr>
              <a:buFontTx/>
              <a:buChar char="-"/>
            </a:pPr>
            <a:r>
              <a:rPr lang="pt-BR" dirty="0" smtClean="0"/>
              <a:t>Definir localização, </a:t>
            </a:r>
          </a:p>
          <a:p>
            <a:pPr>
              <a:buFontTx/>
              <a:buChar char="-"/>
            </a:pPr>
            <a:r>
              <a:rPr lang="pt-BR" dirty="0" smtClean="0"/>
              <a:t>Envolvimento de ramos aórticos  </a:t>
            </a:r>
          </a:p>
          <a:p>
            <a:pPr>
              <a:buFontTx/>
              <a:buChar char="-"/>
            </a:pPr>
            <a:r>
              <a:rPr lang="pt-BR" dirty="0" smtClean="0"/>
              <a:t>Identificar fatores agravantes relacionados à própria aorta e os seus ramos e órgãos relacionados.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É fator determinante do tratamento.</a:t>
            </a:r>
          </a:p>
          <a:p>
            <a:r>
              <a:rPr lang="pt-BR" dirty="0" smtClean="0"/>
              <a:t>O acometimento da aorta ascendente (tipo A de Stanford) ocorre em 50-75% das dissecções, indicando tratamento cirúrgico pelo risco de complicações, como a extensão às artérias coronárias, valva aórtica, pericárdio ou pleura.</a:t>
            </a:r>
          </a:p>
          <a:p>
            <a:r>
              <a:rPr lang="pt-BR" dirty="0" smtClean="0"/>
              <a:t>Enquanto dissecções com início distal à artéria subclávia esquerda (tipo B de Stanford), usualmente tem tratamento conservador , na ausência de complicações.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Na localizações de lacerações na aorta ascendente e acometimento de válvula aórtica, utiliza-se atualmente </a:t>
            </a:r>
            <a:r>
              <a:rPr lang="pt-BR" sz="2000" i="1" dirty="0" err="1" smtClean="0"/>
              <a:t>gating</a:t>
            </a:r>
            <a:r>
              <a:rPr lang="pt-BR" sz="2000" i="1" dirty="0" smtClean="0"/>
              <a:t> cardíaco </a:t>
            </a:r>
            <a:r>
              <a:rPr lang="pt-BR" sz="2000" dirty="0" smtClean="0"/>
              <a:t>(sincronização com o ECG),</a:t>
            </a:r>
            <a:r>
              <a:rPr lang="pt-BR" sz="2000" i="1" dirty="0" smtClean="0"/>
              <a:t> </a:t>
            </a:r>
            <a:r>
              <a:rPr lang="pt-BR" sz="2000" dirty="0" smtClean="0"/>
              <a:t>melhorando assim sua resolução temporal, diminuindo os artefatos da raiz da aorta, válvulas cardíacas e coronárias</a:t>
            </a:r>
            <a:r>
              <a:rPr lang="pt-BR" dirty="0" smtClean="0"/>
              <a:t>.</a:t>
            </a:r>
          </a:p>
          <a:p>
            <a:endParaRPr lang="pt-B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104456" cy="30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31236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Personalizada 3">
      <a:dk1>
        <a:sysClr val="windowText" lastClr="000000"/>
      </a:dk1>
      <a:lt1>
        <a:sysClr val="window" lastClr="FFFFFF"/>
      </a:lt1>
      <a:dk2>
        <a:srgbClr val="BF0000"/>
      </a:dk2>
      <a:lt2>
        <a:srgbClr val="D6ECFF"/>
      </a:lt2>
      <a:accent1>
        <a:srgbClr val="7FD13B"/>
      </a:accent1>
      <a:accent2>
        <a:srgbClr val="FFFF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1284</TotalTime>
  <Words>1387</Words>
  <Application>Microsoft Office PowerPoint</Application>
  <PresentationFormat>Apresentação na tela (4:3)</PresentationFormat>
  <Paragraphs>126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Metrô</vt:lpstr>
      <vt:lpstr>Protocolo Angiotomográfico de estudo nas dissecções de aorta</vt:lpstr>
      <vt:lpstr>Slide 2</vt:lpstr>
      <vt:lpstr>Slide 3</vt:lpstr>
      <vt:lpstr>Slide 4</vt:lpstr>
      <vt:lpstr>  Protocolo de realização do exame</vt:lpstr>
      <vt:lpstr>Slide 6</vt:lpstr>
      <vt:lpstr>Slide 7</vt:lpstr>
      <vt:lpstr>Localização</vt:lpstr>
      <vt:lpstr>Slide 9</vt:lpstr>
      <vt:lpstr>Slide 10</vt:lpstr>
      <vt:lpstr>Slide 11</vt:lpstr>
      <vt:lpstr>Definição das luzes verdadeira e falsa</vt:lpstr>
      <vt:lpstr>Slide 13</vt:lpstr>
      <vt:lpstr>Definição da origem dos ramos áorticos</vt:lpstr>
      <vt:lpstr>Slide 15</vt:lpstr>
      <vt:lpstr>Presença de complicações</vt:lpstr>
      <vt:lpstr>Complicações</vt:lpstr>
      <vt:lpstr>Slide 18</vt:lpstr>
      <vt:lpstr>Complicações</vt:lpstr>
      <vt:lpstr>Slide 20</vt:lpstr>
      <vt:lpstr>Complicações</vt:lpstr>
      <vt:lpstr>Hematoma intramural</vt:lpstr>
      <vt:lpstr>Hematoma intramural</vt:lpstr>
      <vt:lpstr>Úlcera aterosclerótica penetrante</vt:lpstr>
      <vt:lpstr>Úlcera aterosclerótica penetrante</vt:lpstr>
      <vt:lpstr>Morfometria para realização de procedimento Endovascular</vt:lpstr>
      <vt:lpstr>Morfometria da Aorta torácica</vt:lpstr>
      <vt:lpstr>Slide 28</vt:lpstr>
      <vt:lpstr>Slide 29</vt:lpstr>
      <vt:lpstr>Morfometria da Aorta abdominal</vt:lpstr>
      <vt:lpstr>Slide 31</vt:lpstr>
      <vt:lpstr>Slide 32</vt:lpstr>
      <vt:lpstr>Slide 33</vt:lpstr>
      <vt:lpstr>Protocolo p/ Seguimento pós Tratamento Endovascular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Angiotomográfico de estudo nas dissecções de aorta</dc:title>
  <dc:creator>Andre</dc:creator>
  <cp:lastModifiedBy>Andre</cp:lastModifiedBy>
  <cp:revision>54</cp:revision>
  <dcterms:created xsi:type="dcterms:W3CDTF">2013-03-01T17:52:28Z</dcterms:created>
  <dcterms:modified xsi:type="dcterms:W3CDTF">2013-04-05T20:05:37Z</dcterms:modified>
</cp:coreProperties>
</file>