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6" r:id="rId10"/>
    <p:sldId id="265" r:id="rId11"/>
    <p:sldId id="267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3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5F5C-0668-4B58-BFC8-3C8DA77882D0}" type="datetimeFigureOut">
              <a:rPr lang="pt-BR" smtClean="0"/>
              <a:t>04/07/2015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5AD9-0CB7-47EC-9328-248205C7B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48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5F5C-0668-4B58-BFC8-3C8DA77882D0}" type="datetimeFigureOut">
              <a:rPr lang="pt-BR" smtClean="0"/>
              <a:t>04/07/2015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5AD9-0CB7-47EC-9328-248205C7B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97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5F5C-0668-4B58-BFC8-3C8DA77882D0}" type="datetimeFigureOut">
              <a:rPr lang="pt-BR" smtClean="0"/>
              <a:t>04/07/2015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5AD9-0CB7-47EC-9328-248205C7B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86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5F5C-0668-4B58-BFC8-3C8DA77882D0}" type="datetimeFigureOut">
              <a:rPr lang="pt-BR" smtClean="0"/>
              <a:t>04/07/2015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5AD9-0CB7-47EC-9328-248205C7B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16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5F5C-0668-4B58-BFC8-3C8DA77882D0}" type="datetimeFigureOut">
              <a:rPr lang="pt-BR" smtClean="0"/>
              <a:t>04/07/2015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5AD9-0CB7-47EC-9328-248205C7B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90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5F5C-0668-4B58-BFC8-3C8DA77882D0}" type="datetimeFigureOut">
              <a:rPr lang="pt-BR" smtClean="0"/>
              <a:t>04/07/2015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5AD9-0CB7-47EC-9328-248205C7B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97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5F5C-0668-4B58-BFC8-3C8DA77882D0}" type="datetimeFigureOut">
              <a:rPr lang="pt-BR" smtClean="0"/>
              <a:t>04/07/2015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5AD9-0CB7-47EC-9328-248205C7B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39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5F5C-0668-4B58-BFC8-3C8DA77882D0}" type="datetimeFigureOut">
              <a:rPr lang="pt-BR" smtClean="0"/>
              <a:t>04/07/2015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5AD9-0CB7-47EC-9328-248205C7B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29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5F5C-0668-4B58-BFC8-3C8DA77882D0}" type="datetimeFigureOut">
              <a:rPr lang="pt-BR" smtClean="0"/>
              <a:t>04/07/2015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5AD9-0CB7-47EC-9328-248205C7B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19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5F5C-0668-4B58-BFC8-3C8DA77882D0}" type="datetimeFigureOut">
              <a:rPr lang="pt-BR" smtClean="0"/>
              <a:t>04/07/2015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5AD9-0CB7-47EC-9328-248205C7B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99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5F5C-0668-4B58-BFC8-3C8DA77882D0}" type="datetimeFigureOut">
              <a:rPr lang="pt-BR" smtClean="0"/>
              <a:t>04/07/2015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55AD9-0CB7-47EC-9328-248205C7B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98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5F5C-0668-4B58-BFC8-3C8DA77882D0}" type="datetimeFigureOut">
              <a:rPr lang="pt-BR" smtClean="0"/>
              <a:t>04/07/2015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55AD9-0CB7-47EC-9328-248205C7B6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83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-19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710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É A DURAÇÃO OTIMA DA DAPT?</a:t>
            </a: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5669" y="5078257"/>
            <a:ext cx="6400800" cy="17526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Juan Felipe Castillo Schrul</a:t>
            </a:r>
          </a:p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R2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Hemodinamica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HCI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0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188640"/>
            <a:ext cx="9161846" cy="638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5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Evitar prolongação de DAPT em ptes com alto risco hemorrágico</a:t>
            </a:r>
          </a:p>
          <a:p>
            <a:r>
              <a:rPr lang="pt-BR" dirty="0" smtClean="0"/>
              <a:t>Resultados foram consistentes para Stents e </a:t>
            </a:r>
            <a:r>
              <a:rPr lang="pt-BR" dirty="0" err="1" smtClean="0"/>
              <a:t>tienopiridinicos</a:t>
            </a:r>
            <a:endParaRPr lang="pt-BR" dirty="0" smtClean="0"/>
          </a:p>
          <a:p>
            <a:r>
              <a:rPr lang="pt-BR" dirty="0" smtClean="0"/>
              <a:t>Subgrupo TAXUS- prasugrel: eventos CV &lt; 30 meses ( 8,8 vs3,7%) IAM (7,1vs1,9%).</a:t>
            </a:r>
          </a:p>
          <a:p>
            <a:r>
              <a:rPr lang="pt-BR" dirty="0" smtClean="0"/>
              <a:t>↑ eventos isquêmicos dentro dos 90 dias após suspenção </a:t>
            </a:r>
            <a:r>
              <a:rPr lang="pt-BR" dirty="0" err="1" smtClean="0"/>
              <a:t>tienopiridinicos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3099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342" y="5085184"/>
            <a:ext cx="8229600" cy="1368152"/>
          </a:xfrm>
        </p:spPr>
        <p:txBody>
          <a:bodyPr/>
          <a:lstStyle/>
          <a:p>
            <a:r>
              <a:rPr lang="pt-BR" dirty="0" smtClean="0"/>
              <a:t>N= 21162</a:t>
            </a:r>
          </a:p>
          <a:p>
            <a:r>
              <a:rPr lang="pt-BR" dirty="0" smtClean="0"/>
              <a:t>2 doses de ticagrelor (90 / 60)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5292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28860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58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50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635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5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59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034" cy="682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392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Stent e DAPT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FASES DA DAPT:</a:t>
            </a:r>
          </a:p>
          <a:p>
            <a:pPr lvl="1"/>
            <a:r>
              <a:rPr lang="pt-BR" dirty="0" smtClean="0"/>
              <a:t>Prevenção da TS</a:t>
            </a:r>
          </a:p>
          <a:p>
            <a:pPr lvl="1"/>
            <a:r>
              <a:rPr lang="pt-BR" dirty="0" smtClean="0"/>
              <a:t>Prevenção da SCA não relacionada a PCI previa</a:t>
            </a:r>
          </a:p>
          <a:p>
            <a:r>
              <a:rPr lang="pt-BR" dirty="0" smtClean="0"/>
              <a:t>A 1</a:t>
            </a:r>
            <a:r>
              <a:rPr lang="pt-BR" dirty="0" smtClean="0">
                <a:latin typeface="Calibri"/>
              </a:rPr>
              <a:t>ª é importante antes da endotelização completa; processo que difere entre os diferentes tipos de Stent / pacientes (DAPT prolongada &gt; beneficio DES </a:t>
            </a:r>
            <a:r>
              <a:rPr lang="pt-BR" dirty="0" smtClean="0"/>
              <a:t>1ª geração)</a:t>
            </a:r>
          </a:p>
          <a:p>
            <a:r>
              <a:rPr lang="pt-BR" dirty="0" smtClean="0"/>
              <a:t>Pacientes com </a:t>
            </a:r>
            <a:r>
              <a:rPr lang="pt-BR" dirty="0" err="1" smtClean="0"/>
              <a:t>Everolimus</a:t>
            </a:r>
            <a:r>
              <a:rPr lang="pt-BR" dirty="0" smtClean="0"/>
              <a:t> aparentemente não tiveram vantagens com a DAPT prolongada (biodisponibilidade / &lt; </a:t>
            </a:r>
            <a:r>
              <a:rPr lang="pt-BR" dirty="0" err="1" smtClean="0"/>
              <a:t>trombogenicidade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2098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Evidencia não é solida / mandatório DAPT ≥ 6 meses prevenir TS; &lt; 6 meses depende Stent, procedimento e fatores relacionados ao </a:t>
            </a:r>
            <a:r>
              <a:rPr lang="pt-BR" dirty="0" err="1" smtClean="0"/>
              <a:t>pte</a:t>
            </a:r>
            <a:r>
              <a:rPr lang="pt-BR" dirty="0" smtClean="0"/>
              <a:t>.</a:t>
            </a:r>
          </a:p>
          <a:p>
            <a:r>
              <a:rPr lang="pt-BR" dirty="0" smtClean="0"/>
              <a:t>Prolongação da DAPT &gt; 12 meses pode ser benéfica pacientes com alto risco de progressão de Doença ou trombose muito tardia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305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Fenômeno de rebote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90 dias</a:t>
            </a:r>
          </a:p>
          <a:p>
            <a:pPr marL="0" indent="0">
              <a:buNone/>
            </a:pPr>
            <a:r>
              <a:rPr lang="pt-BR" dirty="0" smtClean="0"/>
              <a:t>Hipóteses: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Endotelização incompleta mascarada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Placas vulneráveis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Aumento da agregabilidade plaquetária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0268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Manejo individualizado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outro lado da terapia antitrombótica é sangramento.</a:t>
            </a:r>
          </a:p>
          <a:p>
            <a:endParaRPr lang="pt-BR" dirty="0" smtClean="0"/>
          </a:p>
          <a:p>
            <a:r>
              <a:rPr lang="pt-BR" dirty="0" smtClean="0"/>
              <a:t>QUAL É O PONTO ENTRE A ISQUEMIA E A HEMORRAGIA?</a:t>
            </a:r>
          </a:p>
          <a:p>
            <a:r>
              <a:rPr lang="pt-BR" dirty="0" smtClean="0"/>
              <a:t>O paciente tem risco de sangramento / trombose de stent / progressão da doença.</a:t>
            </a:r>
          </a:p>
          <a:p>
            <a:r>
              <a:rPr lang="pt-BR" dirty="0" smtClean="0"/>
              <a:t>Na </a:t>
            </a:r>
            <a:r>
              <a:rPr lang="pt-BR" dirty="0" err="1" smtClean="0"/>
              <a:t>DACs</a:t>
            </a:r>
            <a:r>
              <a:rPr lang="pt-BR" dirty="0" smtClean="0"/>
              <a:t> “1 regra não se aplica a todos”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39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Stent =&gt; melhoras DAC obstrutiva</a:t>
            </a:r>
          </a:p>
          <a:p>
            <a:pPr lvl="1"/>
            <a:r>
              <a:rPr lang="pt-BR" dirty="0" smtClean="0"/>
              <a:t>Prevenindo oclusão abrupta após procedimento</a:t>
            </a:r>
          </a:p>
          <a:p>
            <a:pPr lvl="1"/>
            <a:r>
              <a:rPr lang="pt-BR" dirty="0" smtClean="0">
                <a:latin typeface="Calibri"/>
              </a:rPr>
              <a:t>↓ necessidade de repetir revascularização              ( comparado com balão).</a:t>
            </a:r>
          </a:p>
          <a:p>
            <a:r>
              <a:rPr lang="pt-BR" dirty="0" smtClean="0">
                <a:latin typeface="Calibri"/>
              </a:rPr>
              <a:t>TS complicação seria e incomum (IAM,  morte)</a:t>
            </a:r>
            <a:r>
              <a:rPr lang="pt-BR" dirty="0">
                <a:latin typeface="Calibri"/>
              </a:rPr>
              <a:t>	</a:t>
            </a:r>
            <a:r>
              <a:rPr lang="pt-BR" dirty="0" smtClean="0">
                <a:latin typeface="Calibri"/>
              </a:rPr>
              <a:t>incidência cumulativa = freq. DES/BMS</a:t>
            </a:r>
          </a:p>
          <a:p>
            <a:r>
              <a:rPr lang="pt-BR" dirty="0" smtClean="0">
                <a:latin typeface="Calibri"/>
              </a:rPr>
              <a:t>DAPT </a:t>
            </a:r>
            <a:r>
              <a:rPr lang="pt-BR" dirty="0" smtClean="0"/>
              <a:t>↓ risco de TS e seu uso é mandatório na ICP.</a:t>
            </a:r>
            <a:endParaRPr lang="pt-BR" dirty="0" smtClean="0">
              <a:latin typeface="Calibri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9898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existe SCORE validado para predição a longo tempo de risco hemorrágico / isquêmico, após implante DES.</a:t>
            </a:r>
          </a:p>
          <a:p>
            <a:r>
              <a:rPr lang="pt-BR" dirty="0" smtClean="0"/>
              <a:t>Porem...podemos estimar os riscos baseados em certos fatores.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263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31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345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022"/>
            <a:ext cx="8568952" cy="647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053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decisão do tempo ideal de DAPT  a grande &gt; das vezes é no momento do implante, porem, pode ser feito no durante o seguimento quando a primeira fase é completada</a:t>
            </a:r>
          </a:p>
          <a:p>
            <a:r>
              <a:rPr lang="pt-BR" dirty="0" smtClean="0"/>
              <a:t>Ptes com alto risco isquêmico e baixo risco hemorrágico podem se beneficiar com DAPT  indefinida (CHARISMA/PEGASUS </a:t>
            </a:r>
            <a:r>
              <a:rPr lang="pt-BR" dirty="0" smtClean="0">
                <a:latin typeface="Calibri"/>
              </a:rPr>
              <a:t>↓ morte CV, IAM/ AVC)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9998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2899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946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748340" cy="4791749"/>
          </a:xfrm>
        </p:spPr>
      </p:pic>
    </p:spTree>
    <p:extLst>
      <p:ext uri="{BB962C8B-B14F-4D97-AF65-F5344CB8AC3E}">
        <p14:creationId xmlns:p14="http://schemas.microsoft.com/office/powerpoint/2010/main" val="3925391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obrigado</a:t>
            </a:r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5" y="1412776"/>
            <a:ext cx="8313279" cy="4320480"/>
          </a:xfrm>
        </p:spPr>
      </p:pic>
    </p:spTree>
    <p:extLst>
      <p:ext uri="{BB962C8B-B14F-4D97-AF65-F5344CB8AC3E}">
        <p14:creationId xmlns:p14="http://schemas.microsoft.com/office/powerpoint/2010/main" val="3527967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Cliente\Dropbox\Envio da câmera\2015-06-30 19.03.16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28928" r="-1088" b="26074"/>
          <a:stretch/>
        </p:blipFill>
        <p:spPr bwMode="auto">
          <a:xfrm>
            <a:off x="179512" y="185442"/>
            <a:ext cx="8964488" cy="650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54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DAC </a:t>
            </a:r>
            <a:r>
              <a:rPr lang="pt-BR" dirty="0" err="1" smtClean="0"/>
              <a:t>estavel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existem estudos randomizado / controlados, para definir a duração ótima após implante DES. Recomendação 12 meses no guideline americano 2007.</a:t>
            </a:r>
          </a:p>
          <a:p>
            <a:r>
              <a:rPr lang="pt-BR" dirty="0" smtClean="0"/>
              <a:t>Evidencia acumulada sugere que a duração da </a:t>
            </a:r>
            <a:r>
              <a:rPr lang="pt-BR" dirty="0" err="1" smtClean="0"/>
              <a:t>DACs</a:t>
            </a:r>
            <a:r>
              <a:rPr lang="pt-BR" dirty="0" smtClean="0"/>
              <a:t> após implante de DES pode ser encurtada, sem aumentos do risco de eventos isquêmicos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449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" y="0"/>
            <a:ext cx="91108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79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"/>
            <a:ext cx="9084954" cy="685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46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6-12 meses DAPT  - DES 1 </a:t>
            </a:r>
            <a:r>
              <a:rPr lang="pt-BR" dirty="0" smtClean="0">
                <a:latin typeface="Calibri"/>
              </a:rPr>
              <a:t>ª G</a:t>
            </a:r>
          </a:p>
          <a:p>
            <a:r>
              <a:rPr lang="pt-BR" dirty="0" smtClean="0">
                <a:latin typeface="Calibri"/>
              </a:rPr>
              <a:t>Sugere duração menor  (6 meses) – risco / beneficio.</a:t>
            </a:r>
          </a:p>
          <a:p>
            <a:r>
              <a:rPr lang="pt-BR" dirty="0" smtClean="0">
                <a:latin typeface="Calibri"/>
              </a:rPr>
              <a:t>1-3 meses é em razoável pacientes com alto risco hemorrágico /cirurgia não postergável /  uso concomitante de anticoagulante.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122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68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Após SCA existe risco ↑ de eventos isquêmicos  por ↑ do estado inflamatório / &gt; carga de placa vulnerável a ruptura.</a:t>
            </a:r>
          </a:p>
          <a:p>
            <a:r>
              <a:rPr lang="pt-BR" dirty="0" smtClean="0"/>
              <a:t>CURE/ CREDO / PSI-CURE </a:t>
            </a:r>
            <a:r>
              <a:rPr lang="pt-BR" dirty="0" err="1" smtClean="0"/>
              <a:t>trials</a:t>
            </a:r>
            <a:r>
              <a:rPr lang="pt-BR" dirty="0" smtClean="0"/>
              <a:t>: 12 meses DAPT independente do tratamento ( conservador, ICP (DES /BMS) ou Qx).</a:t>
            </a:r>
          </a:p>
          <a:p>
            <a:r>
              <a:rPr lang="pt-BR" dirty="0" smtClean="0"/>
              <a:t>Sem complicações em 12 meses =&gt; DAPT 18 meses</a:t>
            </a:r>
          </a:p>
        </p:txBody>
      </p:sp>
    </p:spTree>
    <p:extLst>
      <p:ext uri="{BB962C8B-B14F-4D97-AF65-F5344CB8AC3E}">
        <p14:creationId xmlns:p14="http://schemas.microsoft.com/office/powerpoint/2010/main" val="207488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108"/>
            <a:ext cx="8229600" cy="1143000"/>
          </a:xfrm>
        </p:spPr>
        <p:txBody>
          <a:bodyPr/>
          <a:lstStyle/>
          <a:p>
            <a:r>
              <a:rPr lang="pt-BR" dirty="0" smtClean="0"/>
              <a:t>Evidencias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3861048"/>
            <a:ext cx="8229600" cy="2869779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Calibri"/>
              </a:rPr>
              <a:t>↓eventos CV - IAM/AVC /TS  </a:t>
            </a:r>
          </a:p>
          <a:p>
            <a:r>
              <a:rPr lang="pt-BR" dirty="0" smtClean="0">
                <a:latin typeface="Calibri"/>
              </a:rPr>
              <a:t>Excluiu: eventos </a:t>
            </a:r>
            <a:r>
              <a:rPr lang="pt-BR" dirty="0" err="1" smtClean="0">
                <a:latin typeface="Calibri"/>
              </a:rPr>
              <a:t>cv</a:t>
            </a:r>
            <a:r>
              <a:rPr lang="pt-BR" dirty="0" smtClean="0">
                <a:latin typeface="Calibri"/>
              </a:rPr>
              <a:t>/cerebrais adversos / repetir </a:t>
            </a:r>
            <a:r>
              <a:rPr lang="pt-BR" dirty="0" err="1" smtClean="0">
                <a:latin typeface="Calibri"/>
              </a:rPr>
              <a:t>revasc</a:t>
            </a:r>
            <a:r>
              <a:rPr lang="pt-BR" dirty="0" smtClean="0">
                <a:latin typeface="Calibri"/>
              </a:rPr>
              <a:t> / </a:t>
            </a:r>
            <a:r>
              <a:rPr lang="pt-BR" dirty="0" err="1" smtClean="0">
                <a:latin typeface="Calibri"/>
              </a:rPr>
              <a:t>sto</a:t>
            </a:r>
            <a:r>
              <a:rPr lang="pt-BR" dirty="0" smtClean="0">
                <a:latin typeface="Calibri"/>
              </a:rPr>
              <a:t> </a:t>
            </a:r>
            <a:r>
              <a:rPr lang="pt-BR" dirty="0" err="1" smtClean="0">
                <a:latin typeface="Calibri"/>
              </a:rPr>
              <a:t>mod-sev</a:t>
            </a:r>
            <a:r>
              <a:rPr lang="pt-BR" dirty="0" smtClean="0">
                <a:latin typeface="Calibri"/>
              </a:rPr>
              <a:t> /não uso </a:t>
            </a:r>
            <a:r>
              <a:rPr lang="pt-BR" dirty="0" err="1" smtClean="0">
                <a:latin typeface="Calibri"/>
              </a:rPr>
              <a:t>clopid</a:t>
            </a:r>
            <a:endParaRPr lang="pt-BR" dirty="0" smtClean="0">
              <a:latin typeface="Calibri"/>
            </a:endParaRPr>
          </a:p>
          <a:p>
            <a:r>
              <a:rPr lang="pt-BR" dirty="0" smtClean="0">
                <a:latin typeface="Calibri"/>
              </a:rPr>
              <a:t>38% </a:t>
            </a:r>
            <a:r>
              <a:rPr lang="pt-BR" dirty="0" err="1" smtClean="0">
                <a:latin typeface="Calibri"/>
              </a:rPr>
              <a:t>DACs</a:t>
            </a:r>
            <a:endParaRPr lang="pt-BR" dirty="0" smtClean="0">
              <a:latin typeface="Calibri"/>
            </a:endParaRPr>
          </a:p>
          <a:p>
            <a:r>
              <a:rPr lang="pt-BR" dirty="0" err="1" smtClean="0">
                <a:latin typeface="Calibri"/>
              </a:rPr>
              <a:t>Cypher</a:t>
            </a:r>
            <a:r>
              <a:rPr lang="pt-BR" dirty="0" smtClean="0">
                <a:latin typeface="Calibri"/>
              </a:rPr>
              <a:t>, </a:t>
            </a:r>
            <a:r>
              <a:rPr lang="pt-BR" dirty="0" err="1" smtClean="0">
                <a:latin typeface="Calibri"/>
              </a:rPr>
              <a:t>Endeavor</a:t>
            </a:r>
            <a:r>
              <a:rPr lang="pt-BR" dirty="0" smtClean="0">
                <a:latin typeface="Calibri"/>
              </a:rPr>
              <a:t>, </a:t>
            </a:r>
            <a:r>
              <a:rPr lang="pt-BR" dirty="0" err="1" smtClean="0">
                <a:latin typeface="Calibri"/>
              </a:rPr>
              <a:t>Taxus</a:t>
            </a:r>
            <a:r>
              <a:rPr lang="pt-BR" dirty="0" smtClean="0">
                <a:latin typeface="Calibri"/>
              </a:rPr>
              <a:t>, Xience / Promus</a:t>
            </a:r>
          </a:p>
          <a:p>
            <a:r>
              <a:rPr lang="pt-BR" dirty="0" smtClean="0">
                <a:latin typeface="Calibri"/>
              </a:rPr>
              <a:t>Clopidogrel / Prasugrel.</a:t>
            </a:r>
          </a:p>
          <a:p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33670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26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7831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2339752" y="206084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347864" y="3284984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491880" y="5229200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306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553</Words>
  <Application>Microsoft Office PowerPoint</Application>
  <PresentationFormat>Apresentação na tela (4:3)</PresentationFormat>
  <Paragraphs>55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QUAL É A DURAÇÃO OTIMA DA DAPT?</vt:lpstr>
      <vt:lpstr>Apresentação do PowerPoint</vt:lpstr>
      <vt:lpstr>DAC estavel</vt:lpstr>
      <vt:lpstr>Apresentação do PowerPoint</vt:lpstr>
      <vt:lpstr>Apresentação do PowerPoint</vt:lpstr>
      <vt:lpstr>Apresentação do PowerPoint</vt:lpstr>
      <vt:lpstr>SCA</vt:lpstr>
      <vt:lpstr>Evidencias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Tipos de Stent e DAPT</vt:lpstr>
      <vt:lpstr>Apresentação do PowerPoint</vt:lpstr>
      <vt:lpstr>Fenômeno de rebote</vt:lpstr>
      <vt:lpstr>Manejo individualizado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33</cp:revision>
  <dcterms:created xsi:type="dcterms:W3CDTF">2015-07-01T21:25:33Z</dcterms:created>
  <dcterms:modified xsi:type="dcterms:W3CDTF">2015-07-04T11:09:40Z</dcterms:modified>
</cp:coreProperties>
</file>