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  <p:sldId id="288" r:id="rId20"/>
    <p:sldId id="275" r:id="rId21"/>
    <p:sldId id="276" r:id="rId22"/>
    <p:sldId id="277" r:id="rId23"/>
    <p:sldId id="290" r:id="rId24"/>
    <p:sldId id="278" r:id="rId25"/>
    <p:sldId id="279" r:id="rId26"/>
    <p:sldId id="280" r:id="rId27"/>
    <p:sldId id="281" r:id="rId28"/>
    <p:sldId id="282" r:id="rId29"/>
    <p:sldId id="289" r:id="rId30"/>
    <p:sldId id="283" r:id="rId31"/>
    <p:sldId id="291" r:id="rId32"/>
    <p:sldId id="284" r:id="rId33"/>
    <p:sldId id="285" r:id="rId34"/>
    <p:sldId id="286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7C80C-580A-45BC-B362-75F283CF3944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E04C3-7896-4ACC-BC72-9B5ED641FC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7C80C-580A-45BC-B362-75F283CF3944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E04C3-7896-4ACC-BC72-9B5ED641F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7C80C-580A-45BC-B362-75F283CF3944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E04C3-7896-4ACC-BC72-9B5ED641F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7C80C-580A-45BC-B362-75F283CF3944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E04C3-7896-4ACC-BC72-9B5ED641F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7C80C-580A-45BC-B362-75F283CF3944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E04C3-7896-4ACC-BC72-9B5ED641FC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7C80C-580A-45BC-B362-75F283CF3944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E04C3-7896-4ACC-BC72-9B5ED641F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7C80C-580A-45BC-B362-75F283CF3944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E04C3-7896-4ACC-BC72-9B5ED641FC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7C80C-580A-45BC-B362-75F283CF3944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E04C3-7896-4ACC-BC72-9B5ED641F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7C80C-580A-45BC-B362-75F283CF3944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E04C3-7896-4ACC-BC72-9B5ED641F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7C80C-580A-45BC-B362-75F283CF3944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E04C3-7896-4ACC-BC72-9B5ED641F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837C80C-580A-45BC-B362-75F283CF3944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19E04C3-7896-4ACC-BC72-9B5ED641F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37C80C-580A-45BC-B362-75F283CF3944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19E04C3-7896-4ACC-BC72-9B5ED641F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Intervenção percutânea Carotídea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Dr. André Oliveira Fonseca</a:t>
            </a:r>
          </a:p>
          <a:p>
            <a:r>
              <a:rPr lang="pt-BR" dirty="0" smtClean="0"/>
              <a:t>Hemodinâmica SCRP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1000" contrast="-9000"/>
          </a:blip>
          <a:srcRect/>
          <a:stretch>
            <a:fillRect/>
          </a:stretch>
        </p:blipFill>
        <p:spPr bwMode="auto">
          <a:xfrm>
            <a:off x="8100392" y="0"/>
            <a:ext cx="1043608" cy="1058955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 e Materiais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 smtClean="0"/>
              <a:t>Canulação</a:t>
            </a:r>
            <a:r>
              <a:rPr lang="pt-BR" b="1" dirty="0" smtClean="0"/>
              <a:t> do </a:t>
            </a:r>
            <a:r>
              <a:rPr lang="pt-BR" b="1" dirty="0" err="1" smtClean="0"/>
              <a:t>óstio</a:t>
            </a:r>
            <a:r>
              <a:rPr lang="pt-BR" b="1" dirty="0" smtClean="0"/>
              <a:t> carotídeos:</a:t>
            </a:r>
          </a:p>
          <a:p>
            <a:pPr>
              <a:buFontTx/>
              <a:buChar char="-"/>
            </a:pPr>
            <a:r>
              <a:rPr lang="pt-BR" dirty="0" err="1" smtClean="0"/>
              <a:t>Pcts</a:t>
            </a:r>
            <a:r>
              <a:rPr lang="pt-BR" dirty="0" smtClean="0"/>
              <a:t> sem distorção do arco aórtico utiliza-se cateter angiográfico 4-6F de coronária direita</a:t>
            </a:r>
          </a:p>
          <a:p>
            <a:pPr>
              <a:buFontTx/>
              <a:buChar char="-"/>
            </a:pPr>
            <a:r>
              <a:rPr lang="pt-BR" dirty="0" smtClean="0"/>
              <a:t>No caso de </a:t>
            </a:r>
            <a:r>
              <a:rPr lang="pt-BR" dirty="0" err="1" smtClean="0"/>
              <a:t>pcts</a:t>
            </a:r>
            <a:r>
              <a:rPr lang="pt-BR" dirty="0" smtClean="0"/>
              <a:t> com elongação do arco ou arco bovino, o que torna difícil a </a:t>
            </a:r>
            <a:r>
              <a:rPr lang="pt-BR" dirty="0" err="1" smtClean="0"/>
              <a:t>canulação</a:t>
            </a:r>
            <a:r>
              <a:rPr lang="pt-BR" dirty="0" smtClean="0"/>
              <a:t> da carótida esquerda, utiliza-se cateteres pré moldados de </a:t>
            </a:r>
            <a:r>
              <a:rPr lang="pt-BR" dirty="0" err="1" smtClean="0"/>
              <a:t>Simmons</a:t>
            </a:r>
            <a:r>
              <a:rPr lang="pt-BR" dirty="0" smtClean="0"/>
              <a:t> ou </a:t>
            </a:r>
            <a:r>
              <a:rPr lang="pt-BR" dirty="0" err="1" smtClean="0"/>
              <a:t>Mani-Viteck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052736"/>
            <a:ext cx="2232248" cy="453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19" y="404664"/>
            <a:ext cx="653423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588224" y="5733256"/>
            <a:ext cx="2573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 smtClean="0"/>
              <a:t>Mani-Vitek</a:t>
            </a:r>
            <a:r>
              <a:rPr lang="pt-BR" sz="2000" b="1" dirty="0" smtClean="0"/>
              <a:t> / </a:t>
            </a:r>
            <a:r>
              <a:rPr lang="pt-BR" sz="2000" b="1" dirty="0" err="1" smtClean="0"/>
              <a:t>Simmons</a:t>
            </a:r>
            <a:endParaRPr lang="pt-BR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Materiais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Técnica:</a:t>
            </a:r>
          </a:p>
          <a:p>
            <a:pPr>
              <a:buFontTx/>
              <a:buChar char="-"/>
            </a:pPr>
            <a:r>
              <a:rPr lang="pt-BR" b="1" dirty="0" smtClean="0"/>
              <a:t>Fase 1 (fase desprotegida): </a:t>
            </a:r>
            <a:r>
              <a:rPr lang="pt-BR" dirty="0" err="1" smtClean="0"/>
              <a:t>Canular</a:t>
            </a:r>
            <a:r>
              <a:rPr lang="pt-BR" dirty="0" smtClean="0"/>
              <a:t> seletivamente com cateter guia + corda guia hidrofílico 0,035´´ , orientando-o para estenose. Passagem do sistema de proteção </a:t>
            </a:r>
            <a:r>
              <a:rPr lang="pt-BR" dirty="0" smtClean="0"/>
              <a:t>cerebral</a:t>
            </a:r>
            <a:endParaRPr lang="pt-BR" dirty="0" smtClean="0"/>
          </a:p>
          <a:p>
            <a:pPr>
              <a:buFontTx/>
              <a:buChar char="-"/>
            </a:pPr>
            <a:r>
              <a:rPr lang="pt-BR" b="1" dirty="0" smtClean="0"/>
              <a:t>Fase 2 (fase protegida): </a:t>
            </a:r>
            <a:r>
              <a:rPr lang="pt-BR" dirty="0" smtClean="0"/>
              <a:t> </a:t>
            </a:r>
            <a:r>
              <a:rPr lang="pt-BR" dirty="0" err="1" smtClean="0"/>
              <a:t>Stent</a:t>
            </a:r>
            <a:r>
              <a:rPr lang="pt-BR" dirty="0" smtClean="0"/>
              <a:t>, balão, retirada do sistema de proteção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proteção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Hoje em dia é </a:t>
            </a:r>
            <a:r>
              <a:rPr lang="pt-BR" b="1" dirty="0" smtClean="0"/>
              <a:t>mandatório</a:t>
            </a:r>
            <a:r>
              <a:rPr lang="pt-BR" dirty="0" smtClean="0"/>
              <a:t> o uso dos sistemas de proteção cerebral devido ao alto risco de embolia pelo desprendimento de resíduos de placa</a:t>
            </a:r>
          </a:p>
          <a:p>
            <a:r>
              <a:rPr lang="pt-BR" dirty="0" smtClean="0"/>
              <a:t>Sistemas de proteção são divididos pelo seu mecanismo:</a:t>
            </a:r>
          </a:p>
          <a:p>
            <a:pPr>
              <a:buFontTx/>
              <a:buChar char="-"/>
            </a:pPr>
            <a:r>
              <a:rPr lang="pt-BR" dirty="0" smtClean="0"/>
              <a:t>Balão </a:t>
            </a:r>
            <a:r>
              <a:rPr lang="pt-BR" dirty="0" err="1" smtClean="0"/>
              <a:t>oclusor</a:t>
            </a:r>
            <a:r>
              <a:rPr lang="pt-BR" dirty="0" smtClean="0"/>
              <a:t> distal e sistema de aspiração</a:t>
            </a:r>
          </a:p>
          <a:p>
            <a:pPr>
              <a:buFontTx/>
              <a:buChar char="-"/>
            </a:pPr>
            <a:r>
              <a:rPr lang="pt-BR" dirty="0" smtClean="0"/>
              <a:t>Filtros</a:t>
            </a:r>
          </a:p>
          <a:p>
            <a:pPr>
              <a:buFontTx/>
              <a:buChar char="-"/>
            </a:pPr>
            <a:r>
              <a:rPr lang="pt-BR" dirty="0" smtClean="0"/>
              <a:t>Dispositivos de bloqueio proximal do fluxo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proteção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Balão </a:t>
            </a:r>
            <a:r>
              <a:rPr lang="pt-BR" b="1" dirty="0" err="1" smtClean="0"/>
              <a:t>oclusor</a:t>
            </a:r>
            <a:r>
              <a:rPr lang="pt-BR" b="1" dirty="0" smtClean="0"/>
              <a:t> distal e sistema de aspiração: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É um sistema desenvolvido por Jaques Theron e </a:t>
            </a:r>
            <a:r>
              <a:rPr lang="pt-BR" i="1" dirty="0" err="1" smtClean="0"/>
              <a:t>cols</a:t>
            </a:r>
            <a:r>
              <a:rPr lang="pt-BR" dirty="0" smtClean="0"/>
              <a:t> em 1990, e consiste em um balão </a:t>
            </a:r>
            <a:r>
              <a:rPr lang="pt-BR" dirty="0" err="1" smtClean="0"/>
              <a:t>elastomérico</a:t>
            </a:r>
            <a:r>
              <a:rPr lang="pt-BR" dirty="0" smtClean="0"/>
              <a:t> de diâmetro variável de 3-6mm que oclui a carótida interna distal à obstrução, bloqueando os </a:t>
            </a:r>
            <a:r>
              <a:rPr lang="pt-BR" dirty="0" err="1" smtClean="0"/>
              <a:t>debris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Montado sobre um tubo de </a:t>
            </a:r>
            <a:r>
              <a:rPr lang="pt-BR" dirty="0" err="1" smtClean="0"/>
              <a:t>nitinol</a:t>
            </a:r>
            <a:r>
              <a:rPr lang="pt-BR" dirty="0" smtClean="0"/>
              <a:t> 0,014´´, com dupla função ( balão </a:t>
            </a:r>
            <a:r>
              <a:rPr lang="pt-BR" dirty="0" err="1" smtClean="0"/>
              <a:t>oclusor</a:t>
            </a:r>
            <a:r>
              <a:rPr lang="pt-BR" dirty="0" smtClean="0"/>
              <a:t> e fio guia)</a:t>
            </a:r>
          </a:p>
          <a:p>
            <a:pPr>
              <a:buFontTx/>
              <a:buChar char="-"/>
            </a:pPr>
            <a:r>
              <a:rPr lang="pt-BR" dirty="0" smtClean="0"/>
              <a:t>Um cateter de aspiração é usado para retirar as partículas antes desinflar o balão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332656"/>
            <a:ext cx="91059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51520" y="2348880"/>
            <a:ext cx="80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Lesão</a:t>
            </a:r>
          </a:p>
          <a:p>
            <a:r>
              <a:rPr lang="pt-BR" dirty="0" smtClean="0"/>
              <a:t>Severa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03848" y="764704"/>
            <a:ext cx="901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Balão</a:t>
            </a:r>
          </a:p>
          <a:p>
            <a:r>
              <a:rPr lang="pt-BR" dirty="0" err="1" smtClean="0"/>
              <a:t>Oclusor</a:t>
            </a:r>
            <a:endParaRPr lang="pt-BR" dirty="0" smtClean="0"/>
          </a:p>
          <a:p>
            <a:r>
              <a:rPr lang="pt-BR" dirty="0" smtClean="0"/>
              <a:t>Distal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00192" y="414908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STENT</a:t>
            </a:r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801347"/>
            <a:ext cx="2195736" cy="305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u="sng" dirty="0" smtClean="0"/>
              <a:t>Vantagens: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Flexibilidade, capacidade de bloquear completamente o fluxo (é o sistema mais eficaz na prevenção de embolização distal)</a:t>
            </a:r>
          </a:p>
          <a:p>
            <a:r>
              <a:rPr lang="pt-BR" u="sng" dirty="0" smtClean="0"/>
              <a:t>Desvantagens</a:t>
            </a:r>
            <a:r>
              <a:rPr lang="pt-BR" dirty="0" smtClean="0"/>
              <a:t>:</a:t>
            </a:r>
          </a:p>
          <a:p>
            <a:pPr>
              <a:buNone/>
            </a:pPr>
            <a:r>
              <a:rPr lang="pt-BR" dirty="0" smtClean="0"/>
              <a:t>- Isquemia cerebral (mal tolerado por 5% dos </a:t>
            </a:r>
            <a:r>
              <a:rPr lang="pt-BR" dirty="0" err="1" smtClean="0"/>
              <a:t>pcts</a:t>
            </a:r>
            <a:r>
              <a:rPr lang="pt-BR" dirty="0" smtClean="0"/>
              <a:t>), sendo necessário encurtar o tempo de oclusão (pouco confortável para o operador) 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Filtros:</a:t>
            </a:r>
          </a:p>
          <a:p>
            <a:pPr>
              <a:buFontTx/>
              <a:buChar char="-"/>
            </a:pPr>
            <a:r>
              <a:rPr lang="pt-BR" dirty="0" smtClean="0"/>
              <a:t>O objetivo é reter os </a:t>
            </a:r>
            <a:r>
              <a:rPr lang="pt-BR" dirty="0" err="1" smtClean="0"/>
              <a:t>debris</a:t>
            </a:r>
            <a:r>
              <a:rPr lang="pt-BR" dirty="0" smtClean="0"/>
              <a:t> mantendo o fluxo  carotídeo</a:t>
            </a:r>
          </a:p>
          <a:p>
            <a:pPr>
              <a:buFontTx/>
              <a:buChar char="-"/>
            </a:pPr>
            <a:r>
              <a:rPr lang="pt-BR" dirty="0" smtClean="0"/>
              <a:t>Consiste em uma membrana de poliuretano com microporos sustentada por um fio 0,014´´</a:t>
            </a:r>
          </a:p>
          <a:p>
            <a:pPr>
              <a:buFontTx/>
              <a:buChar char="-"/>
            </a:pPr>
            <a:r>
              <a:rPr lang="pt-BR" u="sng" dirty="0" smtClean="0"/>
              <a:t>Vantagens:</a:t>
            </a:r>
            <a:r>
              <a:rPr lang="pt-BR" dirty="0" smtClean="0"/>
              <a:t> preservação do fluxo sanguíneo </a:t>
            </a:r>
          </a:p>
          <a:p>
            <a:pPr>
              <a:buFontTx/>
              <a:buChar char="-"/>
            </a:pPr>
            <a:r>
              <a:rPr lang="pt-BR" u="sng" dirty="0" smtClean="0"/>
              <a:t>Desvantagens:</a:t>
            </a:r>
            <a:r>
              <a:rPr lang="pt-BR" dirty="0" smtClean="0"/>
              <a:t> são mais volumosos e tem menor capacidade de bloquear partículas. A ultrapassagem do filtro é desprotegida, tendo risco de </a:t>
            </a:r>
            <a:r>
              <a:rPr lang="pt-BR" dirty="0" err="1" smtClean="0"/>
              <a:t>micro-embolizações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502" y="287422"/>
            <a:ext cx="2160240" cy="583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0648"/>
            <a:ext cx="58007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73016"/>
            <a:ext cx="4829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acidente vascular cerebral é 3° causa de </a:t>
            </a:r>
            <a:r>
              <a:rPr lang="pt-BR" dirty="0" err="1" smtClean="0"/>
              <a:t>morbimortalidade</a:t>
            </a:r>
            <a:r>
              <a:rPr lang="pt-BR" dirty="0" smtClean="0"/>
              <a:t> na população adulta</a:t>
            </a:r>
          </a:p>
          <a:p>
            <a:r>
              <a:rPr lang="pt-BR" dirty="0" smtClean="0"/>
              <a:t> Causa isquêmica responsável por 80%  dos casos, desses, 20% causada por oclusão carotídea </a:t>
            </a:r>
          </a:p>
          <a:p>
            <a:r>
              <a:rPr lang="pt-BR" dirty="0" smtClean="0"/>
              <a:t>A angioplastia carotídea com implante de </a:t>
            </a:r>
            <a:r>
              <a:rPr lang="pt-BR" dirty="0" err="1" smtClean="0"/>
              <a:t>stent</a:t>
            </a:r>
            <a:r>
              <a:rPr lang="pt-BR" dirty="0" smtClean="0"/>
              <a:t> desenvolveu-se em 1990 como alternativa à </a:t>
            </a:r>
            <a:r>
              <a:rPr lang="pt-BR" dirty="0" err="1" smtClean="0"/>
              <a:t>endarterectomia</a:t>
            </a:r>
            <a:r>
              <a:rPr lang="pt-BR" dirty="0" smtClean="0"/>
              <a:t> cirúrgica, buscando tratar e prevenir a embolização de placa e progressão da oclusão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 smtClean="0"/>
              <a:t>Dispositivos de bloqueio proximal do fluxo:</a:t>
            </a:r>
          </a:p>
          <a:p>
            <a:pPr>
              <a:buFontTx/>
              <a:buChar char="-"/>
            </a:pPr>
            <a:r>
              <a:rPr lang="pt-BR" dirty="0" smtClean="0"/>
              <a:t>Atuam como um grampo endoluminal que bloqueia o fluxo da carótida comum e da carótida externa. O fluxo da carótida interna se inverte por efeito das colaterais intracranianas e o sangue com </a:t>
            </a:r>
            <a:r>
              <a:rPr lang="pt-BR" dirty="0" err="1" smtClean="0"/>
              <a:t>debris</a:t>
            </a:r>
            <a:r>
              <a:rPr lang="pt-BR" dirty="0" smtClean="0"/>
              <a:t> flui pelo cateter guia, onde esta montado balão </a:t>
            </a:r>
            <a:r>
              <a:rPr lang="pt-BR" dirty="0" err="1" smtClean="0"/>
              <a:t>oclusor</a:t>
            </a:r>
            <a:r>
              <a:rPr lang="pt-BR" dirty="0" smtClean="0"/>
              <a:t> na carótida comum</a:t>
            </a:r>
          </a:p>
          <a:p>
            <a:pPr>
              <a:buFontTx/>
              <a:buChar char="-"/>
            </a:pPr>
            <a:r>
              <a:rPr lang="pt-BR" u="sng" dirty="0" smtClean="0"/>
              <a:t>Vantagem:</a:t>
            </a:r>
            <a:r>
              <a:rPr lang="pt-BR" dirty="0" smtClean="0"/>
              <a:t> Não é necessário cruzar a lesão, diminuindo o risco de embolia. Indicado em lesões com alto risco de embolia (ulceradas, </a:t>
            </a:r>
            <a:r>
              <a:rPr lang="pt-BR" dirty="0" err="1" smtClean="0"/>
              <a:t>pcts</a:t>
            </a:r>
            <a:r>
              <a:rPr lang="pt-BR" dirty="0" smtClean="0"/>
              <a:t> instáveis)</a:t>
            </a:r>
          </a:p>
          <a:p>
            <a:pPr>
              <a:buFontTx/>
              <a:buChar char="-"/>
            </a:pPr>
            <a:r>
              <a:rPr lang="pt-BR" u="sng" dirty="0" smtClean="0"/>
              <a:t>Desvantagens:</a:t>
            </a:r>
            <a:r>
              <a:rPr lang="pt-BR" dirty="0" smtClean="0"/>
              <a:t> intolerância a isquemia ( 8% </a:t>
            </a:r>
            <a:r>
              <a:rPr lang="pt-BR" dirty="0" err="1" smtClean="0"/>
              <a:t>pcts</a:t>
            </a:r>
            <a:r>
              <a:rPr lang="pt-BR" dirty="0" smtClean="0"/>
              <a:t>) em </a:t>
            </a:r>
            <a:r>
              <a:rPr lang="pt-BR" dirty="0" err="1" smtClean="0"/>
              <a:t>pcts</a:t>
            </a:r>
            <a:r>
              <a:rPr lang="pt-BR" dirty="0" smtClean="0"/>
              <a:t> com oclusão de carótida contralateral</a:t>
            </a:r>
            <a:endParaRPr lang="pt-BR"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2550963" cy="586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764704"/>
            <a:ext cx="54063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Fase 2 (fase protegida): Pré dilatação / Implante do </a:t>
            </a:r>
            <a:r>
              <a:rPr lang="pt-BR" dirty="0" err="1" smtClean="0"/>
              <a:t>Stent</a:t>
            </a:r>
            <a:r>
              <a:rPr lang="pt-BR" dirty="0" smtClean="0"/>
              <a:t> e expansão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Pré dilatação: </a:t>
            </a:r>
            <a:r>
              <a:rPr lang="pt-BR" dirty="0" smtClean="0"/>
              <a:t>balão de baixo perfil 3,5-4,0mm e baixa pressão (4-6 </a:t>
            </a:r>
            <a:r>
              <a:rPr lang="pt-BR" dirty="0" err="1" smtClean="0"/>
              <a:t>atm</a:t>
            </a:r>
            <a:r>
              <a:rPr lang="pt-BR" dirty="0" smtClean="0"/>
              <a:t>)</a:t>
            </a:r>
          </a:p>
          <a:p>
            <a:r>
              <a:rPr lang="pt-BR" b="1" dirty="0" smtClean="0"/>
              <a:t>Implante do </a:t>
            </a:r>
            <a:r>
              <a:rPr lang="pt-BR" b="1" dirty="0" err="1" smtClean="0"/>
              <a:t>stent</a:t>
            </a:r>
            <a:r>
              <a:rPr lang="pt-BR" b="1" dirty="0" smtClean="0"/>
              <a:t>:</a:t>
            </a:r>
          </a:p>
          <a:p>
            <a:pPr>
              <a:buFontTx/>
              <a:buChar char="-"/>
            </a:pPr>
            <a:r>
              <a:rPr lang="pt-BR" dirty="0" smtClean="0"/>
              <a:t>3 tipos: tubulares expansíveis por balão / </a:t>
            </a:r>
            <a:r>
              <a:rPr lang="pt-BR" dirty="0" err="1" smtClean="0"/>
              <a:t>stents</a:t>
            </a:r>
            <a:r>
              <a:rPr lang="pt-BR" dirty="0" smtClean="0"/>
              <a:t> tipo malha de aço inoxidável / </a:t>
            </a:r>
            <a:r>
              <a:rPr lang="pt-BR" dirty="0" err="1" smtClean="0"/>
              <a:t>stents</a:t>
            </a:r>
            <a:r>
              <a:rPr lang="pt-BR" dirty="0" smtClean="0"/>
              <a:t> autoexpansíveis de </a:t>
            </a:r>
            <a:r>
              <a:rPr lang="pt-BR" dirty="0" err="1" smtClean="0"/>
              <a:t>nitinol</a:t>
            </a:r>
            <a:endParaRPr lang="pt-BR" dirty="0" smtClean="0"/>
          </a:p>
          <a:p>
            <a:r>
              <a:rPr lang="pt-BR" b="1" dirty="0" smtClean="0"/>
              <a:t>Expansão do </a:t>
            </a:r>
            <a:r>
              <a:rPr lang="pt-BR" b="1" dirty="0" err="1" smtClean="0"/>
              <a:t>stent</a:t>
            </a:r>
            <a:r>
              <a:rPr lang="pt-BR" b="1" dirty="0" smtClean="0"/>
              <a:t>:</a:t>
            </a:r>
          </a:p>
          <a:p>
            <a:pPr>
              <a:buFontTx/>
              <a:buChar char="-"/>
            </a:pPr>
            <a:r>
              <a:rPr lang="pt-BR" dirty="0" smtClean="0"/>
              <a:t>Após implantado e retirado o sistema de proteção deve-se realizar uma pós dilatação com balão 5-6mm de </a:t>
            </a:r>
            <a:r>
              <a:rPr lang="pt-BR" dirty="0" err="1" smtClean="0"/>
              <a:t>diametro</a:t>
            </a:r>
            <a:r>
              <a:rPr lang="pt-BR" dirty="0" smtClean="0"/>
              <a:t>, expandindo completamente o </a:t>
            </a:r>
            <a:r>
              <a:rPr lang="pt-BR" dirty="0" err="1" smtClean="0"/>
              <a:t>stent</a:t>
            </a:r>
            <a:r>
              <a:rPr lang="pt-BR" dirty="0" smtClean="0"/>
              <a:t> (evitar que o balão exceda os limites do </a:t>
            </a:r>
            <a:r>
              <a:rPr lang="pt-BR" dirty="0" err="1" smtClean="0"/>
              <a:t>stent</a:t>
            </a:r>
            <a:r>
              <a:rPr lang="pt-BR" dirty="0" smtClean="0"/>
              <a:t>)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Manejo farmacológico</a:t>
            </a:r>
            <a:r>
              <a:rPr lang="pt-BR" dirty="0" smtClean="0"/>
              <a:t> (Fase 2):</a:t>
            </a:r>
          </a:p>
          <a:p>
            <a:pPr>
              <a:buNone/>
            </a:pPr>
            <a:r>
              <a:rPr lang="pt-BR" dirty="0" smtClean="0"/>
              <a:t>- Atropina (0,4-1mg) antes de liberar o </a:t>
            </a:r>
            <a:r>
              <a:rPr lang="pt-BR" dirty="0" err="1" smtClean="0"/>
              <a:t>stent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- Vigiar hipotensão</a:t>
            </a:r>
          </a:p>
          <a:p>
            <a:pPr>
              <a:buNone/>
            </a:pPr>
            <a:r>
              <a:rPr lang="pt-BR" dirty="0" smtClean="0"/>
              <a:t>- Atenção para pacientes em uso de β-</a:t>
            </a:r>
          </a:p>
          <a:p>
            <a:pPr>
              <a:buNone/>
            </a:pPr>
            <a:r>
              <a:rPr lang="pt-BR" dirty="0" smtClean="0"/>
              <a:t>Bloqueadores pelo risco de </a:t>
            </a:r>
            <a:r>
              <a:rPr lang="pt-BR" dirty="0" err="1" smtClean="0"/>
              <a:t>bradicardia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err="1" smtClean="0"/>
              <a:t>Stents</a:t>
            </a:r>
            <a:r>
              <a:rPr lang="pt-BR" b="1" dirty="0" smtClean="0"/>
              <a:t> tubulares expansíveis por balão:</a:t>
            </a:r>
          </a:p>
          <a:p>
            <a:pPr>
              <a:buFontTx/>
              <a:buChar char="-"/>
            </a:pPr>
            <a:r>
              <a:rPr lang="pt-BR" dirty="0" smtClean="0"/>
              <a:t>Foram os primeiros a serem utilizados na carótida</a:t>
            </a:r>
          </a:p>
          <a:p>
            <a:pPr>
              <a:buFontTx/>
              <a:buChar char="-"/>
            </a:pPr>
            <a:r>
              <a:rPr lang="pt-BR" dirty="0" smtClean="0"/>
              <a:t>Os tubulares são mais maleáveis e podem sofrerem deformações por compressão externa, provocando estenose</a:t>
            </a:r>
          </a:p>
          <a:p>
            <a:pPr>
              <a:buFontTx/>
              <a:buChar char="-"/>
            </a:pPr>
            <a:r>
              <a:rPr lang="pt-BR" dirty="0" smtClean="0"/>
              <a:t>Indicações atuais: lesões ostiais intratorácicas, ficando protegido das compressões externas e do segmento intrapetroso e intracraniano</a:t>
            </a: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err="1" smtClean="0"/>
              <a:t>Stents</a:t>
            </a:r>
            <a:r>
              <a:rPr lang="pt-BR" b="1" dirty="0" smtClean="0"/>
              <a:t> tipo malha de aço inoxidável:</a:t>
            </a:r>
          </a:p>
          <a:p>
            <a:pPr>
              <a:buFontTx/>
              <a:buChar char="-"/>
            </a:pPr>
            <a:r>
              <a:rPr lang="pt-BR" dirty="0" smtClean="0"/>
              <a:t>São autoexpansíveis com força radial adequada à elasticidade da carótida, sendo os mais usados hoje em dia. Ex: </a:t>
            </a:r>
            <a:r>
              <a:rPr lang="pt-BR" dirty="0" err="1" smtClean="0"/>
              <a:t>Carotid</a:t>
            </a:r>
            <a:r>
              <a:rPr lang="pt-BR" dirty="0" smtClean="0"/>
              <a:t> </a:t>
            </a:r>
            <a:r>
              <a:rPr lang="pt-BR" dirty="0" err="1" smtClean="0"/>
              <a:t>Wallstent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Vantagem: boa cobertura da placa com melhor distribuição da força radial, o que evita </a:t>
            </a:r>
            <a:r>
              <a:rPr lang="pt-BR" dirty="0" err="1" smtClean="0"/>
              <a:t>prolapso</a:t>
            </a:r>
            <a:r>
              <a:rPr lang="pt-BR" dirty="0" smtClean="0"/>
              <a:t> de placa através de sua malha</a:t>
            </a:r>
          </a:p>
          <a:p>
            <a:pPr>
              <a:buFontTx/>
              <a:buChar char="-"/>
            </a:pPr>
            <a:r>
              <a:rPr lang="pt-BR" dirty="0" smtClean="0"/>
              <a:t>Desvantagem: pouca flexibilidade provocando retificação e angulação do vaso, e má conformação a silhueta do vaso provocando má oposição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 smtClean="0"/>
              <a:t>Stents</a:t>
            </a:r>
            <a:r>
              <a:rPr lang="pt-BR" b="1" dirty="0" smtClean="0"/>
              <a:t> autoexpansíveis de </a:t>
            </a:r>
            <a:r>
              <a:rPr lang="pt-BR" b="1" dirty="0" err="1" smtClean="0"/>
              <a:t>nitinol</a:t>
            </a:r>
            <a:r>
              <a:rPr lang="pt-BR" b="1" dirty="0" smtClean="0"/>
              <a:t>:</a:t>
            </a:r>
          </a:p>
          <a:p>
            <a:pPr>
              <a:buFontTx/>
              <a:buChar char="-"/>
            </a:pPr>
            <a:r>
              <a:rPr lang="pt-BR" dirty="0" smtClean="0"/>
              <a:t>Se adaptam bem a silhueta do vaso, o que gera boa aposição</a:t>
            </a:r>
          </a:p>
          <a:p>
            <a:pPr>
              <a:buFontTx/>
              <a:buChar char="-"/>
            </a:pPr>
            <a:r>
              <a:rPr lang="pt-BR" dirty="0" smtClean="0"/>
              <a:t>Tem memória e força radial</a:t>
            </a:r>
          </a:p>
          <a:p>
            <a:pPr>
              <a:buFontTx/>
              <a:buChar char="-"/>
            </a:pPr>
            <a:r>
              <a:rPr lang="pt-BR" dirty="0" smtClean="0"/>
              <a:t>Os de forma cônica se adaptam bem a ao diâmetro diferente da carótida comum e interna. São bons </a:t>
            </a:r>
            <a:r>
              <a:rPr lang="pt-BR" dirty="0" err="1" smtClean="0"/>
              <a:t>stents</a:t>
            </a:r>
            <a:r>
              <a:rPr lang="pt-BR" dirty="0" smtClean="0"/>
              <a:t> para cobrir bifurcações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Qual </a:t>
            </a:r>
            <a:r>
              <a:rPr lang="pt-BR" dirty="0" err="1" smtClean="0"/>
              <a:t>Stent</a:t>
            </a:r>
            <a:r>
              <a:rPr lang="pt-BR" dirty="0" smtClean="0"/>
              <a:t> escolher?? Célula fechada ou aberta??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Grandes registros como: CAPTURE (3 mil </a:t>
            </a:r>
            <a:r>
              <a:rPr lang="pt-BR" dirty="0" err="1" smtClean="0"/>
              <a:t>pcts</a:t>
            </a:r>
            <a:r>
              <a:rPr lang="pt-BR" dirty="0" smtClean="0"/>
              <a:t>), o EXACT </a:t>
            </a:r>
            <a:r>
              <a:rPr lang="pt-BR" dirty="0" err="1" smtClean="0"/>
              <a:t>All</a:t>
            </a:r>
            <a:r>
              <a:rPr lang="pt-BR" dirty="0" smtClean="0"/>
              <a:t> (900 </a:t>
            </a:r>
            <a:r>
              <a:rPr lang="pt-BR" dirty="0" err="1" smtClean="0"/>
              <a:t>pcts</a:t>
            </a:r>
            <a:r>
              <a:rPr lang="pt-BR" dirty="0" smtClean="0"/>
              <a:t>), BIC (3179 </a:t>
            </a:r>
            <a:r>
              <a:rPr lang="pt-BR" dirty="0" err="1" smtClean="0"/>
              <a:t>pcts</a:t>
            </a:r>
            <a:r>
              <a:rPr lang="pt-BR" dirty="0" smtClean="0"/>
              <a:t>)</a:t>
            </a:r>
          </a:p>
          <a:p>
            <a:r>
              <a:rPr lang="pt-BR" dirty="0" smtClean="0"/>
              <a:t>Revelaram que na </a:t>
            </a:r>
            <a:r>
              <a:rPr lang="pt-BR" b="1" dirty="0" smtClean="0"/>
              <a:t>angioplastia com proteção cerebral</a:t>
            </a:r>
            <a:r>
              <a:rPr lang="pt-BR" dirty="0" smtClean="0"/>
              <a:t> ocorreu 60% de eventos isquêmicos, após o procedimento e antes da alta.</a:t>
            </a:r>
          </a:p>
          <a:p>
            <a:r>
              <a:rPr lang="pt-BR" dirty="0" err="1" smtClean="0"/>
              <a:t>Bosiers</a:t>
            </a:r>
            <a:r>
              <a:rPr lang="pt-BR" dirty="0" smtClean="0"/>
              <a:t> e </a:t>
            </a:r>
            <a:r>
              <a:rPr lang="pt-BR" i="1" dirty="0" err="1" smtClean="0"/>
              <a:t>cols</a:t>
            </a:r>
            <a:r>
              <a:rPr lang="pt-BR" i="1" dirty="0" smtClean="0"/>
              <a:t> 2007</a:t>
            </a:r>
            <a:r>
              <a:rPr lang="pt-BR" dirty="0" smtClean="0"/>
              <a:t> evidenciaram que tais eventos isquêmicos foram devido á </a:t>
            </a:r>
            <a:r>
              <a:rPr lang="pt-BR" dirty="0" err="1" smtClean="0"/>
              <a:t>prolapso</a:t>
            </a:r>
            <a:r>
              <a:rPr lang="pt-BR" dirty="0" smtClean="0"/>
              <a:t> de placa através da malha do </a:t>
            </a:r>
            <a:r>
              <a:rPr lang="pt-BR" dirty="0" err="1" smtClean="0"/>
              <a:t>stent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Stent</a:t>
            </a:r>
            <a:r>
              <a:rPr lang="pt-BR" dirty="0" smtClean="0"/>
              <a:t> com célula fechada ou aberta??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incidência de complicações está relacionada ao tipo de </a:t>
            </a:r>
            <a:r>
              <a:rPr lang="pt-BR" dirty="0" err="1" smtClean="0"/>
              <a:t>stent</a:t>
            </a:r>
            <a:r>
              <a:rPr lang="pt-BR" dirty="0" smtClean="0"/>
              <a:t>, o modelo da malha e o tamanho de área livre de malha</a:t>
            </a:r>
          </a:p>
          <a:p>
            <a:r>
              <a:rPr lang="pt-BR" b="1" dirty="0" smtClean="0"/>
              <a:t>Deve-se usar </a:t>
            </a:r>
            <a:r>
              <a:rPr lang="pt-BR" b="1" dirty="0" err="1" smtClean="0"/>
              <a:t>stents</a:t>
            </a:r>
            <a:r>
              <a:rPr lang="pt-BR" b="1" dirty="0" smtClean="0"/>
              <a:t> com malhas fechadas e pequena área livre de malha em lesões com alta probabilidade de </a:t>
            </a:r>
            <a:r>
              <a:rPr lang="pt-BR" b="1" dirty="0" err="1" smtClean="0"/>
              <a:t>prolapso</a:t>
            </a:r>
            <a:r>
              <a:rPr lang="pt-BR" b="1" dirty="0" smtClean="0"/>
              <a:t>, vista ao US pré angioplastia ( lesões moles, </a:t>
            </a:r>
            <a:r>
              <a:rPr lang="pt-BR" b="1" dirty="0" err="1" smtClean="0"/>
              <a:t>ecolúcidas</a:t>
            </a:r>
            <a:r>
              <a:rPr lang="pt-BR" b="1" dirty="0" smtClean="0"/>
              <a:t>, volumosas e com alto conteúdo trombótico)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4279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6095" y="1772816"/>
            <a:ext cx="484790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angioplastia carotídea com implante de </a:t>
            </a:r>
            <a:r>
              <a:rPr lang="pt-BR" dirty="0" err="1" smtClean="0"/>
              <a:t>stent</a:t>
            </a:r>
            <a:r>
              <a:rPr lang="pt-BR" dirty="0" smtClean="0"/>
              <a:t> pode ser considerada atualmente como alternativa à </a:t>
            </a:r>
            <a:r>
              <a:rPr lang="pt-BR" dirty="0" err="1" smtClean="0"/>
              <a:t>endarterectomia</a:t>
            </a:r>
            <a:r>
              <a:rPr lang="pt-BR" dirty="0" smtClean="0"/>
              <a:t> cirúrgica em pacientes de </a:t>
            </a:r>
            <a:r>
              <a:rPr lang="pt-BR" b="1" dirty="0" smtClean="0"/>
              <a:t>alto risco cirúrgico.</a:t>
            </a:r>
          </a:p>
          <a:p>
            <a:r>
              <a:rPr lang="pt-BR" dirty="0" smtClean="0"/>
              <a:t>O uso de sistema de proteção cerebral é fortemente recomendável</a:t>
            </a:r>
          </a:p>
          <a:p>
            <a:r>
              <a:rPr lang="pt-BR" u="sng" dirty="0" smtClean="0"/>
              <a:t>Deve ser indicada</a:t>
            </a:r>
            <a:r>
              <a:rPr lang="pt-BR" dirty="0" smtClean="0"/>
              <a:t>: </a:t>
            </a:r>
          </a:p>
          <a:p>
            <a:pPr>
              <a:buFontTx/>
              <a:buChar char="-"/>
            </a:pPr>
            <a:r>
              <a:rPr lang="pt-BR" dirty="0" smtClean="0"/>
              <a:t>pacientes </a:t>
            </a:r>
            <a:r>
              <a:rPr lang="pt-BR" b="1" dirty="0" smtClean="0"/>
              <a:t>sintomáticos</a:t>
            </a:r>
            <a:r>
              <a:rPr lang="pt-BR" dirty="0" smtClean="0"/>
              <a:t> com lesões &gt;= 70%(visto por método não invasivo) ou &gt;= 50% (visto por angiografia)</a:t>
            </a:r>
          </a:p>
          <a:p>
            <a:pPr>
              <a:buFontTx/>
              <a:buChar char="-"/>
            </a:pPr>
            <a:r>
              <a:rPr lang="pt-BR" dirty="0" smtClean="0"/>
              <a:t>pacientes </a:t>
            </a:r>
            <a:r>
              <a:rPr lang="pt-BR" b="1" dirty="0" smtClean="0"/>
              <a:t>assintomáticos </a:t>
            </a:r>
            <a:r>
              <a:rPr lang="pt-BR" dirty="0" smtClean="0"/>
              <a:t>com lesões &gt; 70% (indicação duvidosa)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3916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Cônico ou Tubular?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 smtClean="0"/>
              <a:t>Stents</a:t>
            </a:r>
            <a:r>
              <a:rPr lang="pt-BR" b="1" dirty="0" smtClean="0"/>
              <a:t> Cônicos</a:t>
            </a:r>
            <a:r>
              <a:rPr lang="pt-BR" dirty="0" smtClean="0"/>
              <a:t>: preferível em bifurcações da carótida / vaso de diferentes diâmetros</a:t>
            </a:r>
          </a:p>
          <a:p>
            <a:r>
              <a:rPr lang="pt-BR" b="1" dirty="0" err="1" smtClean="0"/>
              <a:t>Stens</a:t>
            </a:r>
            <a:r>
              <a:rPr lang="pt-BR" b="1" dirty="0" smtClean="0"/>
              <a:t> Tubulares</a:t>
            </a:r>
            <a:r>
              <a:rPr lang="pt-BR" dirty="0" smtClean="0"/>
              <a:t>: Preferível em lesões focais de carótida interna ou comum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17032"/>
            <a:ext cx="38481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Estudo </a:t>
            </a:r>
            <a:r>
              <a:rPr lang="pt-BR" dirty="0" err="1" smtClean="0"/>
              <a:t>Saphire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Multicêntrico (29 centros dos EUA), randomizado</a:t>
            </a:r>
          </a:p>
          <a:p>
            <a:r>
              <a:rPr lang="pt-BR" dirty="0" smtClean="0"/>
              <a:t>Comparou a angioplastia com implante de </a:t>
            </a:r>
            <a:r>
              <a:rPr lang="pt-BR" dirty="0" err="1" smtClean="0"/>
              <a:t>stent</a:t>
            </a:r>
            <a:r>
              <a:rPr lang="pt-BR" dirty="0" smtClean="0"/>
              <a:t> + sistema de proteção </a:t>
            </a:r>
            <a:r>
              <a:rPr lang="pt-BR" i="1" dirty="0" smtClean="0"/>
              <a:t>versus </a:t>
            </a:r>
            <a:r>
              <a:rPr lang="pt-BR" dirty="0" err="1" smtClean="0"/>
              <a:t>endarterectomia</a:t>
            </a:r>
            <a:r>
              <a:rPr lang="pt-BR" dirty="0" smtClean="0"/>
              <a:t> carotídea, em </a:t>
            </a:r>
            <a:r>
              <a:rPr lang="pt-BR" dirty="0" err="1" smtClean="0"/>
              <a:t>pcts</a:t>
            </a:r>
            <a:r>
              <a:rPr lang="pt-BR" dirty="0" smtClean="0"/>
              <a:t> de alto risco </a:t>
            </a:r>
            <a:r>
              <a:rPr lang="pt-BR" dirty="0" err="1" smtClean="0"/>
              <a:t>cirurgico</a:t>
            </a:r>
            <a:endParaRPr lang="pt-BR" dirty="0" smtClean="0"/>
          </a:p>
          <a:p>
            <a:r>
              <a:rPr lang="pt-BR" dirty="0" smtClean="0"/>
              <a:t>Avaliando desfecho primário 30 dias (morte, AVC ou IAM) </a:t>
            </a:r>
            <a:r>
              <a:rPr lang="pt-BR" u="sng" dirty="0" smtClean="0"/>
              <a:t>revela que a angioplastia não é inferior à </a:t>
            </a:r>
            <a:r>
              <a:rPr lang="pt-BR" u="sng" dirty="0" err="1" smtClean="0"/>
              <a:t>endarterectomia</a:t>
            </a:r>
            <a:r>
              <a:rPr lang="pt-BR" u="sng" dirty="0" smtClean="0"/>
              <a:t> </a:t>
            </a:r>
            <a:r>
              <a:rPr lang="pt-BR" dirty="0" smtClean="0"/>
              <a:t>(39% menos eventos no </a:t>
            </a:r>
            <a:r>
              <a:rPr lang="pt-BR" dirty="0" err="1" smtClean="0"/>
              <a:t>tto</a:t>
            </a:r>
            <a:r>
              <a:rPr lang="pt-BR" dirty="0" smtClean="0"/>
              <a:t> endoluminal). E em 12 meses (AVC ou morte neurológica) também foi menor no grupo da angioplastia</a:t>
            </a:r>
          </a:p>
          <a:p>
            <a:r>
              <a:rPr lang="pt-BR" b="1" dirty="0" smtClean="0"/>
              <a:t>Portanto a angioplastia carotídea + sistema de proteção em </a:t>
            </a:r>
            <a:r>
              <a:rPr lang="pt-BR" b="1" dirty="0" err="1" smtClean="0"/>
              <a:t>pcts</a:t>
            </a:r>
            <a:r>
              <a:rPr lang="pt-BR" b="1" dirty="0" smtClean="0"/>
              <a:t> de alto risco para </a:t>
            </a:r>
            <a:r>
              <a:rPr lang="pt-BR" b="1" dirty="0" err="1" smtClean="0"/>
              <a:t>endarterectomia</a:t>
            </a:r>
            <a:r>
              <a:rPr lang="pt-BR" b="1" dirty="0" smtClean="0"/>
              <a:t> tem resultados em curto e médio prazo (12 meses) não inferiores aos da cirurgia</a:t>
            </a:r>
            <a:endParaRPr lang="pt-BR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err="1" smtClean="0"/>
              <a:t>Metanálise</a:t>
            </a:r>
            <a:r>
              <a:rPr lang="pt-BR" sz="3200" dirty="0" smtClean="0"/>
              <a:t> avalia os desfechos da angioplastia carotídea x </a:t>
            </a:r>
            <a:r>
              <a:rPr lang="pt-BR" sz="3200" dirty="0" err="1" smtClean="0"/>
              <a:t>endarterectomia</a:t>
            </a:r>
            <a:r>
              <a:rPr lang="pt-BR" sz="3200" dirty="0" smtClean="0"/>
              <a:t> em </a:t>
            </a:r>
            <a:r>
              <a:rPr lang="pt-BR" sz="3200" dirty="0" err="1" smtClean="0"/>
              <a:t>pts</a:t>
            </a:r>
            <a:r>
              <a:rPr lang="pt-BR" sz="3200" dirty="0" smtClean="0"/>
              <a:t> sintomáticos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Nessa </a:t>
            </a:r>
            <a:r>
              <a:rPr lang="pt-BR" dirty="0" err="1" smtClean="0"/>
              <a:t>metánalise</a:t>
            </a:r>
            <a:r>
              <a:rPr lang="pt-BR" dirty="0" smtClean="0"/>
              <a:t>, publicada em 2010, 3433 </a:t>
            </a:r>
            <a:r>
              <a:rPr lang="pt-BR" dirty="0" err="1" smtClean="0"/>
              <a:t>pcts</a:t>
            </a:r>
            <a:r>
              <a:rPr lang="pt-BR" dirty="0" smtClean="0"/>
              <a:t> com estenose carotídea severa sintomática. </a:t>
            </a:r>
          </a:p>
          <a:p>
            <a:r>
              <a:rPr lang="pt-BR" dirty="0" smtClean="0"/>
              <a:t>Os estudos incluídos foram o EVA-3S, o SPACE e ICSS. </a:t>
            </a:r>
          </a:p>
          <a:p>
            <a:r>
              <a:rPr lang="pt-BR" dirty="0" smtClean="0"/>
              <a:t>Desfecho primário foi AVC ou morte, e os secundários foram IAM, hematoma importante no local e infecção grave. </a:t>
            </a:r>
          </a:p>
          <a:p>
            <a:r>
              <a:rPr lang="pt-BR" dirty="0" err="1" smtClean="0"/>
              <a:t>Pcts</a:t>
            </a:r>
            <a:r>
              <a:rPr lang="pt-BR" dirty="0" smtClean="0"/>
              <a:t> incluídos na randomização e 120 dias após.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 smtClean="0"/>
              <a:t>Conclusão</a:t>
            </a:r>
            <a:r>
              <a:rPr lang="pt-BR" dirty="0" smtClean="0"/>
              <a:t>: implante de </a:t>
            </a:r>
            <a:r>
              <a:rPr lang="pt-BR" dirty="0" err="1" smtClean="0"/>
              <a:t>stent</a:t>
            </a:r>
            <a:r>
              <a:rPr lang="pt-BR" dirty="0" smtClean="0"/>
              <a:t> deve ser evitado em pacientes idosos (idade &gt; 70 anos) com estenose carotídea sintomática, mas pode ser tão seguro quanto a </a:t>
            </a:r>
            <a:r>
              <a:rPr lang="pt-BR" dirty="0" err="1" smtClean="0"/>
              <a:t>endarterectomia</a:t>
            </a:r>
            <a:r>
              <a:rPr lang="pt-BR" dirty="0" smtClean="0"/>
              <a:t> em pacientes mais jovens.</a:t>
            </a:r>
          </a:p>
          <a:p>
            <a:r>
              <a:rPr lang="pt-BR" b="1" dirty="0" err="1" smtClean="0"/>
              <a:t>Critícas</a:t>
            </a:r>
            <a:r>
              <a:rPr lang="pt-BR" b="1" dirty="0" smtClean="0"/>
              <a:t>:</a:t>
            </a:r>
          </a:p>
          <a:p>
            <a:pPr>
              <a:buNone/>
            </a:pPr>
            <a:r>
              <a:rPr lang="pt-BR" dirty="0" smtClean="0"/>
              <a:t>- EVA-3S (2000) não utilizou o sistema de proteção (AVC foi de 25% no grupo do implante de </a:t>
            </a:r>
            <a:r>
              <a:rPr lang="pt-BR" dirty="0" err="1" smtClean="0"/>
              <a:t>stent</a:t>
            </a:r>
            <a:r>
              <a:rPr lang="pt-BR" dirty="0" smtClean="0"/>
              <a:t>)</a:t>
            </a:r>
          </a:p>
          <a:p>
            <a:pPr>
              <a:buFontTx/>
              <a:buChar char="-"/>
            </a:pPr>
            <a:r>
              <a:rPr lang="pt-BR" dirty="0" smtClean="0"/>
              <a:t>A maioria dos </a:t>
            </a:r>
            <a:r>
              <a:rPr lang="pt-BR" dirty="0" err="1" smtClean="0"/>
              <a:t>pcts</a:t>
            </a:r>
            <a:r>
              <a:rPr lang="pt-BR" dirty="0" smtClean="0"/>
              <a:t> estavam recebendo apenas 1 antiagregação </a:t>
            </a:r>
            <a:r>
              <a:rPr lang="pt-BR" dirty="0" err="1" smtClean="0"/>
              <a:t>plaquetária</a:t>
            </a:r>
            <a:r>
              <a:rPr lang="pt-BR" dirty="0" smtClean="0"/>
              <a:t>, e não dupla antiagregação ( atualmente recomendado)</a:t>
            </a:r>
          </a:p>
          <a:p>
            <a:pPr>
              <a:buFontTx/>
              <a:buChar char="-"/>
            </a:pPr>
            <a:r>
              <a:rPr lang="pt-BR" dirty="0" smtClean="0"/>
              <a:t>Pouca experiência na época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Diretriz Sociedade Americana de Cardiologia (AHA 2011)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Stent</a:t>
            </a:r>
            <a:r>
              <a:rPr lang="pt-BR" dirty="0" smtClean="0"/>
              <a:t> carotídeo como alternativa a </a:t>
            </a:r>
            <a:r>
              <a:rPr lang="pt-BR" dirty="0" err="1" smtClean="0"/>
              <a:t>endarterectomia</a:t>
            </a:r>
            <a:r>
              <a:rPr lang="pt-BR" dirty="0" smtClean="0"/>
              <a:t> para sintomáticos com risco </a:t>
            </a:r>
            <a:r>
              <a:rPr lang="pt-BR" dirty="0" err="1" smtClean="0"/>
              <a:t>cirurgico</a:t>
            </a:r>
            <a:r>
              <a:rPr lang="pt-BR" dirty="0" smtClean="0"/>
              <a:t> intermediário ou norma, em lesões &gt; ou = 70% ( vista por método não invasivo) ou &gt; ou = 50% (vista por angiografia) –  </a:t>
            </a:r>
            <a:r>
              <a:rPr lang="pt-BR" i="1" dirty="0" smtClean="0"/>
              <a:t>NE B</a:t>
            </a:r>
          </a:p>
          <a:p>
            <a:r>
              <a:rPr lang="pt-BR" dirty="0" err="1" smtClean="0"/>
              <a:t>Endarterectomia</a:t>
            </a:r>
            <a:r>
              <a:rPr lang="pt-BR" dirty="0" smtClean="0"/>
              <a:t> é preferível ao </a:t>
            </a:r>
            <a:r>
              <a:rPr lang="pt-BR" dirty="0" err="1" smtClean="0"/>
              <a:t>stent</a:t>
            </a:r>
            <a:r>
              <a:rPr lang="pt-BR" dirty="0" smtClean="0"/>
              <a:t> carotídeo para idosos com anatomia desfavorável para intervenção percutânea – </a:t>
            </a:r>
            <a:r>
              <a:rPr lang="pt-BR" i="1" dirty="0" smtClean="0"/>
              <a:t>NE B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Diretriz Sociedade Americana de Cardiologia (AHA 2011)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Stent</a:t>
            </a:r>
            <a:r>
              <a:rPr lang="pt-BR" dirty="0" smtClean="0"/>
              <a:t> carotídeo como alternativa à </a:t>
            </a:r>
            <a:r>
              <a:rPr lang="pt-BR" dirty="0" err="1" smtClean="0"/>
              <a:t>endarterectomia</a:t>
            </a:r>
            <a:r>
              <a:rPr lang="pt-BR" dirty="0" smtClean="0"/>
              <a:t>  em pacientes com pescoço hostil ou anatomia desfavorável – </a:t>
            </a:r>
            <a:r>
              <a:rPr lang="pt-BR" i="1" dirty="0" smtClean="0"/>
              <a:t>NE B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Diretriz Sociedade Americana de Cardiologia (AHA 2011)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Assintomáticos:</a:t>
            </a:r>
          </a:p>
          <a:p>
            <a:pPr>
              <a:buNone/>
            </a:pPr>
            <a:r>
              <a:rPr lang="pt-BR" dirty="0" smtClean="0"/>
              <a:t>-   </a:t>
            </a:r>
            <a:r>
              <a:rPr lang="pt-BR" dirty="0" err="1" smtClean="0"/>
              <a:t>Stent</a:t>
            </a:r>
            <a:r>
              <a:rPr lang="pt-BR" dirty="0" smtClean="0"/>
              <a:t> carotídeo </a:t>
            </a:r>
            <a:r>
              <a:rPr lang="pt-BR" b="1" dirty="0" smtClean="0"/>
              <a:t>profilático </a:t>
            </a:r>
            <a:r>
              <a:rPr lang="pt-BR" dirty="0" smtClean="0"/>
              <a:t>pode ser considerado em pacientes assintomáticos, com estenose de 80% ( visto na angiografia) e de 70% (visto no US Doppler), sendo sua eficácia comparada ao </a:t>
            </a:r>
            <a:r>
              <a:rPr lang="pt-BR" dirty="0" err="1" smtClean="0"/>
              <a:t>tto</a:t>
            </a:r>
            <a:r>
              <a:rPr lang="pt-BR" dirty="0" smtClean="0"/>
              <a:t> clínico não foi estabelecida</a:t>
            </a: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8000" dirty="0" smtClean="0"/>
              <a:t>OBRIGADO</a:t>
            </a:r>
            <a:endParaRPr lang="pt-BR" sz="8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" contrast="-9000"/>
          </a:blip>
          <a:srcRect/>
          <a:stretch>
            <a:fillRect/>
          </a:stretch>
        </p:blipFill>
        <p:spPr bwMode="auto">
          <a:xfrm>
            <a:off x="6588224" y="188640"/>
            <a:ext cx="2352650" cy="2387248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Quem são os pacientes com </a:t>
            </a:r>
            <a:r>
              <a:rPr lang="pt-BR" b="1" dirty="0" smtClean="0"/>
              <a:t>alto risco cirúrgico</a:t>
            </a:r>
            <a:r>
              <a:rPr lang="pt-BR" dirty="0" smtClean="0"/>
              <a:t>?? (Estudo NASCET e ACAS)</a:t>
            </a:r>
          </a:p>
          <a:p>
            <a:pPr>
              <a:buNone/>
            </a:pPr>
            <a:r>
              <a:rPr lang="pt-BR" dirty="0" smtClean="0"/>
              <a:t>- Pós </a:t>
            </a:r>
            <a:r>
              <a:rPr lang="pt-BR" dirty="0" smtClean="0"/>
              <a:t>radioterapia, </a:t>
            </a:r>
            <a:r>
              <a:rPr lang="pt-BR" dirty="0" err="1" smtClean="0"/>
              <a:t>trequeostomia</a:t>
            </a:r>
            <a:r>
              <a:rPr lang="pt-BR" dirty="0" smtClean="0"/>
              <a:t> (Pescoço hostil)</a:t>
            </a:r>
            <a:endParaRPr lang="pt-BR" dirty="0" smtClean="0"/>
          </a:p>
          <a:p>
            <a:pPr>
              <a:buNone/>
            </a:pPr>
            <a:r>
              <a:rPr lang="pt-BR" dirty="0"/>
              <a:t>-</a:t>
            </a:r>
            <a:r>
              <a:rPr lang="pt-BR" dirty="0" smtClean="0"/>
              <a:t> Reestenose Pós </a:t>
            </a:r>
            <a:r>
              <a:rPr lang="pt-BR" dirty="0" err="1" smtClean="0"/>
              <a:t>Endarterectomia</a:t>
            </a:r>
            <a:endParaRPr lang="pt-BR" dirty="0" smtClean="0"/>
          </a:p>
          <a:p>
            <a:pPr>
              <a:buNone/>
            </a:pPr>
            <a:r>
              <a:rPr lang="pt-BR" dirty="0"/>
              <a:t>-</a:t>
            </a:r>
            <a:r>
              <a:rPr lang="pt-BR" dirty="0" smtClean="0"/>
              <a:t> Oclusão Contralateral</a:t>
            </a:r>
          </a:p>
          <a:p>
            <a:pPr>
              <a:buNone/>
            </a:pPr>
            <a:r>
              <a:rPr lang="pt-BR" dirty="0"/>
              <a:t>-</a:t>
            </a:r>
            <a:r>
              <a:rPr lang="pt-BR" dirty="0" smtClean="0"/>
              <a:t> Cirurgia cervical radical</a:t>
            </a:r>
          </a:p>
          <a:p>
            <a:pPr>
              <a:buNone/>
            </a:pPr>
            <a:r>
              <a:rPr lang="pt-BR" dirty="0"/>
              <a:t>-</a:t>
            </a:r>
            <a:r>
              <a:rPr lang="pt-BR" dirty="0" smtClean="0"/>
              <a:t> Lesões cirurgicamente inacessíveis</a:t>
            </a:r>
          </a:p>
          <a:p>
            <a:pPr>
              <a:buFontTx/>
              <a:buChar char="-"/>
            </a:pPr>
            <a:r>
              <a:rPr lang="pt-BR" dirty="0" smtClean="0"/>
              <a:t>Lesão cervical</a:t>
            </a:r>
            <a:r>
              <a:rPr lang="pt-BR" dirty="0" smtClean="0"/>
              <a:t> alta</a:t>
            </a:r>
          </a:p>
          <a:p>
            <a:pPr>
              <a:buFontTx/>
              <a:buChar char="-"/>
            </a:pPr>
            <a:r>
              <a:rPr lang="pt-BR" dirty="0" err="1" smtClean="0"/>
              <a:t>Pcts</a:t>
            </a:r>
            <a:r>
              <a:rPr lang="pt-BR" dirty="0" smtClean="0"/>
              <a:t> &gt; 75 anos</a:t>
            </a:r>
            <a:endParaRPr lang="pt-BR" dirty="0" smtClean="0"/>
          </a:p>
          <a:p>
            <a:pPr>
              <a:buNone/>
            </a:pPr>
            <a:r>
              <a:rPr lang="pt-BR" dirty="0"/>
              <a:t>-</a:t>
            </a:r>
            <a:r>
              <a:rPr lang="pt-BR" dirty="0" smtClean="0"/>
              <a:t> Comorbidades médicas significativas (DPOC, ICC, FE&gt;30%, angina instável, DAC multiarterial, IR dependente de diálise)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Contraindicações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Contraindicações ao tratamento percutâneo:</a:t>
            </a:r>
          </a:p>
          <a:p>
            <a:r>
              <a:rPr lang="pt-BR" u="sng" dirty="0" smtClean="0"/>
              <a:t>Quadros neurológicos:</a:t>
            </a:r>
          </a:p>
          <a:p>
            <a:pPr>
              <a:buFontTx/>
              <a:buChar char="-"/>
            </a:pPr>
            <a:r>
              <a:rPr lang="pt-BR" dirty="0" smtClean="0"/>
              <a:t>AVC &lt; 4 semanas de evolução</a:t>
            </a:r>
          </a:p>
          <a:p>
            <a:pPr>
              <a:buFontTx/>
              <a:buChar char="-"/>
            </a:pPr>
            <a:r>
              <a:rPr lang="pt-BR" dirty="0" smtClean="0"/>
              <a:t>AVC maior homolateral</a:t>
            </a:r>
          </a:p>
          <a:p>
            <a:pPr>
              <a:buFontTx/>
              <a:buChar char="-"/>
            </a:pPr>
            <a:r>
              <a:rPr lang="pt-BR" dirty="0" smtClean="0"/>
              <a:t>Demência grave</a:t>
            </a:r>
          </a:p>
          <a:p>
            <a:pPr>
              <a:buFontTx/>
              <a:buChar char="-"/>
            </a:pPr>
            <a:r>
              <a:rPr lang="pt-BR" dirty="0" smtClean="0"/>
              <a:t>Hemorragia cerebral no ano anterior</a:t>
            </a:r>
          </a:p>
          <a:p>
            <a:pPr>
              <a:buFontTx/>
              <a:buChar char="-"/>
            </a:pPr>
            <a:r>
              <a:rPr lang="pt-BR" dirty="0" smtClean="0"/>
              <a:t>AVC isquêmico transformado em hemorrágico nos 60 dias anteriores 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Contraindicações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 smtClean="0"/>
              <a:t>Contraindicações ao tratamento percutâneo:</a:t>
            </a:r>
          </a:p>
          <a:p>
            <a:r>
              <a:rPr lang="pt-BR" u="sng" dirty="0" smtClean="0"/>
              <a:t>Condições anatômicas:</a:t>
            </a:r>
          </a:p>
          <a:p>
            <a:pPr>
              <a:buFontTx/>
              <a:buChar char="-"/>
            </a:pPr>
            <a:r>
              <a:rPr lang="pt-BR" dirty="0" smtClean="0"/>
              <a:t>Tortuosidade ou angulações que impeçam o acesso à carótida comum</a:t>
            </a:r>
          </a:p>
          <a:p>
            <a:pPr>
              <a:buFontTx/>
              <a:buChar char="-"/>
            </a:pPr>
            <a:r>
              <a:rPr lang="pt-BR" dirty="0" err="1" smtClean="0"/>
              <a:t>Ateromatose</a:t>
            </a:r>
            <a:r>
              <a:rPr lang="pt-BR" dirty="0" smtClean="0"/>
              <a:t> aórtica grave</a:t>
            </a:r>
          </a:p>
          <a:p>
            <a:pPr>
              <a:buFontTx/>
              <a:buChar char="-"/>
            </a:pPr>
            <a:r>
              <a:rPr lang="pt-BR" dirty="0" smtClean="0"/>
              <a:t>Lesões volumosas e longas</a:t>
            </a:r>
          </a:p>
          <a:p>
            <a:pPr>
              <a:buFontTx/>
              <a:buChar char="-"/>
            </a:pPr>
            <a:r>
              <a:rPr lang="pt-BR" dirty="0" smtClean="0"/>
              <a:t>Trombos intraluminais (uso de sistema de proteção é útil)</a:t>
            </a:r>
          </a:p>
          <a:p>
            <a:pPr>
              <a:buFontTx/>
              <a:buChar char="-"/>
            </a:pPr>
            <a:r>
              <a:rPr lang="pt-BR" dirty="0" smtClean="0"/>
              <a:t>Oclusões totais</a:t>
            </a:r>
          </a:p>
          <a:p>
            <a:pPr>
              <a:buFontTx/>
              <a:buChar char="-"/>
            </a:pPr>
            <a:r>
              <a:rPr lang="pt-BR" dirty="0" smtClean="0"/>
              <a:t>Malformações arteriovenosas intracranianas (requer tratamento prévio ou simultâneo)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Contraindicações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Contraindicações ao tratamento percutâneo:</a:t>
            </a:r>
          </a:p>
          <a:p>
            <a:r>
              <a:rPr lang="pt-BR" u="sng" dirty="0" smtClean="0"/>
              <a:t>Doenças de outros sistemas:</a:t>
            </a:r>
          </a:p>
          <a:p>
            <a:pPr>
              <a:buFontTx/>
              <a:buChar char="-"/>
            </a:pPr>
            <a:r>
              <a:rPr lang="pt-BR" dirty="0" smtClean="0"/>
              <a:t>Hemorragia em outro órgão</a:t>
            </a:r>
          </a:p>
          <a:p>
            <a:pPr>
              <a:buFontTx/>
              <a:buChar char="-"/>
            </a:pPr>
            <a:r>
              <a:rPr lang="pt-BR" dirty="0" smtClean="0"/>
              <a:t>Alergia a iodo</a:t>
            </a:r>
          </a:p>
          <a:p>
            <a:pPr>
              <a:buFontTx/>
              <a:buChar char="-"/>
            </a:pPr>
            <a:r>
              <a:rPr lang="pt-BR" dirty="0" smtClean="0"/>
              <a:t>Neoplasias</a:t>
            </a:r>
          </a:p>
          <a:p>
            <a:pPr>
              <a:buFontTx/>
              <a:buChar char="-"/>
            </a:pPr>
            <a:r>
              <a:rPr lang="pt-BR" dirty="0" smtClean="0"/>
              <a:t>Insuficiência Renal</a:t>
            </a:r>
          </a:p>
          <a:p>
            <a:pPr>
              <a:buFontTx/>
              <a:buChar char="-"/>
            </a:pPr>
            <a:r>
              <a:rPr lang="pt-BR" dirty="0" smtClean="0"/>
              <a:t>Cirurgia cardíaca próxima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 e Materiais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Avaliação do paciente:</a:t>
            </a:r>
          </a:p>
          <a:p>
            <a:pPr>
              <a:buFontTx/>
              <a:buChar char="-"/>
            </a:pPr>
            <a:r>
              <a:rPr lang="pt-BR" dirty="0" smtClean="0"/>
              <a:t>Caracterização dos sintomas neurológicos</a:t>
            </a:r>
          </a:p>
          <a:p>
            <a:pPr>
              <a:buFontTx/>
              <a:buChar char="-"/>
            </a:pPr>
            <a:r>
              <a:rPr lang="pt-BR" dirty="0" smtClean="0"/>
              <a:t>Avaliação com outros exames, como US Doppler dos vasos do pescoço ( avaliação da composição da placa e estimativa da repercussão funcional da lesão</a:t>
            </a:r>
            <a:r>
              <a:rPr lang="pt-BR" dirty="0" smtClean="0"/>
              <a:t>)</a:t>
            </a:r>
          </a:p>
          <a:p>
            <a:pPr>
              <a:buFontTx/>
              <a:buChar char="-"/>
            </a:pPr>
            <a:r>
              <a:rPr lang="pt-BR" dirty="0" smtClean="0"/>
              <a:t>Tomografia ou ressonância do encéfalo: avaliar reserva neurovascular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 e Materiais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Angiografia prévia:</a:t>
            </a:r>
          </a:p>
          <a:p>
            <a:pPr>
              <a:buFontTx/>
              <a:buChar char="-"/>
            </a:pPr>
            <a:r>
              <a:rPr lang="pt-BR" dirty="0" smtClean="0"/>
              <a:t>Com avaliação dos 4 vasos do tronco aórtico em suas porções extra e intracranianas e bifurcação carotídea, visando a presença de obstruções, </a:t>
            </a:r>
            <a:r>
              <a:rPr lang="pt-BR" dirty="0" err="1" smtClean="0"/>
              <a:t>MAVs</a:t>
            </a:r>
            <a:r>
              <a:rPr lang="pt-BR" dirty="0" smtClean="0"/>
              <a:t>, circulação colateral e embolia de vasos cerebrais</a:t>
            </a:r>
          </a:p>
          <a:p>
            <a:pPr>
              <a:buFontTx/>
              <a:buChar char="-"/>
            </a:pPr>
            <a:r>
              <a:rPr lang="pt-BR" dirty="0" smtClean="0"/>
              <a:t>Estudo seletivo da lesão à ser tratada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1882</TotalTime>
  <Words>1655</Words>
  <Application>Microsoft Office PowerPoint</Application>
  <PresentationFormat>Apresentação na tela (4:3)</PresentationFormat>
  <Paragraphs>153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Metrô</vt:lpstr>
      <vt:lpstr>Intervenção percutânea Carotídea</vt:lpstr>
      <vt:lpstr>Introdução</vt:lpstr>
      <vt:lpstr>Indicações </vt:lpstr>
      <vt:lpstr>Indicações</vt:lpstr>
      <vt:lpstr>Contraindicações</vt:lpstr>
      <vt:lpstr>Contraindicações</vt:lpstr>
      <vt:lpstr>Contraindicações</vt:lpstr>
      <vt:lpstr>Técnica e Materiais</vt:lpstr>
      <vt:lpstr>Técnica e Materiais</vt:lpstr>
      <vt:lpstr>Técnica e Materiais</vt:lpstr>
      <vt:lpstr>Slide 11</vt:lpstr>
      <vt:lpstr>Técnicas e Materiais</vt:lpstr>
      <vt:lpstr>Sistemas de proteção</vt:lpstr>
      <vt:lpstr>Sistemas de proteção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Fase 2 (fase protegida): Pré dilatação / Implante do Stent e expansão</vt:lpstr>
      <vt:lpstr>Slide 23</vt:lpstr>
      <vt:lpstr>Slide 24</vt:lpstr>
      <vt:lpstr>Slide 25</vt:lpstr>
      <vt:lpstr>Slide 26</vt:lpstr>
      <vt:lpstr>Qual Stent escolher?? Célula fechada ou aberta??</vt:lpstr>
      <vt:lpstr>Stent com célula fechada ou aberta??</vt:lpstr>
      <vt:lpstr>Slide 29</vt:lpstr>
      <vt:lpstr>Slide 30</vt:lpstr>
      <vt:lpstr>Cônico ou Tubular?</vt:lpstr>
      <vt:lpstr>Estudo Saphire</vt:lpstr>
      <vt:lpstr>Metanálise avalia os desfechos da angioplastia carotídea x endarterectomia em pts sintomáticos</vt:lpstr>
      <vt:lpstr>Slide 34</vt:lpstr>
      <vt:lpstr>Diretriz Sociedade Americana de Cardiologia (AHA 2011)</vt:lpstr>
      <vt:lpstr>Diretriz Sociedade Americana de Cardiologia (AHA 2011)</vt:lpstr>
      <vt:lpstr>Diretriz Sociedade Americana de Cardiologia (AHA 2011)</vt:lpstr>
      <vt:lpstr>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Intervenção percutânea Carotídea</dc:title>
  <dc:creator>Andre</dc:creator>
  <cp:lastModifiedBy>Andre</cp:lastModifiedBy>
  <cp:revision>12</cp:revision>
  <dcterms:created xsi:type="dcterms:W3CDTF">2013-07-02T22:46:31Z</dcterms:created>
  <dcterms:modified xsi:type="dcterms:W3CDTF">2013-08-02T21:58:55Z</dcterms:modified>
</cp:coreProperties>
</file>