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notesMasterIdLst>
    <p:notesMasterId r:id="rId82"/>
  </p:notesMasterIdLst>
  <p:sldIdLst>
    <p:sldId id="256" r:id="rId2"/>
    <p:sldId id="257" r:id="rId3"/>
    <p:sldId id="258" r:id="rId4"/>
    <p:sldId id="259" r:id="rId5"/>
    <p:sldId id="260" r:id="rId6"/>
    <p:sldId id="261" r:id="rId7"/>
    <p:sldId id="262" r:id="rId8"/>
    <p:sldId id="298"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80" r:id="rId26"/>
    <p:sldId id="279"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9" r:id="rId45"/>
    <p:sldId id="300" r:id="rId46"/>
    <p:sldId id="301" r:id="rId47"/>
    <p:sldId id="302" r:id="rId48"/>
    <p:sldId id="303" r:id="rId49"/>
    <p:sldId id="304" r:id="rId50"/>
    <p:sldId id="308" r:id="rId51"/>
    <p:sldId id="309" r:id="rId52"/>
    <p:sldId id="305" r:id="rId53"/>
    <p:sldId id="311" r:id="rId54"/>
    <p:sldId id="306" r:id="rId55"/>
    <p:sldId id="307" r:id="rId56"/>
    <p:sldId id="310" r:id="rId57"/>
    <p:sldId id="312" r:id="rId58"/>
    <p:sldId id="313" r:id="rId59"/>
    <p:sldId id="314" r:id="rId60"/>
    <p:sldId id="315" r:id="rId61"/>
    <p:sldId id="316" r:id="rId62"/>
    <p:sldId id="317" r:id="rId63"/>
    <p:sldId id="318" r:id="rId64"/>
    <p:sldId id="319" r:id="rId65"/>
    <p:sldId id="320" r:id="rId66"/>
    <p:sldId id="321" r:id="rId67"/>
    <p:sldId id="322" r:id="rId68"/>
    <p:sldId id="324" r:id="rId69"/>
    <p:sldId id="323" r:id="rId70"/>
    <p:sldId id="325" r:id="rId71"/>
    <p:sldId id="326" r:id="rId72"/>
    <p:sldId id="327" r:id="rId73"/>
    <p:sldId id="328" r:id="rId74"/>
    <p:sldId id="329" r:id="rId75"/>
    <p:sldId id="330" r:id="rId76"/>
    <p:sldId id="331" r:id="rId77"/>
    <p:sldId id="332" r:id="rId78"/>
    <p:sldId id="333" r:id="rId79"/>
    <p:sldId id="334" r:id="rId80"/>
    <p:sldId id="335" r:id="rId81"/>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110"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786833-F3B8-45B5-95CC-F43A8E73BA7B}" type="datetimeFigureOut">
              <a:rPr lang="pt-BR" smtClean="0"/>
              <a:t>04/04/2013</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2DE934-DA8C-4C03-A080-593355EC7698}" type="slidenum">
              <a:rPr lang="pt-BR" smtClean="0"/>
              <a:t>‹nº›</a:t>
            </a:fld>
            <a:endParaRPr lang="pt-BR"/>
          </a:p>
        </p:txBody>
      </p:sp>
    </p:spTree>
    <p:extLst>
      <p:ext uri="{BB962C8B-B14F-4D97-AF65-F5344CB8AC3E}">
        <p14:creationId xmlns:p14="http://schemas.microsoft.com/office/powerpoint/2010/main" val="1742784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72DE934-DA8C-4C03-A080-593355EC7698}" type="slidenum">
              <a:rPr lang="pt-BR" smtClean="0"/>
              <a:t>41</a:t>
            </a:fld>
            <a:endParaRPr lang="pt-BR"/>
          </a:p>
        </p:txBody>
      </p:sp>
    </p:spTree>
    <p:extLst>
      <p:ext uri="{BB962C8B-B14F-4D97-AF65-F5344CB8AC3E}">
        <p14:creationId xmlns:p14="http://schemas.microsoft.com/office/powerpoint/2010/main" val="316813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72DE934-DA8C-4C03-A080-593355EC7698}" type="slidenum">
              <a:rPr lang="pt-BR" smtClean="0"/>
              <a:t>67</a:t>
            </a:fld>
            <a:endParaRPr lang="pt-BR"/>
          </a:p>
        </p:txBody>
      </p:sp>
    </p:spTree>
    <p:extLst>
      <p:ext uri="{BB962C8B-B14F-4D97-AF65-F5344CB8AC3E}">
        <p14:creationId xmlns:p14="http://schemas.microsoft.com/office/powerpoint/2010/main" val="2372680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3" name="Retângulo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tângulo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tângulo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tângulo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tângulo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etângulo de cantos arredondados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etângulo de cantos arredondados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tângulo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ângulo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ângulo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tângulo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ítulo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pt-BR" smtClean="0"/>
              <a:t>Clique para editar o título mestre</a:t>
            </a:r>
            <a:endParaRPr kumimoji="0" lang="en-US"/>
          </a:p>
        </p:txBody>
      </p:sp>
      <p:sp>
        <p:nvSpPr>
          <p:cNvPr id="9" name="Subtítulo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smtClean="0"/>
              <a:t>Clique para editar o estilo do subtítulo mestre</a:t>
            </a:r>
            <a:endParaRPr kumimoji="0" lang="en-US"/>
          </a:p>
        </p:txBody>
      </p:sp>
      <p:sp>
        <p:nvSpPr>
          <p:cNvPr id="28" name="Espaço Reservado para Data 27"/>
          <p:cNvSpPr>
            <a:spLocks noGrp="1"/>
          </p:cNvSpPr>
          <p:nvPr>
            <p:ph type="dt" sz="half" idx="10"/>
          </p:nvPr>
        </p:nvSpPr>
        <p:spPr>
          <a:xfrm>
            <a:off x="6705600" y="4206240"/>
            <a:ext cx="960120" cy="457200"/>
          </a:xfrm>
        </p:spPr>
        <p:txBody>
          <a:bodyPr/>
          <a:lstStyle/>
          <a:p>
            <a:fld id="{C3666A10-29FA-4C58-95F5-98D85A3A34BA}" type="datetimeFigureOut">
              <a:rPr lang="pt-BR" smtClean="0"/>
              <a:t>04/04/2013</a:t>
            </a:fld>
            <a:endParaRPr lang="pt-BR"/>
          </a:p>
        </p:txBody>
      </p:sp>
      <p:sp>
        <p:nvSpPr>
          <p:cNvPr id="17" name="Espaço Reservado para Rodapé 16"/>
          <p:cNvSpPr>
            <a:spLocks noGrp="1"/>
          </p:cNvSpPr>
          <p:nvPr>
            <p:ph type="ftr" sz="quarter" idx="11"/>
          </p:nvPr>
        </p:nvSpPr>
        <p:spPr>
          <a:xfrm>
            <a:off x="5410200" y="4205288"/>
            <a:ext cx="1295400" cy="457200"/>
          </a:xfrm>
        </p:spPr>
        <p:txBody>
          <a:bodyPr/>
          <a:lstStyle/>
          <a:p>
            <a:endParaRPr lang="pt-BR"/>
          </a:p>
        </p:txBody>
      </p:sp>
      <p:sp>
        <p:nvSpPr>
          <p:cNvPr id="29" name="Espaço Reservado para Número de Slide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7C6A1AFA-BEDC-4209-80E1-4B805B8ADC34}" type="slidenum">
              <a:rPr lang="pt-BR" smtClean="0"/>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C3666A10-29FA-4C58-95F5-98D85A3A34BA}" type="datetimeFigureOut">
              <a:rPr lang="pt-BR" smtClean="0"/>
              <a:t>04/04/2013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C6A1AFA-BEDC-4209-80E1-4B805B8ADC34}" type="slidenum">
              <a:rPr lang="pt-BR" smtClean="0"/>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81800" y="1143000"/>
            <a:ext cx="1905000" cy="5486400"/>
          </a:xfrm>
        </p:spPr>
        <p:txBody>
          <a:bodyPr vert="eaVert"/>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a:xfrm>
            <a:off x="457200" y="1143000"/>
            <a:ext cx="6248400" cy="5486400"/>
          </a:xfrm>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C3666A10-29FA-4C58-95F5-98D85A3A34BA}" type="datetimeFigureOut">
              <a:rPr lang="pt-BR" smtClean="0"/>
              <a:t>04/04/2013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C6A1AFA-BEDC-4209-80E1-4B805B8ADC34}" type="slidenum">
              <a:rPr lang="pt-BR" smtClean="0"/>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C3666A10-29FA-4C58-95F5-98D85A3A34BA}" type="datetimeFigureOut">
              <a:rPr lang="pt-BR" smtClean="0"/>
              <a:t>04/04/2013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C6A1AFA-BEDC-4209-80E1-4B805B8ADC34}" type="slidenum">
              <a:rPr lang="pt-BR" smtClean="0"/>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smtClean="0"/>
              <a:t>Clique para editar o texto mestre</a:t>
            </a:r>
          </a:p>
        </p:txBody>
      </p:sp>
      <p:sp>
        <p:nvSpPr>
          <p:cNvPr id="4" name="Espaço Reservado para Data 3"/>
          <p:cNvSpPr>
            <a:spLocks noGrp="1"/>
          </p:cNvSpPr>
          <p:nvPr>
            <p:ph type="dt" sz="half" idx="10"/>
          </p:nvPr>
        </p:nvSpPr>
        <p:spPr/>
        <p:txBody>
          <a:bodyPr/>
          <a:lstStyle/>
          <a:p>
            <a:fld id="{C3666A10-29FA-4C58-95F5-98D85A3A34BA}" type="datetimeFigureOut">
              <a:rPr lang="pt-BR" smtClean="0"/>
              <a:t>04/04/2013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C6A1AFA-BEDC-4209-80E1-4B805B8ADC34}" type="slidenum">
              <a:rPr lang="pt-BR" smtClean="0"/>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Conteúdo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Conteúdo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p>
            <a:fld id="{C3666A10-29FA-4C58-95F5-98D85A3A34BA}" type="datetimeFigureOut">
              <a:rPr lang="pt-BR" smtClean="0"/>
              <a:t>04/04/2013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C6A1AFA-BEDC-4209-80E1-4B805B8ADC34}" type="slidenum">
              <a:rPr lang="pt-BR" smtClean="0"/>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381000" y="1143000"/>
            <a:ext cx="8382000" cy="1069848"/>
          </a:xfrm>
        </p:spPr>
        <p:txBody>
          <a:bodyPr anchor="ctr"/>
          <a:lstStyle>
            <a:lvl1pPr>
              <a:defRPr sz="4000" b="0" i="0" cap="none" baseline="0"/>
            </a:lvl1pPr>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 texto mestre</a:t>
            </a:r>
          </a:p>
        </p:txBody>
      </p:sp>
      <p:sp>
        <p:nvSpPr>
          <p:cNvPr id="4" name="Espaço Reservado para Texto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 texto mestre</a:t>
            </a:r>
          </a:p>
        </p:txBody>
      </p:sp>
      <p:sp>
        <p:nvSpPr>
          <p:cNvPr id="5" name="Espaço Reservado para Conteúdo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6" name="Espaço Reservado para Conteúdo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26" name="Espaço Reservado para Data 25"/>
          <p:cNvSpPr>
            <a:spLocks noGrp="1"/>
          </p:cNvSpPr>
          <p:nvPr>
            <p:ph type="dt" sz="half" idx="10"/>
          </p:nvPr>
        </p:nvSpPr>
        <p:spPr/>
        <p:txBody>
          <a:bodyPr rtlCol="0"/>
          <a:lstStyle/>
          <a:p>
            <a:fld id="{C3666A10-29FA-4C58-95F5-98D85A3A34BA}" type="datetimeFigureOut">
              <a:rPr lang="pt-BR" smtClean="0"/>
              <a:t>04/04/2013</a:t>
            </a:fld>
            <a:endParaRPr lang="pt-BR"/>
          </a:p>
        </p:txBody>
      </p:sp>
      <p:sp>
        <p:nvSpPr>
          <p:cNvPr id="27" name="Espaço Reservado para Número de Slide 26"/>
          <p:cNvSpPr>
            <a:spLocks noGrp="1"/>
          </p:cNvSpPr>
          <p:nvPr>
            <p:ph type="sldNum" sz="quarter" idx="11"/>
          </p:nvPr>
        </p:nvSpPr>
        <p:spPr/>
        <p:txBody>
          <a:bodyPr rtlCol="0"/>
          <a:lstStyle/>
          <a:p>
            <a:fld id="{7C6A1AFA-BEDC-4209-80E1-4B805B8ADC34}" type="slidenum">
              <a:rPr lang="pt-BR" smtClean="0"/>
              <a:t>‹nº›</a:t>
            </a:fld>
            <a:endParaRPr lang="pt-BR"/>
          </a:p>
        </p:txBody>
      </p:sp>
      <p:sp>
        <p:nvSpPr>
          <p:cNvPr id="28" name="Espaço Reservado para Rodapé 27"/>
          <p:cNvSpPr>
            <a:spLocks noGrp="1"/>
          </p:cNvSpPr>
          <p:nvPr>
            <p:ph type="ftr" sz="quarter" idx="12"/>
          </p:nvPr>
        </p:nvSpPr>
        <p:spPr/>
        <p:txBody>
          <a:bodyPr rtlCol="0"/>
          <a:lstStyle/>
          <a:p>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pt-BR" smtClean="0"/>
              <a:t>Clique para editar o título mestre</a:t>
            </a:r>
            <a:endParaRPr kumimoji="0" lang="en-US"/>
          </a:p>
        </p:txBody>
      </p:sp>
      <p:sp>
        <p:nvSpPr>
          <p:cNvPr id="3" name="Espaço Reservado para Data 2"/>
          <p:cNvSpPr>
            <a:spLocks noGrp="1"/>
          </p:cNvSpPr>
          <p:nvPr>
            <p:ph type="dt" sz="half" idx="10"/>
          </p:nvPr>
        </p:nvSpPr>
        <p:spPr>
          <a:xfrm>
            <a:off x="6583680" y="612648"/>
            <a:ext cx="957264" cy="457200"/>
          </a:xfrm>
        </p:spPr>
        <p:txBody>
          <a:bodyPr/>
          <a:lstStyle/>
          <a:p>
            <a:fld id="{C3666A10-29FA-4C58-95F5-98D85A3A34BA}" type="datetimeFigureOut">
              <a:rPr lang="pt-BR" smtClean="0"/>
              <a:t>04/04/2013</a:t>
            </a:fld>
            <a:endParaRPr lang="pt-BR"/>
          </a:p>
        </p:txBody>
      </p:sp>
      <p:sp>
        <p:nvSpPr>
          <p:cNvPr id="4" name="Espaço Reservado para Rodapé 3"/>
          <p:cNvSpPr>
            <a:spLocks noGrp="1"/>
          </p:cNvSpPr>
          <p:nvPr>
            <p:ph type="ftr" sz="quarter" idx="11"/>
          </p:nvPr>
        </p:nvSpPr>
        <p:spPr>
          <a:xfrm>
            <a:off x="5257800" y="612648"/>
            <a:ext cx="1325880" cy="457200"/>
          </a:xfrm>
        </p:spPr>
        <p:txBody>
          <a:bodyPr/>
          <a:lstStyle/>
          <a:p>
            <a:endParaRPr lang="pt-BR"/>
          </a:p>
        </p:txBody>
      </p:sp>
      <p:sp>
        <p:nvSpPr>
          <p:cNvPr id="5" name="Espaço Reservado para Número de Slide 4"/>
          <p:cNvSpPr>
            <a:spLocks noGrp="1"/>
          </p:cNvSpPr>
          <p:nvPr>
            <p:ph type="sldNum" sz="quarter" idx="12"/>
          </p:nvPr>
        </p:nvSpPr>
        <p:spPr>
          <a:xfrm>
            <a:off x="8174736" y="2272"/>
            <a:ext cx="762000" cy="365760"/>
          </a:xfrm>
        </p:spPr>
        <p:txBody>
          <a:bodyPr/>
          <a:lstStyle/>
          <a:p>
            <a:fld id="{7C6A1AFA-BEDC-4209-80E1-4B805B8ADC34}" type="slidenum">
              <a:rPr lang="pt-BR" smtClean="0"/>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C3666A10-29FA-4C58-95F5-98D85A3A34BA}" type="datetimeFigureOut">
              <a:rPr lang="pt-BR" smtClean="0"/>
              <a:t>04/04/2013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7C6A1AFA-BEDC-4209-80E1-4B805B8ADC34}" type="slidenum">
              <a:rPr lang="pt-BR" smtClean="0"/>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5353496" y="1101970"/>
            <a:ext cx="3383280" cy="877824"/>
          </a:xfrm>
        </p:spPr>
        <p:txBody>
          <a:bodyPr anchor="b"/>
          <a:lstStyle>
            <a:lvl1pPr algn="l">
              <a:buNone/>
              <a:defRPr sz="1800" b="1"/>
            </a:lvl1pPr>
          </a:lstStyle>
          <a:p>
            <a:r>
              <a:rPr kumimoji="0" lang="pt-BR" smtClean="0"/>
              <a:t>Clique para editar o título mestre</a:t>
            </a:r>
            <a:endParaRPr kumimoji="0" lang="en-US"/>
          </a:p>
        </p:txBody>
      </p:sp>
      <p:sp>
        <p:nvSpPr>
          <p:cNvPr id="3" name="Espaço Reservado para Texto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pt-BR" smtClean="0"/>
              <a:t>Clique para editar o texto mestre</a:t>
            </a:r>
          </a:p>
        </p:txBody>
      </p:sp>
      <p:sp>
        <p:nvSpPr>
          <p:cNvPr id="4" name="Espaço Reservado para Conteúdo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p>
            <a:fld id="{C3666A10-29FA-4C58-95F5-98D85A3A34BA}" type="datetimeFigureOut">
              <a:rPr lang="pt-BR" smtClean="0"/>
              <a:t>04/04/2013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C6A1AFA-BEDC-4209-80E1-4B805B8ADC34}" type="slidenum">
              <a:rPr lang="pt-BR" smtClean="0"/>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pt-BR" smtClean="0"/>
              <a:t>Clique para editar o título mestre</a:t>
            </a:r>
            <a:endParaRPr kumimoji="0" lang="en-US"/>
          </a:p>
        </p:txBody>
      </p:sp>
      <p:sp>
        <p:nvSpPr>
          <p:cNvPr id="3" name="Espaço Reservado para Imagem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pt-BR" smtClean="0"/>
              <a:t>Clique no ícone para adicionar uma imagem</a:t>
            </a:r>
            <a:endParaRPr kumimoji="0" lang="en-US" dirty="0"/>
          </a:p>
        </p:txBody>
      </p:sp>
      <p:sp>
        <p:nvSpPr>
          <p:cNvPr id="4" name="Espaço Reservado para Texto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BR" smtClean="0"/>
              <a:t>Clique para editar o texto mestre</a:t>
            </a:r>
          </a:p>
        </p:txBody>
      </p:sp>
      <p:sp>
        <p:nvSpPr>
          <p:cNvPr id="5" name="Espaço Reservado para Data 4"/>
          <p:cNvSpPr>
            <a:spLocks noGrp="1"/>
          </p:cNvSpPr>
          <p:nvPr>
            <p:ph type="dt" sz="half" idx="10"/>
          </p:nvPr>
        </p:nvSpPr>
        <p:spPr/>
        <p:txBody>
          <a:bodyPr/>
          <a:lstStyle/>
          <a:p>
            <a:fld id="{C3666A10-29FA-4C58-95F5-98D85A3A34BA}" type="datetimeFigureOut">
              <a:rPr lang="pt-BR" smtClean="0"/>
              <a:t>04/04/2013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C6A1AFA-BEDC-4209-80E1-4B805B8ADC34}" type="slidenum">
              <a:rPr lang="pt-BR" smtClean="0"/>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tângulo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tângulo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tângulo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tângulo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tângulo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etângulo de cantos arredondados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etângulo de cantos arredondados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tângulo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tângulo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tângulo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tângulo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tângulo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tângulo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spaço Reservado para Título 21"/>
          <p:cNvSpPr>
            <a:spLocks noGrp="1"/>
          </p:cNvSpPr>
          <p:nvPr>
            <p:ph type="title"/>
          </p:nvPr>
        </p:nvSpPr>
        <p:spPr>
          <a:xfrm>
            <a:off x="457200" y="1143000"/>
            <a:ext cx="8229600" cy="1066800"/>
          </a:xfrm>
          <a:prstGeom prst="rect">
            <a:avLst/>
          </a:prstGeom>
        </p:spPr>
        <p:txBody>
          <a:bodyPr vert="horz" anchor="ctr">
            <a:normAutofit/>
          </a:bodyPr>
          <a:lstStyle/>
          <a:p>
            <a:r>
              <a:rPr kumimoji="0" lang="pt-BR" smtClean="0"/>
              <a:t>Clique para editar o título mestre</a:t>
            </a:r>
            <a:endParaRPr kumimoji="0" lang="en-US"/>
          </a:p>
        </p:txBody>
      </p:sp>
      <p:sp>
        <p:nvSpPr>
          <p:cNvPr id="13" name="Espaço Reservado para Texto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pt-BR" smtClean="0"/>
              <a:t>Clique para editar 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4" name="Espaço Reservado para Data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C3666A10-29FA-4C58-95F5-98D85A3A34BA}" type="datetimeFigureOut">
              <a:rPr lang="pt-BR" smtClean="0"/>
              <a:t>04/04/2013</a:t>
            </a:fld>
            <a:endParaRPr lang="pt-BR"/>
          </a:p>
        </p:txBody>
      </p:sp>
      <p:sp>
        <p:nvSpPr>
          <p:cNvPr id="3" name="Espaço Reservado para Rodapé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pt-BR"/>
          </a:p>
        </p:txBody>
      </p:sp>
      <p:sp>
        <p:nvSpPr>
          <p:cNvPr id="23" name="Espaço Reservado para Número de Slide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7C6A1AFA-BEDC-4209-80E1-4B805B8ADC34}" type="slidenum">
              <a:rPr lang="pt-BR" smtClean="0"/>
              <a:t>‹nº›</a:t>
            </a:fld>
            <a:endParaRPr lang="pt-BR"/>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normAutofit fontScale="92500"/>
          </a:bodyPr>
          <a:lstStyle/>
          <a:p>
            <a:r>
              <a:rPr lang="en-US" sz="3600" dirty="0" smtClean="0"/>
              <a:t>Renato Sanchez Antonio</a:t>
            </a:r>
          </a:p>
          <a:p>
            <a:pPr algn="r"/>
            <a:r>
              <a:rPr lang="en-US" sz="2400" dirty="0" err="1" smtClean="0"/>
              <a:t>Cardiologia</a:t>
            </a:r>
            <a:endParaRPr lang="en-US" sz="2400" dirty="0" smtClean="0"/>
          </a:p>
          <a:p>
            <a:pPr algn="r"/>
            <a:r>
              <a:rPr lang="en-US" sz="2400" dirty="0" err="1" smtClean="0"/>
              <a:t>Hemodinâmica</a:t>
            </a:r>
            <a:r>
              <a:rPr lang="en-US" sz="2400" dirty="0" smtClean="0"/>
              <a:t> e </a:t>
            </a:r>
            <a:r>
              <a:rPr lang="en-US" sz="2400" dirty="0" err="1" smtClean="0"/>
              <a:t>Cardiologia</a:t>
            </a:r>
            <a:r>
              <a:rPr lang="en-US" sz="2400" dirty="0" smtClean="0"/>
              <a:t> </a:t>
            </a:r>
            <a:r>
              <a:rPr lang="en-US" sz="2400" dirty="0" err="1" smtClean="0"/>
              <a:t>Invasiva</a:t>
            </a:r>
            <a:endParaRPr lang="pt-BR" sz="24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080" t="15155" r="26875" b="62021"/>
          <a:stretch/>
        </p:blipFill>
        <p:spPr bwMode="auto">
          <a:xfrm>
            <a:off x="274430" y="836712"/>
            <a:ext cx="8671020"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954" t="15727" r="30795" b="59000"/>
          <a:stretch/>
        </p:blipFill>
        <p:spPr bwMode="auto">
          <a:xfrm>
            <a:off x="538160" y="4437112"/>
            <a:ext cx="8077200" cy="1925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305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9297" t="26813" r="30508" b="21625"/>
          <a:stretch/>
        </p:blipFill>
        <p:spPr bwMode="auto">
          <a:xfrm>
            <a:off x="827584" y="476672"/>
            <a:ext cx="7068841" cy="5667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28675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180" t="27000" r="30273" b="21250"/>
          <a:stretch/>
        </p:blipFill>
        <p:spPr bwMode="auto">
          <a:xfrm>
            <a:off x="589642" y="404664"/>
            <a:ext cx="7582758"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60407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err="1" smtClean="0"/>
              <a:t>Atraso</a:t>
            </a:r>
            <a:r>
              <a:rPr lang="en-US" dirty="0" smtClean="0"/>
              <a:t> </a:t>
            </a:r>
            <a:r>
              <a:rPr lang="en-US" dirty="0" err="1" smtClean="0"/>
              <a:t>para</a:t>
            </a:r>
            <a:r>
              <a:rPr lang="en-US" dirty="0" smtClean="0"/>
              <a:t> </a:t>
            </a:r>
            <a:r>
              <a:rPr lang="en-US" dirty="0" err="1" smtClean="0"/>
              <a:t>atendimento</a:t>
            </a:r>
            <a:r>
              <a:rPr lang="en-US" dirty="0" smtClean="0"/>
              <a:t> </a:t>
            </a:r>
            <a:r>
              <a:rPr lang="en-US" dirty="0" err="1" smtClean="0"/>
              <a:t>inicial</a:t>
            </a:r>
            <a:endParaRPr lang="pt-BR" dirty="0"/>
          </a:p>
        </p:txBody>
      </p:sp>
      <p:sp>
        <p:nvSpPr>
          <p:cNvPr id="3" name="Espaço Reservado para Conteúdo 2"/>
          <p:cNvSpPr>
            <a:spLocks noGrp="1"/>
          </p:cNvSpPr>
          <p:nvPr>
            <p:ph idx="1"/>
          </p:nvPr>
        </p:nvSpPr>
        <p:spPr/>
        <p:txBody>
          <a:bodyPr>
            <a:normAutofit fontScale="85000" lnSpcReduction="10000"/>
          </a:bodyPr>
          <a:lstStyle/>
          <a:p>
            <a:r>
              <a:rPr lang="pt-PT" b="1" dirty="0" smtClean="0"/>
              <a:t>PACIENTES</a:t>
            </a:r>
          </a:p>
          <a:p>
            <a:r>
              <a:rPr lang="pt-PT" dirty="0" smtClean="0"/>
              <a:t>1) R</a:t>
            </a:r>
            <a:r>
              <a:rPr lang="pt-PT" dirty="0" smtClean="0">
                <a:effectLst/>
              </a:rPr>
              <a:t>aciocínio inadequado de que os sintomas vão ser auto-limitados ou não são sérios,</a:t>
            </a:r>
          </a:p>
          <a:p>
            <a:r>
              <a:rPr lang="pt-PT" dirty="0" smtClean="0">
                <a:effectLst/>
              </a:rPr>
              <a:t>2) Atribuição dos sintomas </a:t>
            </a:r>
            <a:r>
              <a:rPr lang="pt-PT" dirty="0"/>
              <a:t>a</a:t>
            </a:r>
            <a:r>
              <a:rPr lang="pt-PT" dirty="0" smtClean="0">
                <a:effectLst/>
              </a:rPr>
              <a:t> outras condições pré-existentes,</a:t>
            </a:r>
          </a:p>
          <a:p>
            <a:r>
              <a:rPr lang="pt-PT" dirty="0" smtClean="0">
                <a:effectLst/>
              </a:rPr>
              <a:t>3) Medo de passar vergonha "alarme falso";</a:t>
            </a:r>
          </a:p>
          <a:p>
            <a:r>
              <a:rPr lang="pt-PT" dirty="0" smtClean="0">
                <a:effectLst/>
              </a:rPr>
              <a:t>4) Relutância em outros problemas, a menos que “realmente doente”</a:t>
            </a:r>
          </a:p>
          <a:p>
            <a:r>
              <a:rPr lang="pt-PT" dirty="0" smtClean="0">
                <a:effectLst/>
              </a:rPr>
              <a:t>5) Estereótipos preconcebidos de que está em risco de um ataque cardíaco, traço comum entre as mulheres</a:t>
            </a:r>
          </a:p>
          <a:p>
            <a:r>
              <a:rPr lang="pt-PT" dirty="0" smtClean="0">
                <a:effectLst/>
              </a:rPr>
              <a:t>6) Falta de conhecimento da importância de uma ação rápida</a:t>
            </a:r>
            <a:endParaRPr lang="pt-BR" dirty="0"/>
          </a:p>
        </p:txBody>
      </p:sp>
    </p:spTree>
    <p:extLst>
      <p:ext uri="{BB962C8B-B14F-4D97-AF65-F5344CB8AC3E}">
        <p14:creationId xmlns:p14="http://schemas.microsoft.com/office/powerpoint/2010/main" val="11068167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750" t="14250" r="18789" b="6063"/>
          <a:stretch/>
        </p:blipFill>
        <p:spPr bwMode="auto">
          <a:xfrm>
            <a:off x="467544" y="188639"/>
            <a:ext cx="8131305" cy="6483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1314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endParaRPr lang="pt-B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031" t="29636" r="11640" b="42250"/>
          <a:stretch/>
        </p:blipFill>
        <p:spPr bwMode="auto">
          <a:xfrm>
            <a:off x="467544" y="1268760"/>
            <a:ext cx="8299917" cy="4014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11032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n-US" dirty="0" err="1" smtClean="0"/>
              <a:t>Relação</a:t>
            </a:r>
            <a:r>
              <a:rPr lang="en-US" dirty="0" smtClean="0"/>
              <a:t> entre </a:t>
            </a:r>
            <a:r>
              <a:rPr lang="en-US" dirty="0" err="1" smtClean="0"/>
              <a:t>morte</a:t>
            </a:r>
            <a:r>
              <a:rPr lang="en-US" dirty="0" smtClean="0"/>
              <a:t> </a:t>
            </a:r>
            <a:r>
              <a:rPr lang="en-US" dirty="0" err="1" smtClean="0"/>
              <a:t>súbita</a:t>
            </a:r>
            <a:r>
              <a:rPr lang="en-US" dirty="0" smtClean="0"/>
              <a:t> e IAM</a:t>
            </a:r>
            <a:endParaRPr lang="pt-BR" dirty="0"/>
          </a:p>
        </p:txBody>
      </p:sp>
      <p:sp>
        <p:nvSpPr>
          <p:cNvPr id="3" name="Espaço Reservado para Conteúdo 2"/>
          <p:cNvSpPr>
            <a:spLocks noGrp="1"/>
          </p:cNvSpPr>
          <p:nvPr>
            <p:ph idx="1"/>
          </p:nvPr>
        </p:nvSpPr>
        <p:spPr/>
        <p:txBody>
          <a:bodyPr>
            <a:normAutofit lnSpcReduction="10000"/>
          </a:bodyPr>
          <a:lstStyle/>
          <a:p>
            <a:r>
              <a:rPr lang="en-US" dirty="0" smtClean="0"/>
              <a:t>PCR PRÉ-HOSPITALAR</a:t>
            </a:r>
          </a:p>
          <a:p>
            <a:r>
              <a:rPr lang="pt-PT" dirty="0" smtClean="0">
                <a:effectLst/>
              </a:rPr>
              <a:t>classe I</a:t>
            </a:r>
            <a:br>
              <a:rPr lang="pt-PT" dirty="0" smtClean="0">
                <a:effectLst/>
              </a:rPr>
            </a:br>
            <a:r>
              <a:rPr lang="pt-PT" dirty="0" smtClean="0">
                <a:effectLst/>
              </a:rPr>
              <a:t>1. A hipotermia (32-34 </a:t>
            </a:r>
            <a:r>
              <a:rPr lang="pt-PT" dirty="0" smtClean="0"/>
              <a:t>o</a:t>
            </a:r>
            <a:r>
              <a:rPr lang="pt-PT" dirty="0" smtClean="0">
                <a:effectLst/>
              </a:rPr>
              <a:t>C) terapêutica deve ser iniciada o mais cedo possível em pacientes comatosos com STEMI e parada cardíaca causada por FV ou TV sem pulso, inclusive os que forem para PCI</a:t>
            </a:r>
            <a:endParaRPr lang="pt-PT" i="1" dirty="0" smtClean="0">
              <a:effectLst/>
            </a:endParaRPr>
          </a:p>
          <a:p>
            <a:r>
              <a:rPr lang="pt-PT" i="1" dirty="0" smtClean="0"/>
              <a:t>- menores danos neurológicos</a:t>
            </a:r>
            <a:endParaRPr lang="pt-PT" i="1" dirty="0" smtClean="0">
              <a:effectLst/>
            </a:endParaRPr>
          </a:p>
          <a:p>
            <a:r>
              <a:rPr lang="pt-PT" dirty="0" smtClean="0">
                <a:effectLst/>
              </a:rPr>
              <a:t>2. Angiografia imediata e PCI deve ser realizada em paciente pos PCR com STEMI</a:t>
            </a:r>
            <a:endParaRPr lang="pt-BR" dirty="0"/>
          </a:p>
        </p:txBody>
      </p:sp>
    </p:spTree>
    <p:extLst>
      <p:ext uri="{BB962C8B-B14F-4D97-AF65-F5344CB8AC3E}">
        <p14:creationId xmlns:p14="http://schemas.microsoft.com/office/powerpoint/2010/main" val="21893709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031" t="12750" r="11055" b="35500"/>
          <a:stretch/>
        </p:blipFill>
        <p:spPr bwMode="auto">
          <a:xfrm>
            <a:off x="971599" y="252419"/>
            <a:ext cx="7159317" cy="627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19882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Vantagens</a:t>
            </a:r>
            <a:r>
              <a:rPr lang="en-US" dirty="0" smtClean="0"/>
              <a:t> ICP</a:t>
            </a:r>
            <a:endParaRPr lang="pt-BR" dirty="0"/>
          </a:p>
        </p:txBody>
      </p:sp>
      <p:sp>
        <p:nvSpPr>
          <p:cNvPr id="3" name="Espaço Reservado para Conteúdo 2"/>
          <p:cNvSpPr>
            <a:spLocks noGrp="1"/>
          </p:cNvSpPr>
          <p:nvPr>
            <p:ph idx="1"/>
          </p:nvPr>
        </p:nvSpPr>
        <p:spPr/>
        <p:txBody>
          <a:bodyPr>
            <a:normAutofit/>
          </a:bodyPr>
          <a:lstStyle/>
          <a:p>
            <a:r>
              <a:rPr lang="pt-PT" dirty="0" smtClean="0">
                <a:effectLst/>
              </a:rPr>
              <a:t>Comparado com a terapia fibrinolítica, ICP primária produz taxas mais elevadas de desobstrução da artéria do  infarto, o fluxo TIMI 3</a:t>
            </a:r>
          </a:p>
          <a:p>
            <a:r>
              <a:rPr lang="pt-PT" dirty="0"/>
              <a:t>M</a:t>
            </a:r>
            <a:r>
              <a:rPr lang="pt-PT" dirty="0" smtClean="0">
                <a:effectLst/>
              </a:rPr>
              <a:t>enores taxas sangramento no sítio de acesso e isquemia recorrente, reinfarto, procedimentos de emergência de revascularização, hemorragia intracraniana (ICH), e da morte</a:t>
            </a:r>
            <a:endParaRPr lang="pt-BR" dirty="0"/>
          </a:p>
        </p:txBody>
      </p:sp>
    </p:spTree>
    <p:extLst>
      <p:ext uri="{BB962C8B-B14F-4D97-AF65-F5344CB8AC3E}">
        <p14:creationId xmlns:p14="http://schemas.microsoft.com/office/powerpoint/2010/main" val="22805186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Desvantagens</a:t>
            </a:r>
            <a:r>
              <a:rPr lang="en-US" dirty="0" smtClean="0"/>
              <a:t> ICP</a:t>
            </a:r>
            <a:endParaRPr lang="pt-BR" dirty="0"/>
          </a:p>
        </p:txBody>
      </p:sp>
      <p:sp>
        <p:nvSpPr>
          <p:cNvPr id="3" name="Espaço Reservado para Conteúdo 2"/>
          <p:cNvSpPr>
            <a:spLocks noGrp="1"/>
          </p:cNvSpPr>
          <p:nvPr>
            <p:ph idx="1"/>
          </p:nvPr>
        </p:nvSpPr>
        <p:spPr/>
        <p:txBody>
          <a:bodyPr>
            <a:normAutofit fontScale="92500" lnSpcReduction="10000"/>
          </a:bodyPr>
          <a:lstStyle/>
          <a:p>
            <a:r>
              <a:rPr lang="pt-PT" dirty="0" smtClean="0">
                <a:effectLst/>
              </a:rPr>
              <a:t>Potenciais complicações da ICP primária incluem problemas com o local de acesso arterial; reações adversas aos volumes, meio de contraste e medicamentos antitrombóticos, complicações técnicas e eventos; reperfusão.</a:t>
            </a:r>
          </a:p>
          <a:p>
            <a:r>
              <a:rPr lang="pt-PT" dirty="0" smtClean="0">
                <a:effectLst/>
              </a:rPr>
              <a:t>O "noreflow" refere-se a perfusão do miocárdio subótima apesar da restauração do fluxo na artéria epicárdica infartada e tem sido atribuída aos efeitos combinados de inflamação, lesão endotelial, edema, ateroembolização, vasoespasmo, e lesão de reperfusão dos miócitos</a:t>
            </a:r>
            <a:endParaRPr lang="pt-BR" dirty="0"/>
          </a:p>
        </p:txBody>
      </p:sp>
    </p:spTree>
    <p:extLst>
      <p:ext uri="{BB962C8B-B14F-4D97-AF65-F5344CB8AC3E}">
        <p14:creationId xmlns:p14="http://schemas.microsoft.com/office/powerpoint/2010/main" val="24551706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dirty="0" smtClean="0">
                <a:effectLst/>
              </a:rPr>
              <a:t>Uso de stents em ICP primária</a:t>
            </a:r>
            <a:endParaRPr lang="pt-BR" dirty="0"/>
          </a:p>
        </p:txBody>
      </p:sp>
      <p:sp>
        <p:nvSpPr>
          <p:cNvPr id="3" name="Espaço Reservado para Conteúdo 2"/>
          <p:cNvSpPr>
            <a:spLocks noGrp="1"/>
          </p:cNvSpPr>
          <p:nvPr>
            <p:ph idx="1"/>
          </p:nvPr>
        </p:nvSpPr>
        <p:spPr/>
        <p:txBody>
          <a:bodyPr>
            <a:normAutofit fontScale="92500"/>
          </a:bodyPr>
          <a:lstStyle/>
          <a:p>
            <a:r>
              <a:rPr lang="pt-PT" dirty="0" smtClean="0">
                <a:effectLst/>
              </a:rPr>
              <a:t>classe I</a:t>
            </a:r>
            <a:br>
              <a:rPr lang="pt-PT" dirty="0" smtClean="0">
                <a:effectLst/>
              </a:rPr>
            </a:br>
            <a:r>
              <a:rPr lang="pt-PT" dirty="0" smtClean="0">
                <a:effectLst/>
              </a:rPr>
              <a:t>1. Colocação de um stent (stent convencional [BMS] ou</a:t>
            </a:r>
            <a:br>
              <a:rPr lang="pt-PT" dirty="0" smtClean="0">
                <a:effectLst/>
              </a:rPr>
            </a:br>
            <a:r>
              <a:rPr lang="pt-PT" dirty="0" smtClean="0">
                <a:effectLst/>
              </a:rPr>
              <a:t>stent farmacológico [DES]) é útil para ICP primária</a:t>
            </a:r>
            <a:br>
              <a:rPr lang="pt-PT" dirty="0" smtClean="0">
                <a:effectLst/>
              </a:rPr>
            </a:br>
            <a:r>
              <a:rPr lang="pt-PT" dirty="0" smtClean="0">
                <a:effectLst/>
              </a:rPr>
              <a:t>para pacientes com STEMI. (Nível de evidência: A)</a:t>
            </a:r>
            <a:br>
              <a:rPr lang="pt-PT" dirty="0" smtClean="0">
                <a:effectLst/>
              </a:rPr>
            </a:br>
            <a:r>
              <a:rPr lang="pt-PT" dirty="0" smtClean="0">
                <a:effectLst/>
              </a:rPr>
              <a:t>2. BMS deve ser usado em pacientes com risco de sangramento elevado, incapacidade de cumprir um ano de terapia antiplaquetária dupla (DAPT), ou que será submetido a um procedimento invasivo ou cirúrgico em menos de 1 ano(Nível de evidência C)</a:t>
            </a:r>
            <a:endParaRPr lang="pt-BR" dirty="0"/>
          </a:p>
        </p:txBody>
      </p:sp>
    </p:spTree>
    <p:extLst>
      <p:ext uri="{BB962C8B-B14F-4D97-AF65-F5344CB8AC3E}">
        <p14:creationId xmlns:p14="http://schemas.microsoft.com/office/powerpoint/2010/main" val="12007279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err="1" smtClean="0"/>
              <a:t>Definição</a:t>
            </a:r>
            <a:r>
              <a:rPr lang="en-US" dirty="0" smtClean="0"/>
              <a:t> e </a:t>
            </a:r>
            <a:r>
              <a:rPr lang="en-US" dirty="0" err="1" smtClean="0"/>
              <a:t>diagnóstico</a:t>
            </a:r>
            <a:endParaRPr lang="pt-BR" dirty="0"/>
          </a:p>
        </p:txBody>
      </p:sp>
      <p:sp>
        <p:nvSpPr>
          <p:cNvPr id="3" name="Espaço Reservado para Conteúdo 2"/>
          <p:cNvSpPr>
            <a:spLocks noGrp="1"/>
          </p:cNvSpPr>
          <p:nvPr>
            <p:ph idx="1"/>
          </p:nvPr>
        </p:nvSpPr>
        <p:spPr/>
        <p:txBody>
          <a:bodyPr/>
          <a:lstStyle/>
          <a:p>
            <a:r>
              <a:rPr lang="pt-PT" dirty="0" smtClean="0">
                <a:effectLst/>
              </a:rPr>
              <a:t>IAM é uma síndrome clínica definida pela isquemia do miocárdio em associação com persistente elevação do segmento ST e liberação de biomarcadores de necrose miocárdica</a:t>
            </a:r>
          </a:p>
          <a:p>
            <a:r>
              <a:rPr lang="pt-PT" dirty="0" smtClean="0">
                <a:effectLst/>
              </a:rPr>
              <a:t>Deve haver ausência de hipertrofia do ventrículo esquerdo (LV) ou bloqueio do ramo esquerdo (BRE)</a:t>
            </a:r>
            <a:endParaRPr lang="pt-BR" dirty="0"/>
          </a:p>
        </p:txBody>
      </p:sp>
    </p:spTree>
    <p:extLst>
      <p:ext uri="{BB962C8B-B14F-4D97-AF65-F5344CB8AC3E}">
        <p14:creationId xmlns:p14="http://schemas.microsoft.com/office/powerpoint/2010/main" val="11635387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dirty="0"/>
              <a:t>Uso de stents em ICP </a:t>
            </a:r>
            <a:r>
              <a:rPr lang="pt-PT" dirty="0" smtClean="0"/>
              <a:t>primária</a:t>
            </a:r>
            <a:endParaRPr lang="pt-BR" dirty="0"/>
          </a:p>
        </p:txBody>
      </p:sp>
      <p:sp>
        <p:nvSpPr>
          <p:cNvPr id="3" name="Espaço Reservado para Conteúdo 2"/>
          <p:cNvSpPr>
            <a:spLocks noGrp="1"/>
          </p:cNvSpPr>
          <p:nvPr>
            <p:ph idx="1"/>
          </p:nvPr>
        </p:nvSpPr>
        <p:spPr/>
        <p:txBody>
          <a:bodyPr>
            <a:normAutofit/>
          </a:bodyPr>
          <a:lstStyle/>
          <a:p>
            <a:r>
              <a:rPr lang="pt-PT" dirty="0" smtClean="0">
                <a:effectLst/>
              </a:rPr>
              <a:t>Classe III: Dano</a:t>
            </a:r>
            <a:br>
              <a:rPr lang="pt-PT" dirty="0" smtClean="0">
                <a:effectLst/>
              </a:rPr>
            </a:br>
            <a:r>
              <a:rPr lang="pt-PT" dirty="0" smtClean="0">
                <a:effectLst/>
              </a:rPr>
              <a:t>1. DES não deve ser usado em ICP primária para pacientes com STEMI que são incapazes de tolerar ou cumprir com um tratamento prolongado com DAPT por causa do aumento do risco de trombose de stent com prematura</a:t>
            </a:r>
            <a:br>
              <a:rPr lang="pt-PT" dirty="0" smtClean="0">
                <a:effectLst/>
              </a:rPr>
            </a:br>
            <a:r>
              <a:rPr lang="pt-PT" dirty="0" smtClean="0">
                <a:effectLst/>
              </a:rPr>
              <a:t>descontinuação</a:t>
            </a:r>
            <a:endParaRPr lang="pt-BR" dirty="0"/>
          </a:p>
        </p:txBody>
      </p:sp>
    </p:spTree>
    <p:extLst>
      <p:ext uri="{BB962C8B-B14F-4D97-AF65-F5344CB8AC3E}">
        <p14:creationId xmlns:p14="http://schemas.microsoft.com/office/powerpoint/2010/main" val="20254325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625" t="11250" r="27571" b="27438"/>
          <a:stretch/>
        </p:blipFill>
        <p:spPr bwMode="auto">
          <a:xfrm>
            <a:off x="197589" y="260648"/>
            <a:ext cx="8640961" cy="6391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07312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60" t="33563" r="27974" b="21992"/>
          <a:stretch/>
        </p:blipFill>
        <p:spPr bwMode="auto">
          <a:xfrm>
            <a:off x="158057" y="764704"/>
            <a:ext cx="8850050" cy="4804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48709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103" t="10875" r="21485" b="44562"/>
          <a:stretch/>
        </p:blipFill>
        <p:spPr bwMode="auto">
          <a:xfrm>
            <a:off x="251520" y="816105"/>
            <a:ext cx="8804962" cy="4769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80069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Conclusões</a:t>
            </a:r>
            <a:endParaRPr lang="pt-BR" dirty="0"/>
          </a:p>
        </p:txBody>
      </p:sp>
      <p:sp>
        <p:nvSpPr>
          <p:cNvPr id="3" name="Espaço Reservado para Conteúdo 2"/>
          <p:cNvSpPr>
            <a:spLocks noGrp="1"/>
          </p:cNvSpPr>
          <p:nvPr>
            <p:ph idx="1"/>
          </p:nvPr>
        </p:nvSpPr>
        <p:spPr/>
        <p:txBody>
          <a:bodyPr>
            <a:normAutofit fontScale="92500"/>
          </a:bodyPr>
          <a:lstStyle/>
          <a:p>
            <a:r>
              <a:rPr lang="pt-BR" dirty="0"/>
              <a:t>Entre os pacientes com SCA, com ou </a:t>
            </a:r>
            <a:r>
              <a:rPr lang="pt-BR" dirty="0" smtClean="0"/>
              <a:t>sem </a:t>
            </a:r>
            <a:r>
              <a:rPr lang="pt-BR" dirty="0" err="1" smtClean="0"/>
              <a:t>supradesnivelamento</a:t>
            </a:r>
            <a:r>
              <a:rPr lang="pt-BR" dirty="0" smtClean="0"/>
              <a:t> </a:t>
            </a:r>
            <a:r>
              <a:rPr lang="pt-BR" dirty="0"/>
              <a:t>do segmento ST, </a:t>
            </a:r>
            <a:r>
              <a:rPr lang="pt-BR" dirty="0" smtClean="0"/>
              <a:t>dose dupla </a:t>
            </a:r>
            <a:r>
              <a:rPr lang="pt-BR" dirty="0"/>
              <a:t>de </a:t>
            </a:r>
            <a:r>
              <a:rPr lang="pt-BR" dirty="0" err="1"/>
              <a:t>clopidogrel</a:t>
            </a:r>
            <a:r>
              <a:rPr lang="pt-BR" dirty="0"/>
              <a:t> e doses elevadas de AAS não são superiores às doses convencionais </a:t>
            </a:r>
            <a:r>
              <a:rPr lang="pt-BR" dirty="0" smtClean="0"/>
              <a:t>de </a:t>
            </a:r>
            <a:r>
              <a:rPr lang="pt-BR" dirty="0" err="1" smtClean="0"/>
              <a:t>clopidogrel</a:t>
            </a:r>
            <a:r>
              <a:rPr lang="pt-BR" dirty="0" smtClean="0"/>
              <a:t> </a:t>
            </a:r>
            <a:r>
              <a:rPr lang="pt-BR" dirty="0"/>
              <a:t>e doses baixas de </a:t>
            </a:r>
            <a:r>
              <a:rPr lang="pt-BR" dirty="0" smtClean="0"/>
              <a:t>AAS, respectivamente</a:t>
            </a:r>
            <a:r>
              <a:rPr lang="pt-BR" dirty="0"/>
              <a:t>, na redução de eventos cardiovasculares em 30 </a:t>
            </a:r>
            <a:r>
              <a:rPr lang="pt-BR" dirty="0" smtClean="0"/>
              <a:t>dias</a:t>
            </a:r>
          </a:p>
          <a:p>
            <a:r>
              <a:rPr lang="pt-BR" dirty="0" smtClean="0"/>
              <a:t>Além </a:t>
            </a:r>
            <a:r>
              <a:rPr lang="pt-BR" dirty="0"/>
              <a:t>disso, houve aumento significativo de sangramentos graves com </a:t>
            </a:r>
            <a:r>
              <a:rPr lang="pt-BR" dirty="0" err="1"/>
              <a:t>clopidogrel</a:t>
            </a:r>
            <a:r>
              <a:rPr lang="pt-BR" dirty="0"/>
              <a:t> em dose dobrada, quando comparado com o </a:t>
            </a:r>
            <a:r>
              <a:rPr lang="pt-BR" dirty="0" err="1"/>
              <a:t>clopidogrel</a:t>
            </a:r>
            <a:r>
              <a:rPr lang="pt-BR" dirty="0"/>
              <a:t> dose </a:t>
            </a:r>
            <a:r>
              <a:rPr lang="pt-BR" dirty="0" smtClean="0"/>
              <a:t>padrão</a:t>
            </a:r>
            <a:endParaRPr lang="pt-BR" dirty="0"/>
          </a:p>
        </p:txBody>
      </p:sp>
    </p:spTree>
    <p:extLst>
      <p:ext uri="{BB962C8B-B14F-4D97-AF65-F5344CB8AC3E}">
        <p14:creationId xmlns:p14="http://schemas.microsoft.com/office/powerpoint/2010/main" val="18617080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err="1" smtClean="0"/>
              <a:t>Indicações</a:t>
            </a:r>
            <a:r>
              <a:rPr lang="en-US" dirty="0" smtClean="0"/>
              <a:t> </a:t>
            </a:r>
            <a:r>
              <a:rPr lang="en-US" dirty="0" err="1" smtClean="0"/>
              <a:t>Prasugrel</a:t>
            </a:r>
            <a:endParaRPr lang="pt-BR" dirty="0"/>
          </a:p>
        </p:txBody>
      </p:sp>
      <p:sp>
        <p:nvSpPr>
          <p:cNvPr id="3" name="Espaço Reservado para Conteúdo 2"/>
          <p:cNvSpPr>
            <a:spLocks noGrp="1"/>
          </p:cNvSpPr>
          <p:nvPr>
            <p:ph idx="1"/>
          </p:nvPr>
        </p:nvSpPr>
        <p:spPr/>
        <p:txBody>
          <a:bodyPr/>
          <a:lstStyle/>
          <a:p>
            <a:r>
              <a:rPr lang="pt-PT" dirty="0" smtClean="0"/>
              <a:t>Pacientes </a:t>
            </a:r>
            <a:r>
              <a:rPr lang="pt-PT" dirty="0"/>
              <a:t>mais jovens com diabetes mellitus ou </a:t>
            </a:r>
            <a:r>
              <a:rPr lang="pt-PT" dirty="0" smtClean="0"/>
              <a:t>grandes áreas </a:t>
            </a:r>
            <a:r>
              <a:rPr lang="pt-PT" dirty="0"/>
              <a:t>de miocárdio em </a:t>
            </a:r>
            <a:r>
              <a:rPr lang="pt-PT" dirty="0" smtClean="0"/>
              <a:t>risco</a:t>
            </a:r>
          </a:p>
          <a:p>
            <a:r>
              <a:rPr lang="pt-PT" dirty="0" smtClean="0"/>
              <a:t>Baixo risco sangramento e tem </a:t>
            </a:r>
            <a:r>
              <a:rPr lang="pt-PT" dirty="0"/>
              <a:t>a capacidade de continuar a um regime de </a:t>
            </a:r>
            <a:r>
              <a:rPr lang="pt-PT" dirty="0" smtClean="0"/>
              <a:t>DAPT ao </a:t>
            </a:r>
            <a:r>
              <a:rPr lang="pt-PT" dirty="0"/>
              <a:t>longo do ano subseqüente</a:t>
            </a:r>
            <a:endParaRPr lang="pt-BR" dirty="0"/>
          </a:p>
        </p:txBody>
      </p:sp>
    </p:spTree>
    <p:extLst>
      <p:ext uri="{BB962C8B-B14F-4D97-AF65-F5344CB8AC3E}">
        <p14:creationId xmlns:p14="http://schemas.microsoft.com/office/powerpoint/2010/main" val="22111457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t>Contra </a:t>
            </a:r>
            <a:r>
              <a:rPr lang="en-US" dirty="0" err="1" smtClean="0"/>
              <a:t>Indicações</a:t>
            </a:r>
            <a:r>
              <a:rPr lang="en-US" dirty="0" smtClean="0"/>
              <a:t> </a:t>
            </a:r>
            <a:r>
              <a:rPr lang="en-US" dirty="0" err="1" smtClean="0"/>
              <a:t>Prasugrel</a:t>
            </a:r>
            <a:endParaRPr lang="pt-BR" dirty="0"/>
          </a:p>
        </p:txBody>
      </p:sp>
      <p:sp>
        <p:nvSpPr>
          <p:cNvPr id="3" name="Espaço Reservado para Conteúdo 2"/>
          <p:cNvSpPr>
            <a:spLocks noGrp="1"/>
          </p:cNvSpPr>
          <p:nvPr>
            <p:ph idx="1"/>
          </p:nvPr>
        </p:nvSpPr>
        <p:spPr/>
        <p:txBody>
          <a:bodyPr/>
          <a:lstStyle/>
          <a:p>
            <a:r>
              <a:rPr lang="en-US" dirty="0" smtClean="0"/>
              <a:t>AVC </a:t>
            </a:r>
            <a:r>
              <a:rPr lang="en-US" dirty="0" err="1" smtClean="0"/>
              <a:t>ou</a:t>
            </a:r>
            <a:r>
              <a:rPr lang="en-US" dirty="0" smtClean="0"/>
              <a:t> AIT </a:t>
            </a:r>
            <a:r>
              <a:rPr lang="en-US" dirty="0" err="1" smtClean="0"/>
              <a:t>prévio</a:t>
            </a:r>
            <a:endParaRPr lang="en-US" dirty="0" smtClean="0"/>
          </a:p>
          <a:p>
            <a:r>
              <a:rPr lang="en-US" dirty="0" err="1" smtClean="0"/>
              <a:t>Idade</a:t>
            </a:r>
            <a:r>
              <a:rPr lang="en-US" dirty="0" smtClean="0"/>
              <a:t> &gt; 75 </a:t>
            </a:r>
            <a:r>
              <a:rPr lang="en-US" dirty="0" err="1" smtClean="0"/>
              <a:t>anos</a:t>
            </a:r>
            <a:endParaRPr lang="en-US" dirty="0" smtClean="0"/>
          </a:p>
          <a:p>
            <a:r>
              <a:rPr lang="en-US" dirty="0" smtClean="0"/>
              <a:t>Peso &lt; 60 Kg</a:t>
            </a:r>
            <a:endParaRPr lang="pt-BR" dirty="0"/>
          </a:p>
        </p:txBody>
      </p:sp>
    </p:spTree>
    <p:extLst>
      <p:ext uri="{BB962C8B-B14F-4D97-AF65-F5344CB8AC3E}">
        <p14:creationId xmlns:p14="http://schemas.microsoft.com/office/powerpoint/2010/main" val="39375094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err="1" smtClean="0"/>
              <a:t>Inibidor</a:t>
            </a:r>
            <a:r>
              <a:rPr lang="en-US" dirty="0" smtClean="0"/>
              <a:t> </a:t>
            </a:r>
            <a:r>
              <a:rPr lang="pt-PT" dirty="0" smtClean="0"/>
              <a:t>GP IIb </a:t>
            </a:r>
            <a:r>
              <a:rPr lang="pt-PT" dirty="0"/>
              <a:t>/ IIIa</a:t>
            </a:r>
            <a:endParaRPr lang="pt-BR" dirty="0"/>
          </a:p>
        </p:txBody>
      </p:sp>
      <p:sp>
        <p:nvSpPr>
          <p:cNvPr id="3" name="Espaço Reservado para Conteúdo 2"/>
          <p:cNvSpPr>
            <a:spLocks noGrp="1"/>
          </p:cNvSpPr>
          <p:nvPr>
            <p:ph idx="1"/>
          </p:nvPr>
        </p:nvSpPr>
        <p:spPr/>
        <p:txBody>
          <a:bodyPr/>
          <a:lstStyle/>
          <a:p>
            <a:r>
              <a:rPr lang="pt-PT" dirty="0" smtClean="0"/>
              <a:t>No </a:t>
            </a:r>
            <a:r>
              <a:rPr lang="pt-PT" dirty="0"/>
              <a:t>momento da PCI pode ser </a:t>
            </a:r>
            <a:r>
              <a:rPr lang="pt-PT" dirty="0" smtClean="0"/>
              <a:t>considerado individualmente quando houver grande carga de trombo ou inadequada ação do antagonista </a:t>
            </a:r>
            <a:r>
              <a:rPr lang="pt-PT" dirty="0"/>
              <a:t>do receptor de </a:t>
            </a:r>
            <a:r>
              <a:rPr lang="pt-PT" dirty="0" smtClean="0"/>
              <a:t>carga </a:t>
            </a:r>
            <a:r>
              <a:rPr lang="pt-PT" dirty="0"/>
              <a:t>P2Y12 </a:t>
            </a:r>
            <a:endParaRPr lang="pt-BR" dirty="0"/>
          </a:p>
        </p:txBody>
      </p:sp>
    </p:spTree>
    <p:extLst>
      <p:ext uri="{BB962C8B-B14F-4D97-AF65-F5344CB8AC3E}">
        <p14:creationId xmlns:p14="http://schemas.microsoft.com/office/powerpoint/2010/main" val="32469672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417984"/>
            <a:ext cx="8229600" cy="1066800"/>
          </a:xfrm>
        </p:spPr>
        <p:txBody>
          <a:bodyPr>
            <a:normAutofit fontScale="90000"/>
          </a:bodyPr>
          <a:lstStyle/>
          <a:p>
            <a:r>
              <a:rPr lang="en-US" dirty="0" err="1" smtClean="0"/>
              <a:t>Repurfusão</a:t>
            </a:r>
            <a:r>
              <a:rPr lang="en-US" dirty="0" smtClean="0"/>
              <a:t> </a:t>
            </a:r>
            <a:r>
              <a:rPr lang="en-US" dirty="0" err="1" smtClean="0"/>
              <a:t>em</a:t>
            </a:r>
            <a:r>
              <a:rPr lang="en-US" dirty="0" smtClean="0"/>
              <a:t> </a:t>
            </a:r>
            <a:r>
              <a:rPr lang="en-US" dirty="0" err="1" smtClean="0"/>
              <a:t>situações</a:t>
            </a:r>
            <a:r>
              <a:rPr lang="en-US" dirty="0" smtClean="0"/>
              <a:t> </a:t>
            </a:r>
            <a:r>
              <a:rPr lang="en-US" dirty="0" err="1" smtClean="0"/>
              <a:t>sem</a:t>
            </a:r>
            <a:r>
              <a:rPr lang="en-US" dirty="0" smtClean="0"/>
              <a:t> ICP (</a:t>
            </a:r>
            <a:r>
              <a:rPr lang="en-US" dirty="0" err="1" smtClean="0"/>
              <a:t>Fibrinolíticos</a:t>
            </a:r>
            <a:r>
              <a:rPr lang="en-US" dirty="0" smtClean="0"/>
              <a:t>)</a:t>
            </a:r>
            <a:endParaRPr lang="pt-BR" dirty="0"/>
          </a:p>
        </p:txBody>
      </p:sp>
      <p:sp>
        <p:nvSpPr>
          <p:cNvPr id="3" name="Espaço Reservado para Conteúdo 2"/>
          <p:cNvSpPr>
            <a:spLocks noGrp="1"/>
          </p:cNvSpPr>
          <p:nvPr>
            <p:ph idx="1"/>
          </p:nvPr>
        </p:nvSpPr>
        <p:spPr/>
        <p:txBody>
          <a:bodyPr/>
          <a:lstStyle/>
          <a:p>
            <a:endParaRPr lang="pt-BR"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22" t="24187" r="49141" b="34000"/>
          <a:stretch/>
        </p:blipFill>
        <p:spPr bwMode="auto">
          <a:xfrm>
            <a:off x="611560" y="1484784"/>
            <a:ext cx="7718700" cy="5247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28704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548680"/>
            <a:ext cx="8229600" cy="1066800"/>
          </a:xfrm>
        </p:spPr>
        <p:txBody>
          <a:bodyPr>
            <a:normAutofit/>
          </a:bodyPr>
          <a:lstStyle/>
          <a:p>
            <a:r>
              <a:rPr lang="en-US" dirty="0" err="1" smtClean="0"/>
              <a:t>Tipo</a:t>
            </a:r>
            <a:r>
              <a:rPr lang="en-US" dirty="0" smtClean="0"/>
              <a:t> e </a:t>
            </a:r>
            <a:r>
              <a:rPr lang="en-US" dirty="0" err="1" smtClean="0"/>
              <a:t>Posologia</a:t>
            </a:r>
            <a:r>
              <a:rPr lang="en-US" dirty="0" smtClean="0"/>
              <a:t> </a:t>
            </a:r>
            <a:r>
              <a:rPr lang="en-US" dirty="0" err="1" smtClean="0"/>
              <a:t>Fibrinolíticos</a:t>
            </a:r>
            <a:endParaRPr lang="pt-BR" dirty="0"/>
          </a:p>
        </p:txBody>
      </p:sp>
      <p:sp>
        <p:nvSpPr>
          <p:cNvPr id="3" name="Espaço Reservado para Conteúdo 2"/>
          <p:cNvSpPr>
            <a:spLocks noGrp="1"/>
          </p:cNvSpPr>
          <p:nvPr>
            <p:ph idx="1"/>
          </p:nvPr>
        </p:nvSpPr>
        <p:spPr/>
        <p:txBody>
          <a:bodyPr/>
          <a:lstStyle/>
          <a:p>
            <a:endParaRPr lang="pt-B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39" t="31687" r="10938" b="18625"/>
          <a:stretch/>
        </p:blipFill>
        <p:spPr bwMode="auto">
          <a:xfrm>
            <a:off x="179512" y="2132856"/>
            <a:ext cx="8748464" cy="3550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41890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a:t>Definição</a:t>
            </a:r>
            <a:r>
              <a:rPr lang="en-US" dirty="0"/>
              <a:t> e </a:t>
            </a:r>
            <a:r>
              <a:rPr lang="en-US" dirty="0" err="1"/>
              <a:t>diagnóstico</a:t>
            </a:r>
            <a:endParaRPr lang="pt-BR" dirty="0"/>
          </a:p>
        </p:txBody>
      </p:sp>
      <p:sp>
        <p:nvSpPr>
          <p:cNvPr id="3" name="Espaço Reservado para Conteúdo 2"/>
          <p:cNvSpPr>
            <a:spLocks noGrp="1"/>
          </p:cNvSpPr>
          <p:nvPr>
            <p:ph idx="1"/>
          </p:nvPr>
        </p:nvSpPr>
        <p:spPr/>
        <p:txBody>
          <a:bodyPr>
            <a:normAutofit/>
          </a:bodyPr>
          <a:lstStyle/>
          <a:p>
            <a:r>
              <a:rPr lang="pt-PT" dirty="0"/>
              <a:t>E</a:t>
            </a:r>
            <a:r>
              <a:rPr lang="pt-PT" dirty="0" smtClean="0">
                <a:effectLst/>
              </a:rPr>
              <a:t>levação nova do ST no ponto J em pelo menos 2 derivações contíguas de 2 mm (0,2 mV) nos homens e 1,5 milímetros (0,15 mV) em mulheres em v2-V3 e / ou de 1 mm (0,1</a:t>
            </a:r>
            <a:br>
              <a:rPr lang="pt-PT" dirty="0" smtClean="0">
                <a:effectLst/>
              </a:rPr>
            </a:br>
            <a:r>
              <a:rPr lang="pt-PT" dirty="0" smtClean="0">
                <a:effectLst/>
              </a:rPr>
              <a:t>mV) em outras derivações</a:t>
            </a:r>
            <a:endParaRPr lang="pt-BR" dirty="0"/>
          </a:p>
          <a:p>
            <a:r>
              <a:rPr lang="pt-PT" dirty="0"/>
              <a:t>N</a:t>
            </a:r>
            <a:r>
              <a:rPr lang="pt-PT" dirty="0" smtClean="0">
                <a:effectLst/>
              </a:rPr>
              <a:t>ovo BRE tem sido considerado um equivalente STEMI</a:t>
            </a:r>
          </a:p>
          <a:p>
            <a:pPr marL="0" indent="0">
              <a:buNone/>
            </a:pPr>
            <a:endParaRPr lang="pt-BR" dirty="0"/>
          </a:p>
        </p:txBody>
      </p:sp>
    </p:spTree>
    <p:extLst>
      <p:ext uri="{BB962C8B-B14F-4D97-AF65-F5344CB8AC3E}">
        <p14:creationId xmlns:p14="http://schemas.microsoft.com/office/powerpoint/2010/main" val="8991677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dirty="0"/>
              <a:t>Contra-indicações e P</a:t>
            </a:r>
            <a:r>
              <a:rPr lang="pt-PT" dirty="0" smtClean="0"/>
              <a:t>recauções</a:t>
            </a:r>
            <a:endParaRPr lang="pt-BR" dirty="0"/>
          </a:p>
        </p:txBody>
      </p:sp>
      <p:sp>
        <p:nvSpPr>
          <p:cNvPr id="3" name="Espaço Reservado para Conteúdo 2"/>
          <p:cNvSpPr>
            <a:spLocks noGrp="1"/>
          </p:cNvSpPr>
          <p:nvPr>
            <p:ph idx="1"/>
          </p:nvPr>
        </p:nvSpPr>
        <p:spPr/>
        <p:txBody>
          <a:bodyPr>
            <a:normAutofit fontScale="70000" lnSpcReduction="20000"/>
          </a:bodyPr>
          <a:lstStyle/>
          <a:p>
            <a:r>
              <a:rPr lang="pt-PT" b="1" dirty="0" smtClean="0"/>
              <a:t>ABSOLUTAS</a:t>
            </a:r>
          </a:p>
          <a:p>
            <a:r>
              <a:rPr lang="pt-PT" dirty="0" smtClean="0"/>
              <a:t>● Hemorragia intracraniana prévia</a:t>
            </a:r>
            <a:r>
              <a:rPr lang="pt-PT" dirty="0"/>
              <a:t/>
            </a:r>
            <a:br>
              <a:rPr lang="pt-PT" dirty="0"/>
            </a:br>
            <a:r>
              <a:rPr lang="pt-PT" dirty="0"/>
              <a:t>● </a:t>
            </a:r>
            <a:r>
              <a:rPr lang="pt-PT" dirty="0" smtClean="0"/>
              <a:t>Lesão </a:t>
            </a:r>
            <a:r>
              <a:rPr lang="pt-PT" dirty="0"/>
              <a:t>vascular cerebral estrutural </a:t>
            </a:r>
            <a:r>
              <a:rPr lang="pt-PT" dirty="0" smtClean="0"/>
              <a:t>conhecida (por </a:t>
            </a:r>
            <a:r>
              <a:rPr lang="pt-PT" dirty="0"/>
              <a:t>exemplo, </a:t>
            </a:r>
            <a:r>
              <a:rPr lang="pt-PT" dirty="0" smtClean="0"/>
              <a:t>MAV)</a:t>
            </a:r>
            <a:r>
              <a:rPr lang="pt-PT" dirty="0"/>
              <a:t/>
            </a:r>
            <a:br>
              <a:rPr lang="pt-PT" dirty="0"/>
            </a:br>
            <a:r>
              <a:rPr lang="pt-PT" dirty="0"/>
              <a:t>● N</a:t>
            </a:r>
            <a:r>
              <a:rPr lang="pt-PT" dirty="0" smtClean="0"/>
              <a:t>eoplasia </a:t>
            </a:r>
            <a:r>
              <a:rPr lang="pt-PT" dirty="0"/>
              <a:t>maligna intracraniana (primária ou metastática</a:t>
            </a:r>
            <a:r>
              <a:rPr lang="pt-PT" dirty="0" smtClean="0"/>
              <a:t>) conhecida</a:t>
            </a:r>
            <a:r>
              <a:rPr lang="pt-PT" dirty="0"/>
              <a:t/>
            </a:r>
            <a:br>
              <a:rPr lang="pt-PT" dirty="0"/>
            </a:br>
            <a:r>
              <a:rPr lang="pt-PT" dirty="0"/>
              <a:t>● </a:t>
            </a:r>
            <a:r>
              <a:rPr lang="pt-PT" dirty="0" smtClean="0"/>
              <a:t>AVC </a:t>
            </a:r>
            <a:r>
              <a:rPr lang="pt-PT" dirty="0"/>
              <a:t>dentro de 3 </a:t>
            </a:r>
            <a:r>
              <a:rPr lang="pt-PT" dirty="0" smtClean="0"/>
              <a:t>meses </a:t>
            </a:r>
          </a:p>
          <a:p>
            <a:r>
              <a:rPr lang="pt-PT" dirty="0" smtClean="0"/>
              <a:t>EXCETO </a:t>
            </a:r>
            <a:r>
              <a:rPr lang="pt-PT" dirty="0"/>
              <a:t>AVC isquêmico agudo dentro de 4,5 h</a:t>
            </a:r>
            <a:br>
              <a:rPr lang="pt-PT" dirty="0"/>
            </a:br>
            <a:r>
              <a:rPr lang="pt-PT" dirty="0"/>
              <a:t>● Suspeita de dissecção aórtica</a:t>
            </a:r>
            <a:br>
              <a:rPr lang="pt-PT" dirty="0"/>
            </a:br>
            <a:r>
              <a:rPr lang="pt-PT" dirty="0" smtClean="0"/>
              <a:t>● Diátese </a:t>
            </a:r>
            <a:r>
              <a:rPr lang="pt-PT" dirty="0"/>
              <a:t>hemorrágica ou hemorragia ativa (excluindo menstruação)</a:t>
            </a:r>
            <a:br>
              <a:rPr lang="pt-PT" dirty="0"/>
            </a:br>
            <a:r>
              <a:rPr lang="pt-PT" dirty="0"/>
              <a:t>● </a:t>
            </a:r>
            <a:r>
              <a:rPr lang="pt-PT" dirty="0" smtClean="0"/>
              <a:t>Trauma </a:t>
            </a:r>
            <a:r>
              <a:rPr lang="pt-PT" dirty="0"/>
              <a:t>significativo fechado de cabeça ou facial dentro de 3 meses</a:t>
            </a:r>
            <a:br>
              <a:rPr lang="pt-PT" dirty="0"/>
            </a:br>
            <a:r>
              <a:rPr lang="pt-PT" dirty="0"/>
              <a:t>● </a:t>
            </a:r>
            <a:r>
              <a:rPr lang="pt-PT" dirty="0" smtClean="0"/>
              <a:t>Cirurgia </a:t>
            </a:r>
            <a:r>
              <a:rPr lang="pt-PT" dirty="0"/>
              <a:t>intracraniana ou medular dentro de 2 meses</a:t>
            </a:r>
            <a:br>
              <a:rPr lang="pt-PT" dirty="0"/>
            </a:br>
            <a:r>
              <a:rPr lang="pt-PT" dirty="0"/>
              <a:t>● </a:t>
            </a:r>
            <a:r>
              <a:rPr lang="pt-PT" dirty="0" smtClean="0"/>
              <a:t>Hipertensão </a:t>
            </a:r>
            <a:r>
              <a:rPr lang="pt-PT" dirty="0"/>
              <a:t>grave não controlada (que não responde à terapia de emergência)</a:t>
            </a:r>
            <a:br>
              <a:rPr lang="pt-PT" dirty="0"/>
            </a:br>
            <a:r>
              <a:rPr lang="pt-PT" dirty="0"/>
              <a:t>● Para </a:t>
            </a:r>
            <a:r>
              <a:rPr lang="pt-PT" dirty="0" smtClean="0"/>
              <a:t>estreptoquinase,  tratamento prévionos </a:t>
            </a:r>
            <a:r>
              <a:rPr lang="pt-PT" dirty="0"/>
              <a:t>últimos 6 meses</a:t>
            </a:r>
            <a:endParaRPr lang="pt-BR" dirty="0"/>
          </a:p>
        </p:txBody>
      </p:sp>
    </p:spTree>
    <p:extLst>
      <p:ext uri="{BB962C8B-B14F-4D97-AF65-F5344CB8AC3E}">
        <p14:creationId xmlns:p14="http://schemas.microsoft.com/office/powerpoint/2010/main" val="42295410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dirty="0"/>
              <a:t>Contra-indicações e Precauções</a:t>
            </a:r>
            <a:endParaRPr lang="pt-BR" dirty="0"/>
          </a:p>
        </p:txBody>
      </p:sp>
      <p:sp>
        <p:nvSpPr>
          <p:cNvPr id="3" name="Espaço Reservado para Conteúdo 2"/>
          <p:cNvSpPr>
            <a:spLocks noGrp="1"/>
          </p:cNvSpPr>
          <p:nvPr>
            <p:ph idx="1"/>
          </p:nvPr>
        </p:nvSpPr>
        <p:spPr/>
        <p:txBody>
          <a:bodyPr>
            <a:normAutofit fontScale="77500" lnSpcReduction="20000"/>
          </a:bodyPr>
          <a:lstStyle/>
          <a:p>
            <a:r>
              <a:rPr lang="pt-PT" b="1" dirty="0" smtClean="0"/>
              <a:t>RELATIVAS</a:t>
            </a:r>
          </a:p>
          <a:p>
            <a:r>
              <a:rPr lang="pt-PT" dirty="0" smtClean="0"/>
              <a:t>● Hipertensão </a:t>
            </a:r>
            <a:r>
              <a:rPr lang="pt-PT" dirty="0"/>
              <a:t>arterial </a:t>
            </a:r>
            <a:r>
              <a:rPr lang="pt-PT" dirty="0" smtClean="0"/>
              <a:t>crônica grave</a:t>
            </a:r>
            <a:r>
              <a:rPr lang="pt-PT" dirty="0"/>
              <a:t>, mal controlada</a:t>
            </a:r>
            <a:br>
              <a:rPr lang="pt-PT" dirty="0"/>
            </a:br>
            <a:r>
              <a:rPr lang="pt-PT" dirty="0"/>
              <a:t>● </a:t>
            </a:r>
            <a:r>
              <a:rPr lang="pt-PT" dirty="0" smtClean="0"/>
              <a:t>Hipertensão </a:t>
            </a:r>
            <a:r>
              <a:rPr lang="pt-PT" dirty="0"/>
              <a:t>significativa na apresentação (</a:t>
            </a:r>
            <a:r>
              <a:rPr lang="pt-PT" dirty="0" smtClean="0"/>
              <a:t>PAS&gt;180 </a:t>
            </a:r>
            <a:r>
              <a:rPr lang="pt-PT" dirty="0"/>
              <a:t>mm Hg ou </a:t>
            </a:r>
            <a:r>
              <a:rPr lang="pt-PT" dirty="0" smtClean="0"/>
              <a:t>PAD&gt;110 </a:t>
            </a:r>
            <a:r>
              <a:rPr lang="pt-PT" dirty="0"/>
              <a:t>mm Hg)</a:t>
            </a:r>
            <a:br>
              <a:rPr lang="pt-PT" dirty="0"/>
            </a:br>
            <a:r>
              <a:rPr lang="pt-PT" dirty="0"/>
              <a:t>● História de AVC </a:t>
            </a:r>
            <a:r>
              <a:rPr lang="pt-PT" dirty="0" smtClean="0"/>
              <a:t>isquêmico 3 meses antes</a:t>
            </a:r>
            <a:r>
              <a:rPr lang="pt-PT" dirty="0"/>
              <a:t/>
            </a:r>
            <a:br>
              <a:rPr lang="pt-PT" dirty="0"/>
            </a:br>
            <a:r>
              <a:rPr lang="pt-PT" dirty="0"/>
              <a:t>● Demência</a:t>
            </a:r>
            <a:br>
              <a:rPr lang="pt-PT" dirty="0"/>
            </a:br>
            <a:r>
              <a:rPr lang="pt-PT" dirty="0"/>
              <a:t>● </a:t>
            </a:r>
            <a:r>
              <a:rPr lang="pt-PT" dirty="0" smtClean="0"/>
              <a:t>Patologia </a:t>
            </a:r>
            <a:r>
              <a:rPr lang="pt-PT" dirty="0"/>
              <a:t>intracraniana </a:t>
            </a:r>
            <a:r>
              <a:rPr lang="pt-PT" dirty="0" smtClean="0"/>
              <a:t>conhecida não cobertas nas </a:t>
            </a:r>
            <a:r>
              <a:rPr lang="pt-PT" dirty="0"/>
              <a:t>contra-indicações absolutas</a:t>
            </a:r>
            <a:br>
              <a:rPr lang="pt-PT" dirty="0"/>
            </a:br>
            <a:r>
              <a:rPr lang="pt-PT" dirty="0"/>
              <a:t>● </a:t>
            </a:r>
            <a:r>
              <a:rPr lang="pt-PT" dirty="0" smtClean="0"/>
              <a:t>PCR traumática </a:t>
            </a:r>
            <a:r>
              <a:rPr lang="pt-PT" dirty="0"/>
              <a:t>ou prolongada </a:t>
            </a:r>
            <a:r>
              <a:rPr lang="pt-PT" dirty="0" smtClean="0"/>
              <a:t>(&gt;10 </a:t>
            </a:r>
            <a:r>
              <a:rPr lang="pt-PT" dirty="0"/>
              <a:t>min</a:t>
            </a:r>
            <a:r>
              <a:rPr lang="pt-PT" dirty="0" smtClean="0"/>
              <a:t>)</a:t>
            </a:r>
            <a:r>
              <a:rPr lang="pt-PT" dirty="0"/>
              <a:t/>
            </a:r>
            <a:br>
              <a:rPr lang="pt-PT" dirty="0"/>
            </a:br>
            <a:r>
              <a:rPr lang="pt-PT" dirty="0"/>
              <a:t>● Cirurgia de grande porte </a:t>
            </a:r>
            <a:r>
              <a:rPr lang="pt-PT" dirty="0" smtClean="0"/>
              <a:t>(&lt; </a:t>
            </a:r>
            <a:r>
              <a:rPr lang="pt-PT" dirty="0"/>
              <a:t>3 semanas)</a:t>
            </a:r>
            <a:br>
              <a:rPr lang="pt-PT" dirty="0"/>
            </a:br>
            <a:r>
              <a:rPr lang="pt-PT" dirty="0"/>
              <a:t>● </a:t>
            </a:r>
            <a:r>
              <a:rPr lang="pt-PT" dirty="0" smtClean="0"/>
              <a:t>Sangramento interno recente (dentro </a:t>
            </a:r>
            <a:r>
              <a:rPr lang="pt-PT" dirty="0"/>
              <a:t>de 2 a 4 </a:t>
            </a:r>
            <a:r>
              <a:rPr lang="pt-PT" dirty="0" smtClean="0"/>
              <a:t>semanas)</a:t>
            </a:r>
            <a:r>
              <a:rPr lang="pt-PT" dirty="0"/>
              <a:t/>
            </a:r>
            <a:br>
              <a:rPr lang="pt-PT" dirty="0"/>
            </a:br>
            <a:r>
              <a:rPr lang="pt-PT" dirty="0"/>
              <a:t>● </a:t>
            </a:r>
            <a:r>
              <a:rPr lang="pt-PT" dirty="0" smtClean="0"/>
              <a:t>Punções vasculares não </a:t>
            </a:r>
            <a:r>
              <a:rPr lang="pt-PT" dirty="0"/>
              <a:t>compressíveis</a:t>
            </a:r>
            <a:br>
              <a:rPr lang="pt-PT" dirty="0"/>
            </a:br>
            <a:r>
              <a:rPr lang="pt-PT" dirty="0"/>
              <a:t>● Gravidez</a:t>
            </a:r>
            <a:br>
              <a:rPr lang="pt-PT" dirty="0"/>
            </a:br>
            <a:r>
              <a:rPr lang="pt-PT" dirty="0"/>
              <a:t>● </a:t>
            </a:r>
            <a:r>
              <a:rPr lang="pt-PT" dirty="0" smtClean="0"/>
              <a:t>Úlcera </a:t>
            </a:r>
            <a:r>
              <a:rPr lang="pt-PT" dirty="0"/>
              <a:t>péptica ativa</a:t>
            </a:r>
            <a:br>
              <a:rPr lang="pt-PT" dirty="0"/>
            </a:br>
            <a:r>
              <a:rPr lang="pt-PT" dirty="0"/>
              <a:t>● </a:t>
            </a:r>
            <a:r>
              <a:rPr lang="pt-PT" dirty="0" smtClean="0"/>
              <a:t>Terapia </a:t>
            </a:r>
            <a:r>
              <a:rPr lang="pt-PT" dirty="0"/>
              <a:t>anticoagulante oral</a:t>
            </a:r>
            <a:endParaRPr lang="pt-BR" dirty="0"/>
          </a:p>
        </p:txBody>
      </p:sp>
    </p:spTree>
    <p:extLst>
      <p:ext uri="{BB962C8B-B14F-4D97-AF65-F5344CB8AC3E}">
        <p14:creationId xmlns:p14="http://schemas.microsoft.com/office/powerpoint/2010/main" val="6921003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dirty="0"/>
              <a:t>Terapia </a:t>
            </a:r>
            <a:r>
              <a:rPr lang="pt-PT" dirty="0" smtClean="0"/>
              <a:t>Antitrombótica Adjuvante</a:t>
            </a:r>
            <a:endParaRPr lang="pt-BR" dirty="0"/>
          </a:p>
        </p:txBody>
      </p:sp>
      <p:sp>
        <p:nvSpPr>
          <p:cNvPr id="3" name="Espaço Reservado para Conteúdo 2"/>
          <p:cNvSpPr>
            <a:spLocks noGrp="1"/>
          </p:cNvSpPr>
          <p:nvPr>
            <p:ph idx="1"/>
          </p:nvPr>
        </p:nvSpPr>
        <p:spPr/>
        <p:txBody>
          <a:bodyPr/>
          <a:lstStyle/>
          <a:p>
            <a:endParaRPr lang="pt-B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60" t="11625" r="22995" b="39625"/>
          <a:stretch/>
        </p:blipFill>
        <p:spPr bwMode="auto">
          <a:xfrm>
            <a:off x="51552" y="1465542"/>
            <a:ext cx="8984944" cy="4301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67710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25" t="24937" r="23158" b="25187"/>
          <a:stretch/>
        </p:blipFill>
        <p:spPr bwMode="auto">
          <a:xfrm>
            <a:off x="45662" y="1412776"/>
            <a:ext cx="8918825" cy="4363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42764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4484" y="606267"/>
            <a:ext cx="8229600" cy="1066800"/>
          </a:xfrm>
        </p:spPr>
        <p:txBody>
          <a:bodyPr>
            <a:noAutofit/>
          </a:bodyPr>
          <a:lstStyle/>
          <a:p>
            <a:r>
              <a:rPr lang="pt-PT" sz="2800" dirty="0"/>
              <a:t>Indicações para t</a:t>
            </a:r>
            <a:r>
              <a:rPr lang="pt-PT" sz="2800" dirty="0" smtClean="0"/>
              <a:t>ransferência para Angiografia depois Terapia </a:t>
            </a:r>
            <a:r>
              <a:rPr lang="pt-PT" sz="2800" dirty="0"/>
              <a:t>F</a:t>
            </a:r>
            <a:r>
              <a:rPr lang="pt-PT" sz="2800" dirty="0" smtClean="0"/>
              <a:t>ibrinolítica (recomendações)</a:t>
            </a:r>
            <a:endParaRPr lang="pt-BR" sz="2800" dirty="0"/>
          </a:p>
        </p:txBody>
      </p:sp>
      <p:sp>
        <p:nvSpPr>
          <p:cNvPr id="3" name="Espaço Reservado para Conteúdo 2"/>
          <p:cNvSpPr>
            <a:spLocks noGrp="1"/>
          </p:cNvSpPr>
          <p:nvPr>
            <p:ph idx="1"/>
          </p:nvPr>
        </p:nvSpPr>
        <p:spPr/>
        <p:txBody>
          <a:bodyPr/>
          <a:lstStyle/>
          <a:p>
            <a:endParaRPr lang="pt-BR"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60" t="44625" r="50195" b="20125"/>
          <a:stretch/>
        </p:blipFill>
        <p:spPr bwMode="auto">
          <a:xfrm>
            <a:off x="1331640" y="1700807"/>
            <a:ext cx="6455289" cy="4913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eta para a direita 3"/>
          <p:cNvSpPr/>
          <p:nvPr/>
        </p:nvSpPr>
        <p:spPr>
          <a:xfrm>
            <a:off x="611560" y="3920302"/>
            <a:ext cx="72008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113388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Estudo</a:t>
            </a:r>
            <a:r>
              <a:rPr lang="en-US" dirty="0" smtClean="0"/>
              <a:t> SHOCK</a:t>
            </a:r>
            <a:endParaRPr lang="pt-BR" dirty="0"/>
          </a:p>
        </p:txBody>
      </p:sp>
      <p:sp>
        <p:nvSpPr>
          <p:cNvPr id="3" name="Espaço Reservado para Conteúdo 2"/>
          <p:cNvSpPr>
            <a:spLocks noGrp="1"/>
          </p:cNvSpPr>
          <p:nvPr>
            <p:ph idx="1"/>
          </p:nvPr>
        </p:nvSpPr>
        <p:spPr/>
        <p:txBody>
          <a:bodyPr>
            <a:normAutofit/>
          </a:bodyPr>
          <a:lstStyle/>
          <a:p>
            <a:endParaRPr lang="pt-BR" dirty="0"/>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932" t="21000" r="10000" b="14455"/>
          <a:stretch/>
        </p:blipFill>
        <p:spPr bwMode="auto">
          <a:xfrm>
            <a:off x="395536" y="1226055"/>
            <a:ext cx="8352928" cy="5342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5724128" y="2996952"/>
            <a:ext cx="288032" cy="369332"/>
          </a:xfrm>
          <a:prstGeom prst="rect">
            <a:avLst/>
          </a:prstGeom>
          <a:noFill/>
        </p:spPr>
        <p:txBody>
          <a:bodyPr wrap="square" rtlCol="0">
            <a:spAutoFit/>
          </a:bodyPr>
          <a:lstStyle/>
          <a:p>
            <a:endParaRPr lang="pt-BR" dirty="0"/>
          </a:p>
        </p:txBody>
      </p:sp>
    </p:spTree>
    <p:extLst>
      <p:ext uri="{BB962C8B-B14F-4D97-AF65-F5344CB8AC3E}">
        <p14:creationId xmlns:p14="http://schemas.microsoft.com/office/powerpoint/2010/main" val="6729457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19" t="20625" r="10117" b="16750"/>
          <a:stretch/>
        </p:blipFill>
        <p:spPr bwMode="auto">
          <a:xfrm>
            <a:off x="211801" y="476672"/>
            <a:ext cx="8715338"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26637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5719" y="836712"/>
            <a:ext cx="8229600" cy="1008112"/>
          </a:xfrm>
        </p:spPr>
        <p:txBody>
          <a:bodyPr>
            <a:normAutofit fontScale="90000"/>
          </a:bodyPr>
          <a:lstStyle/>
          <a:p>
            <a:r>
              <a:rPr lang="pt-PT" sz="2700" dirty="0"/>
              <a:t>Angiografia coronária em pacientes que</a:t>
            </a:r>
            <a:br>
              <a:rPr lang="pt-PT" sz="2700" dirty="0"/>
            </a:br>
            <a:r>
              <a:rPr lang="pt-PT" sz="2700" dirty="0"/>
              <a:t>Inicialmente foram tratados com terapia fibrinolítica ou que não receberam reperfusão (recomendações)</a:t>
            </a:r>
            <a:r>
              <a:rPr lang="pt-BR" dirty="0"/>
              <a:t/>
            </a:r>
            <a:br>
              <a:rPr lang="pt-BR" dirty="0"/>
            </a:br>
            <a:endParaRPr lang="pt-BR" dirty="0"/>
          </a:p>
        </p:txBody>
      </p:sp>
      <p:sp>
        <p:nvSpPr>
          <p:cNvPr id="3" name="Espaço Reservado para Conteúdo 2"/>
          <p:cNvSpPr>
            <a:spLocks noGrp="1"/>
          </p:cNvSpPr>
          <p:nvPr>
            <p:ph idx="1"/>
          </p:nvPr>
        </p:nvSpPr>
        <p:spPr/>
        <p:txBody>
          <a:bodyPr/>
          <a:lstStyle/>
          <a:p>
            <a:pPr marL="0" indent="0">
              <a:buNone/>
            </a:pPr>
            <a:endParaRPr lang="pt-BR"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039" t="35437" r="54766" b="37375"/>
          <a:stretch/>
        </p:blipFill>
        <p:spPr bwMode="auto">
          <a:xfrm>
            <a:off x="726201" y="1556792"/>
            <a:ext cx="7648637" cy="5158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7913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4164" y="764704"/>
            <a:ext cx="8229600" cy="1728192"/>
          </a:xfrm>
        </p:spPr>
        <p:txBody>
          <a:bodyPr>
            <a:noAutofit/>
          </a:bodyPr>
          <a:lstStyle/>
          <a:p>
            <a:r>
              <a:rPr lang="pt-PT" sz="3200" dirty="0"/>
              <a:t>Indicações para </a:t>
            </a:r>
            <a:r>
              <a:rPr lang="pt-PT" sz="3200" dirty="0">
                <a:solidFill>
                  <a:srgbClr val="FF0000"/>
                </a:solidFill>
              </a:rPr>
              <a:t>PCI</a:t>
            </a:r>
            <a:r>
              <a:rPr lang="pt-PT" sz="3200" dirty="0"/>
              <a:t> de uma artéria </a:t>
            </a:r>
            <a:r>
              <a:rPr lang="pt-PT" sz="3200" dirty="0" smtClean="0"/>
              <a:t>infartada em pacientes </a:t>
            </a:r>
            <a:r>
              <a:rPr lang="pt-PT" sz="3200" dirty="0"/>
              <a:t>que foram tratados com </a:t>
            </a:r>
            <a:r>
              <a:rPr lang="pt-PT" sz="3200" dirty="0" smtClean="0"/>
              <a:t>terapia fibrinolítica </a:t>
            </a:r>
            <a:r>
              <a:rPr lang="pt-PT" sz="3200" dirty="0"/>
              <a:t>ou que não </a:t>
            </a:r>
            <a:r>
              <a:rPr lang="pt-PT" sz="3200" dirty="0" smtClean="0"/>
              <a:t>receberam terapia de reperfusão</a:t>
            </a:r>
            <a:endParaRPr lang="pt-BR" sz="3200" dirty="0"/>
          </a:p>
        </p:txBody>
      </p:sp>
      <p:sp>
        <p:nvSpPr>
          <p:cNvPr id="3" name="Espaço Reservado para Conteúdo 2"/>
          <p:cNvSpPr>
            <a:spLocks noGrp="1"/>
          </p:cNvSpPr>
          <p:nvPr>
            <p:ph idx="1"/>
          </p:nvPr>
        </p:nvSpPr>
        <p:spPr>
          <a:xfrm>
            <a:off x="457200" y="2132856"/>
            <a:ext cx="8229600" cy="3993307"/>
          </a:xfrm>
        </p:spPr>
        <p:txBody>
          <a:bodyPr/>
          <a:lstStyle/>
          <a:p>
            <a:endParaRPr lang="pt-BR"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08" t="38063" r="30977" b="40937"/>
          <a:stretch/>
        </p:blipFill>
        <p:spPr bwMode="auto">
          <a:xfrm>
            <a:off x="107504" y="2729270"/>
            <a:ext cx="8842921" cy="2392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eta para a direita 3"/>
          <p:cNvSpPr/>
          <p:nvPr/>
        </p:nvSpPr>
        <p:spPr>
          <a:xfrm>
            <a:off x="107504" y="4869160"/>
            <a:ext cx="216024"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6" name="Conector reto 5"/>
          <p:cNvCxnSpPr/>
          <p:nvPr/>
        </p:nvCxnSpPr>
        <p:spPr>
          <a:xfrm flipV="1">
            <a:off x="323528" y="4905164"/>
            <a:ext cx="5616624" cy="3600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6198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867" t="17062" r="13984" b="20312"/>
          <a:stretch/>
        </p:blipFill>
        <p:spPr bwMode="auto">
          <a:xfrm>
            <a:off x="323528" y="188639"/>
            <a:ext cx="8636002" cy="648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65232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83" t="25125" r="47965" b="50313"/>
          <a:stretch/>
        </p:blipFill>
        <p:spPr bwMode="auto">
          <a:xfrm>
            <a:off x="179512" y="1504776"/>
            <a:ext cx="8875428" cy="3004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76311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516" t="21750" r="13281" b="17313"/>
          <a:stretch/>
        </p:blipFill>
        <p:spPr bwMode="auto">
          <a:xfrm>
            <a:off x="270795" y="313300"/>
            <a:ext cx="8699497" cy="6227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07078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5336" y="404664"/>
            <a:ext cx="8229600" cy="1066800"/>
          </a:xfrm>
        </p:spPr>
        <p:txBody>
          <a:bodyPr>
            <a:normAutofit/>
          </a:bodyPr>
          <a:lstStyle/>
          <a:p>
            <a:r>
              <a:rPr lang="pt-PT" sz="3200" dirty="0"/>
              <a:t>Terapia antitrombótica adjuvante para apoiar </a:t>
            </a:r>
            <a:r>
              <a:rPr lang="pt-PT" sz="3200" dirty="0">
                <a:solidFill>
                  <a:srgbClr val="FF0000"/>
                </a:solidFill>
              </a:rPr>
              <a:t>PCI </a:t>
            </a:r>
            <a:r>
              <a:rPr lang="pt-PT" sz="3200" dirty="0"/>
              <a:t>após a terapia fibrinolítica</a:t>
            </a:r>
            <a:endParaRPr lang="pt-BR" sz="3200" dirty="0"/>
          </a:p>
        </p:txBody>
      </p:sp>
      <p:sp>
        <p:nvSpPr>
          <p:cNvPr id="3" name="Espaço Reservado para Conteúdo 2"/>
          <p:cNvSpPr>
            <a:spLocks noGrp="1"/>
          </p:cNvSpPr>
          <p:nvPr>
            <p:ph idx="1"/>
          </p:nvPr>
        </p:nvSpPr>
        <p:spPr/>
        <p:txBody>
          <a:bodyPr/>
          <a:lstStyle/>
          <a:p>
            <a:endParaRPr lang="pt-BR"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860" t="31195" r="32383" b="11533"/>
          <a:stretch/>
        </p:blipFill>
        <p:spPr bwMode="auto">
          <a:xfrm>
            <a:off x="1115616" y="1556792"/>
            <a:ext cx="6649040" cy="5090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eta para a direita 3"/>
          <p:cNvSpPr/>
          <p:nvPr/>
        </p:nvSpPr>
        <p:spPr>
          <a:xfrm>
            <a:off x="72008" y="6093296"/>
            <a:ext cx="104360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Seta para a direita 4"/>
          <p:cNvSpPr/>
          <p:nvPr/>
        </p:nvSpPr>
        <p:spPr>
          <a:xfrm>
            <a:off x="96028" y="5027594"/>
            <a:ext cx="1019588" cy="72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202283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PT" dirty="0"/>
              <a:t>Terapia antitrombótica adjuvante para apoiar </a:t>
            </a:r>
            <a:r>
              <a:rPr lang="pt-PT" dirty="0">
                <a:solidFill>
                  <a:srgbClr val="FF0000"/>
                </a:solidFill>
              </a:rPr>
              <a:t>PCI </a:t>
            </a:r>
            <a:r>
              <a:rPr lang="pt-PT" dirty="0"/>
              <a:t>após a terapia fibrinolítica</a:t>
            </a:r>
            <a:endParaRPr lang="pt-BR" dirty="0"/>
          </a:p>
        </p:txBody>
      </p:sp>
      <p:sp>
        <p:nvSpPr>
          <p:cNvPr id="3" name="Espaço Reservado para Conteúdo 2"/>
          <p:cNvSpPr>
            <a:spLocks noGrp="1"/>
          </p:cNvSpPr>
          <p:nvPr>
            <p:ph idx="1"/>
          </p:nvPr>
        </p:nvSpPr>
        <p:spPr/>
        <p:txBody>
          <a:bodyPr/>
          <a:lstStyle/>
          <a:p>
            <a:endParaRPr lang="pt-BR"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211" t="52312" r="32031" b="29876"/>
          <a:stretch/>
        </p:blipFill>
        <p:spPr bwMode="auto">
          <a:xfrm>
            <a:off x="245749" y="2420888"/>
            <a:ext cx="8645868" cy="2058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95125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b="1" dirty="0"/>
              <a:t>Coronary Artery Bypass Graft Surgery</a:t>
            </a:r>
            <a:endParaRPr lang="pt-BR" dirty="0"/>
          </a:p>
        </p:txBody>
      </p:sp>
      <p:sp>
        <p:nvSpPr>
          <p:cNvPr id="3" name="Espaço Reservado para Conteúdo 2"/>
          <p:cNvSpPr>
            <a:spLocks noGrp="1"/>
          </p:cNvSpPr>
          <p:nvPr>
            <p:ph idx="1"/>
          </p:nvPr>
        </p:nvSpPr>
        <p:spPr/>
        <p:txBody>
          <a:bodyPr>
            <a:normAutofit lnSpcReduction="10000"/>
          </a:bodyPr>
          <a:lstStyle/>
          <a:p>
            <a:r>
              <a:rPr lang="pt-BR" dirty="0"/>
              <a:t>classe I</a:t>
            </a:r>
            <a:br>
              <a:rPr lang="pt-BR" dirty="0"/>
            </a:br>
            <a:r>
              <a:rPr lang="pt-BR" dirty="0"/>
              <a:t>1. RM urgente é indicado em doentes com </a:t>
            </a:r>
            <a:r>
              <a:rPr lang="pt-BR" dirty="0" smtClean="0"/>
              <a:t>STEMI e </a:t>
            </a:r>
            <a:r>
              <a:rPr lang="pt-BR" dirty="0"/>
              <a:t>anatomia coronária não passível de PCI </a:t>
            </a:r>
            <a:r>
              <a:rPr lang="pt-BR" dirty="0" smtClean="0"/>
              <a:t>que tem </a:t>
            </a:r>
            <a:r>
              <a:rPr lang="pt-BR" dirty="0"/>
              <a:t>isquemia permanente ou recorrente, </a:t>
            </a:r>
            <a:r>
              <a:rPr lang="pt-BR" dirty="0" smtClean="0"/>
              <a:t>choque cardiogênico, </a:t>
            </a:r>
            <a:r>
              <a:rPr lang="pt-BR" dirty="0"/>
              <a:t>insuficiência cardíaca grave, </a:t>
            </a:r>
            <a:r>
              <a:rPr lang="pt-BR" dirty="0" smtClean="0"/>
              <a:t>ou </a:t>
            </a:r>
            <a:r>
              <a:rPr lang="pt-PT" dirty="0"/>
              <a:t>outras características de alto risco</a:t>
            </a:r>
            <a:r>
              <a:rPr lang="pt-BR" dirty="0"/>
              <a:t/>
            </a:r>
            <a:br>
              <a:rPr lang="pt-BR" dirty="0"/>
            </a:br>
            <a:r>
              <a:rPr lang="pt-BR" dirty="0"/>
              <a:t>2. CRM é recomendado em doentes com STEMI </a:t>
            </a:r>
            <a:r>
              <a:rPr lang="pt-BR" dirty="0" smtClean="0"/>
              <a:t>em tempo de </a:t>
            </a:r>
            <a:r>
              <a:rPr lang="pt-PT" dirty="0" smtClean="0"/>
              <a:t>reparação </a:t>
            </a:r>
            <a:r>
              <a:rPr lang="pt-PT" dirty="0"/>
              <a:t>de defeitos </a:t>
            </a:r>
            <a:r>
              <a:rPr lang="pt-PT" dirty="0" smtClean="0"/>
              <a:t>mecânicos (CIV, ruptura de músculo papilar ou parede livre)</a:t>
            </a:r>
            <a:endParaRPr lang="pt-BR" dirty="0"/>
          </a:p>
        </p:txBody>
      </p:sp>
    </p:spTree>
    <p:extLst>
      <p:ext uri="{BB962C8B-B14F-4D97-AF65-F5344CB8AC3E}">
        <p14:creationId xmlns:p14="http://schemas.microsoft.com/office/powerpoint/2010/main" val="26502648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CRVM </a:t>
            </a:r>
            <a:r>
              <a:rPr lang="en-US" dirty="0" err="1" smtClean="0"/>
              <a:t>urgente</a:t>
            </a:r>
            <a:endParaRPr lang="pt-BR" dirty="0"/>
          </a:p>
        </p:txBody>
      </p:sp>
      <p:sp>
        <p:nvSpPr>
          <p:cNvPr id="3" name="Espaço Reservado para Conteúdo 2"/>
          <p:cNvSpPr>
            <a:spLocks noGrp="1"/>
          </p:cNvSpPr>
          <p:nvPr>
            <p:ph idx="1"/>
          </p:nvPr>
        </p:nvSpPr>
        <p:spPr/>
        <p:txBody>
          <a:bodyPr>
            <a:normAutofit fontScale="92500"/>
          </a:bodyPr>
          <a:lstStyle/>
          <a:p>
            <a:r>
              <a:rPr lang="pt-PT" dirty="0"/>
              <a:t>classe IIa</a:t>
            </a:r>
            <a:br>
              <a:rPr lang="pt-PT" dirty="0"/>
            </a:br>
            <a:r>
              <a:rPr lang="pt-PT" dirty="0"/>
              <a:t>1. O uso de suporte circulatório mecânico é </a:t>
            </a:r>
            <a:r>
              <a:rPr lang="pt-PT" dirty="0" smtClean="0"/>
              <a:t>razoável em </a:t>
            </a:r>
            <a:r>
              <a:rPr lang="pt-PT" dirty="0"/>
              <a:t>doentes com STEMI que estão </a:t>
            </a:r>
            <a:r>
              <a:rPr lang="pt-PT" dirty="0" smtClean="0"/>
              <a:t>hemodinamicamente instável </a:t>
            </a:r>
            <a:r>
              <a:rPr lang="pt-PT" dirty="0"/>
              <a:t>e exige CRM </a:t>
            </a:r>
            <a:r>
              <a:rPr lang="pt-PT" dirty="0" smtClean="0"/>
              <a:t>urgente</a:t>
            </a:r>
          </a:p>
          <a:p>
            <a:r>
              <a:rPr lang="pt-PT" dirty="0"/>
              <a:t>classe IIb</a:t>
            </a:r>
            <a:br>
              <a:rPr lang="pt-PT" dirty="0"/>
            </a:br>
            <a:r>
              <a:rPr lang="pt-PT" dirty="0"/>
              <a:t>1. RM de emergência dentro de 6 horas de </a:t>
            </a:r>
            <a:r>
              <a:rPr lang="pt-PT" dirty="0" smtClean="0"/>
              <a:t>início de sintomas pode </a:t>
            </a:r>
            <a:r>
              <a:rPr lang="pt-PT" dirty="0"/>
              <a:t>ser considerada em pacientes com </a:t>
            </a:r>
            <a:r>
              <a:rPr lang="pt-PT" dirty="0" smtClean="0"/>
              <a:t>IAM que </a:t>
            </a:r>
            <a:r>
              <a:rPr lang="pt-PT" dirty="0"/>
              <a:t>não têm choque cardiogênico e não </a:t>
            </a:r>
            <a:r>
              <a:rPr lang="pt-PT" dirty="0" smtClean="0"/>
              <a:t>são candidatos </a:t>
            </a:r>
            <a:r>
              <a:rPr lang="pt-PT" dirty="0"/>
              <a:t>para PCI ou terapia fibrinolítica</a:t>
            </a:r>
            <a:endParaRPr lang="pt-BR" dirty="0"/>
          </a:p>
        </p:txBody>
      </p:sp>
    </p:spTree>
    <p:extLst>
      <p:ext uri="{BB962C8B-B14F-4D97-AF65-F5344CB8AC3E}">
        <p14:creationId xmlns:p14="http://schemas.microsoft.com/office/powerpoint/2010/main" val="2061925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pt-PT" sz="3200" dirty="0" smtClean="0"/>
              <a:t>CRM Urgente e antiplaquetários (recomendações)</a:t>
            </a:r>
            <a:endParaRPr lang="pt-BR" sz="3200" dirty="0"/>
          </a:p>
        </p:txBody>
      </p:sp>
      <p:sp>
        <p:nvSpPr>
          <p:cNvPr id="3" name="Espaço Reservado para Conteúdo 2"/>
          <p:cNvSpPr>
            <a:spLocks noGrp="1"/>
          </p:cNvSpPr>
          <p:nvPr>
            <p:ph idx="1"/>
          </p:nvPr>
        </p:nvSpPr>
        <p:spPr/>
        <p:txBody>
          <a:bodyPr>
            <a:normAutofit fontScale="92500" lnSpcReduction="20000"/>
          </a:bodyPr>
          <a:lstStyle/>
          <a:p>
            <a:r>
              <a:rPr lang="pt-PT" dirty="0"/>
              <a:t>classe I</a:t>
            </a:r>
            <a:br>
              <a:rPr lang="pt-PT" dirty="0"/>
            </a:br>
            <a:r>
              <a:rPr lang="pt-PT" dirty="0"/>
              <a:t>1. A aspirina não deve ser suspensa antes </a:t>
            </a:r>
            <a:r>
              <a:rPr lang="pt-PT" dirty="0" smtClean="0"/>
              <a:t>CRM urgente</a:t>
            </a:r>
          </a:p>
          <a:p>
            <a:r>
              <a:rPr lang="pt-PT" dirty="0" smtClean="0"/>
              <a:t>2</a:t>
            </a:r>
            <a:r>
              <a:rPr lang="pt-PT" dirty="0"/>
              <a:t>. Clopidogrel ou ticagrelor deve ser </a:t>
            </a:r>
            <a:r>
              <a:rPr lang="pt-PT" dirty="0" smtClean="0"/>
              <a:t>interrompido,</a:t>
            </a:r>
            <a:r>
              <a:rPr lang="pt-PT" dirty="0"/>
              <a:t/>
            </a:r>
            <a:br>
              <a:rPr lang="pt-PT" dirty="0"/>
            </a:br>
            <a:r>
              <a:rPr lang="pt-PT" dirty="0"/>
              <a:t>pelo menos 24 horas antes de CRM com CEC urgente, se</a:t>
            </a:r>
            <a:br>
              <a:rPr lang="pt-PT" dirty="0"/>
            </a:br>
            <a:r>
              <a:rPr lang="pt-PT" dirty="0" smtClean="0"/>
              <a:t>possível</a:t>
            </a:r>
            <a:r>
              <a:rPr lang="pt-PT" dirty="0"/>
              <a:t/>
            </a:r>
            <a:br>
              <a:rPr lang="pt-PT" dirty="0"/>
            </a:br>
            <a:r>
              <a:rPr lang="pt-PT" dirty="0"/>
              <a:t>3. </a:t>
            </a:r>
            <a:r>
              <a:rPr lang="pt-PT" dirty="0" smtClean="0"/>
              <a:t>Antagonistas </a:t>
            </a:r>
            <a:r>
              <a:rPr lang="pt-PT" dirty="0"/>
              <a:t>dos receptores </a:t>
            </a:r>
            <a:r>
              <a:rPr lang="pt-PT" dirty="0" smtClean="0"/>
              <a:t>Intravenosos </a:t>
            </a:r>
            <a:r>
              <a:rPr lang="pt-PT" dirty="0"/>
              <a:t>GP IIb / </a:t>
            </a:r>
            <a:r>
              <a:rPr lang="pt-PT" dirty="0" smtClean="0"/>
              <a:t>IIIa IV (eptifibatida</a:t>
            </a:r>
            <a:r>
              <a:rPr lang="pt-PT" dirty="0"/>
              <a:t>, tirofiban) deve ser interrompida</a:t>
            </a:r>
            <a:br>
              <a:rPr lang="pt-PT" dirty="0"/>
            </a:br>
            <a:r>
              <a:rPr lang="pt-PT" dirty="0"/>
              <a:t>pelo menos, 2 a 4 horas antes </a:t>
            </a:r>
            <a:r>
              <a:rPr lang="pt-PT" dirty="0" smtClean="0"/>
              <a:t>CRM urgente</a:t>
            </a:r>
          </a:p>
          <a:p>
            <a:r>
              <a:rPr lang="pt-PT" dirty="0" smtClean="0"/>
              <a:t>4</a:t>
            </a:r>
            <a:r>
              <a:rPr lang="pt-PT" dirty="0"/>
              <a:t>. Abciximab deve ser </a:t>
            </a:r>
            <a:r>
              <a:rPr lang="pt-PT" dirty="0" smtClean="0"/>
              <a:t>interrompido pelo </a:t>
            </a:r>
            <a:r>
              <a:rPr lang="pt-PT" dirty="0"/>
              <a:t>menos 12 </a:t>
            </a:r>
            <a:r>
              <a:rPr lang="pt-PT" dirty="0" smtClean="0"/>
              <a:t>horas antes CRM urgente</a:t>
            </a:r>
            <a:endParaRPr lang="pt-BR" dirty="0"/>
          </a:p>
        </p:txBody>
      </p:sp>
    </p:spTree>
    <p:extLst>
      <p:ext uri="{BB962C8B-B14F-4D97-AF65-F5344CB8AC3E}">
        <p14:creationId xmlns:p14="http://schemas.microsoft.com/office/powerpoint/2010/main" val="8302916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PT" dirty="0"/>
              <a:t>CRM Urgente e antiplaquetários (recomendações)</a:t>
            </a:r>
            <a:endParaRPr lang="pt-BR" dirty="0"/>
          </a:p>
        </p:txBody>
      </p:sp>
      <p:sp>
        <p:nvSpPr>
          <p:cNvPr id="3" name="Espaço Reservado para Conteúdo 2"/>
          <p:cNvSpPr>
            <a:spLocks noGrp="1"/>
          </p:cNvSpPr>
          <p:nvPr>
            <p:ph idx="1"/>
          </p:nvPr>
        </p:nvSpPr>
        <p:spPr/>
        <p:txBody>
          <a:bodyPr>
            <a:normAutofit fontScale="92500" lnSpcReduction="10000"/>
          </a:bodyPr>
          <a:lstStyle/>
          <a:p>
            <a:r>
              <a:rPr lang="pt-BR" dirty="0"/>
              <a:t>classe </a:t>
            </a:r>
            <a:r>
              <a:rPr lang="pt-BR" dirty="0" err="1"/>
              <a:t>IIb</a:t>
            </a:r>
            <a:r>
              <a:rPr lang="pt-BR" dirty="0"/>
              <a:t/>
            </a:r>
            <a:br>
              <a:rPr lang="pt-BR" dirty="0"/>
            </a:br>
            <a:r>
              <a:rPr lang="pt-BR" dirty="0"/>
              <a:t>1. Cirurgia sem CEC urgente dentro de 24 horas de </a:t>
            </a:r>
            <a:r>
              <a:rPr lang="pt-BR" dirty="0" err="1" smtClean="0"/>
              <a:t>clopidogrel</a:t>
            </a:r>
            <a:r>
              <a:rPr lang="pt-BR" dirty="0" smtClean="0"/>
              <a:t> ou </a:t>
            </a:r>
            <a:r>
              <a:rPr lang="pt-BR" dirty="0"/>
              <a:t>administração </a:t>
            </a:r>
            <a:r>
              <a:rPr lang="pt-BR" dirty="0" err="1"/>
              <a:t>ticagrelor</a:t>
            </a:r>
            <a:r>
              <a:rPr lang="pt-BR" dirty="0"/>
              <a:t> pode ser </a:t>
            </a:r>
            <a:r>
              <a:rPr lang="pt-BR" dirty="0" smtClean="0"/>
              <a:t>considerada, especialmente </a:t>
            </a:r>
            <a:r>
              <a:rPr lang="pt-BR" dirty="0"/>
              <a:t>se os benefícios da revascularização </a:t>
            </a:r>
            <a:r>
              <a:rPr lang="pt-BR" dirty="0" smtClean="0"/>
              <a:t>imediata superam </a:t>
            </a:r>
            <a:r>
              <a:rPr lang="pt-BR" dirty="0"/>
              <a:t>os riscos </a:t>
            </a:r>
            <a:r>
              <a:rPr lang="pt-BR" dirty="0" smtClean="0"/>
              <a:t>de sangramento</a:t>
            </a:r>
            <a:r>
              <a:rPr lang="pt-BR" dirty="0"/>
              <a:t/>
            </a:r>
            <a:br>
              <a:rPr lang="pt-BR" dirty="0"/>
            </a:br>
            <a:r>
              <a:rPr lang="pt-BR" dirty="0"/>
              <a:t>2. </a:t>
            </a:r>
            <a:r>
              <a:rPr lang="pt-BR" dirty="0" smtClean="0"/>
              <a:t>CRM </a:t>
            </a:r>
            <a:r>
              <a:rPr lang="pt-BR" dirty="0"/>
              <a:t>urgente dentro de 5 dias de </a:t>
            </a:r>
            <a:r>
              <a:rPr lang="pt-BR" dirty="0" err="1"/>
              <a:t>clopidogrel</a:t>
            </a:r>
            <a:r>
              <a:rPr lang="pt-BR" dirty="0"/>
              <a:t> ou </a:t>
            </a:r>
            <a:r>
              <a:rPr lang="pt-BR" dirty="0" err="1" smtClean="0"/>
              <a:t>ticagrelor</a:t>
            </a:r>
            <a:r>
              <a:rPr lang="pt-BR" dirty="0" smtClean="0"/>
              <a:t> administração </a:t>
            </a:r>
            <a:r>
              <a:rPr lang="pt-BR" dirty="0"/>
              <a:t>ou no prazo de 7 dias de </a:t>
            </a:r>
            <a:r>
              <a:rPr lang="pt-BR" dirty="0" err="1" smtClean="0"/>
              <a:t>prasugrel</a:t>
            </a:r>
            <a:r>
              <a:rPr lang="pt-BR" dirty="0" smtClean="0"/>
              <a:t> administração </a:t>
            </a:r>
            <a:r>
              <a:rPr lang="pt-BR" dirty="0"/>
              <a:t>pode ser considerada, especialmente </a:t>
            </a:r>
            <a:r>
              <a:rPr lang="pt-BR" dirty="0" smtClean="0"/>
              <a:t>se os </a:t>
            </a:r>
            <a:r>
              <a:rPr lang="pt-BR" dirty="0"/>
              <a:t>benefícios </a:t>
            </a:r>
            <a:r>
              <a:rPr lang="pt-BR" dirty="0" smtClean="0"/>
              <a:t>da revascularização </a:t>
            </a:r>
            <a:r>
              <a:rPr lang="pt-BR" dirty="0"/>
              <a:t>imediata </a:t>
            </a:r>
            <a:r>
              <a:rPr lang="pt-BR" dirty="0" smtClean="0"/>
              <a:t>superam os </a:t>
            </a:r>
            <a:r>
              <a:rPr lang="pt-BR" dirty="0"/>
              <a:t>riscos de </a:t>
            </a:r>
            <a:r>
              <a:rPr lang="pt-BR" dirty="0" smtClean="0"/>
              <a:t>sangramento</a:t>
            </a:r>
            <a:endParaRPr lang="pt-BR" dirty="0"/>
          </a:p>
        </p:txBody>
      </p:sp>
    </p:spTree>
    <p:extLst>
      <p:ext uri="{BB962C8B-B14F-4D97-AF65-F5344CB8AC3E}">
        <p14:creationId xmlns:p14="http://schemas.microsoft.com/office/powerpoint/2010/main" val="14354829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dirty="0"/>
              <a:t>Terapias médicas de rotina</a:t>
            </a:r>
            <a:endParaRPr lang="pt-BR" dirty="0"/>
          </a:p>
        </p:txBody>
      </p:sp>
      <p:sp>
        <p:nvSpPr>
          <p:cNvPr id="3" name="Espaço Reservado para Conteúdo 2"/>
          <p:cNvSpPr>
            <a:spLocks noGrp="1"/>
          </p:cNvSpPr>
          <p:nvPr>
            <p:ph idx="1"/>
          </p:nvPr>
        </p:nvSpPr>
        <p:spPr/>
        <p:txBody>
          <a:bodyPr>
            <a:normAutofit/>
          </a:bodyPr>
          <a:lstStyle/>
          <a:p>
            <a:r>
              <a:rPr lang="en-US" dirty="0" smtClean="0"/>
              <a:t>BETABLOQUEADORES: </a:t>
            </a:r>
            <a:r>
              <a:rPr lang="en-US" dirty="0" err="1" smtClean="0"/>
              <a:t>Metoprolol</a:t>
            </a:r>
            <a:r>
              <a:rPr lang="en-US" dirty="0" smtClean="0"/>
              <a:t>, </a:t>
            </a:r>
            <a:r>
              <a:rPr lang="en-US" dirty="0" err="1" smtClean="0"/>
              <a:t>Carvedilol</a:t>
            </a:r>
            <a:endParaRPr lang="en-US" dirty="0" smtClean="0"/>
          </a:p>
          <a:p>
            <a:r>
              <a:rPr lang="en-US" dirty="0" smtClean="0"/>
              <a:t>- </a:t>
            </a:r>
            <a:r>
              <a:rPr lang="en-US" dirty="0" err="1" smtClean="0"/>
              <a:t>cuidados</a:t>
            </a:r>
            <a:r>
              <a:rPr lang="en-US" dirty="0" smtClean="0"/>
              <a:t> com IC </a:t>
            </a:r>
            <a:r>
              <a:rPr lang="en-US" dirty="0" err="1" smtClean="0"/>
              <a:t>descompensada</a:t>
            </a:r>
            <a:r>
              <a:rPr lang="en-US" dirty="0" smtClean="0"/>
              <a:t>, </a:t>
            </a:r>
            <a:r>
              <a:rPr lang="en-US" dirty="0" err="1" smtClean="0"/>
              <a:t>choque</a:t>
            </a:r>
            <a:r>
              <a:rPr lang="en-US" dirty="0" smtClean="0"/>
              <a:t> </a:t>
            </a:r>
            <a:r>
              <a:rPr lang="en-US" dirty="0" err="1" smtClean="0"/>
              <a:t>ou</a:t>
            </a:r>
            <a:r>
              <a:rPr lang="en-US" dirty="0" smtClean="0"/>
              <a:t> </a:t>
            </a:r>
            <a:r>
              <a:rPr lang="en-US" dirty="0" err="1" smtClean="0"/>
              <a:t>bloqueios</a:t>
            </a:r>
            <a:r>
              <a:rPr lang="en-US" dirty="0" smtClean="0"/>
              <a:t> </a:t>
            </a:r>
            <a:r>
              <a:rPr lang="en-US" dirty="0" err="1" smtClean="0"/>
              <a:t>atrioventriculares</a:t>
            </a:r>
            <a:endParaRPr lang="pt-BR" dirty="0" smtClean="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76" t="37125" r="18907" b="34375"/>
          <a:stretch/>
        </p:blipFill>
        <p:spPr bwMode="auto">
          <a:xfrm>
            <a:off x="196759" y="3598952"/>
            <a:ext cx="8767730" cy="2597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12914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IECAs</a:t>
            </a:r>
            <a:endParaRPr lang="pt-BR" dirty="0"/>
          </a:p>
        </p:txBody>
      </p:sp>
      <p:sp>
        <p:nvSpPr>
          <p:cNvPr id="3" name="Espaço Reservado para Conteúdo 2"/>
          <p:cNvSpPr>
            <a:spLocks noGrp="1"/>
          </p:cNvSpPr>
          <p:nvPr>
            <p:ph idx="1"/>
          </p:nvPr>
        </p:nvSpPr>
        <p:spPr/>
        <p:txBody>
          <a:bodyPr/>
          <a:lstStyle/>
          <a:p>
            <a:r>
              <a:rPr lang="en-US" dirty="0" err="1" smtClean="0"/>
              <a:t>Lisinopril</a:t>
            </a:r>
            <a:r>
              <a:rPr lang="en-US" dirty="0" smtClean="0"/>
              <a:t>, Captopril, </a:t>
            </a:r>
            <a:r>
              <a:rPr lang="en-US" dirty="0" err="1" smtClean="0"/>
              <a:t>Ramipril</a:t>
            </a:r>
            <a:r>
              <a:rPr lang="en-US" dirty="0" smtClean="0"/>
              <a:t> e </a:t>
            </a:r>
            <a:r>
              <a:rPr lang="en-US" dirty="0" err="1" smtClean="0"/>
              <a:t>Trandolapril</a:t>
            </a:r>
            <a:r>
              <a:rPr lang="en-US" dirty="0" smtClean="0"/>
              <a:t> (</a:t>
            </a:r>
            <a:r>
              <a:rPr lang="en-US" dirty="0" err="1" smtClean="0"/>
              <a:t>Mavik</a:t>
            </a:r>
            <a:r>
              <a:rPr lang="en-US" dirty="0" smtClean="0"/>
              <a:t>)</a:t>
            </a:r>
          </a:p>
          <a:p>
            <a:r>
              <a:rPr lang="en-US" dirty="0" err="1" smtClean="0"/>
              <a:t>cuidados</a:t>
            </a:r>
            <a:r>
              <a:rPr lang="en-US" dirty="0" smtClean="0"/>
              <a:t> com </a:t>
            </a:r>
            <a:r>
              <a:rPr lang="en-US" dirty="0" err="1" smtClean="0"/>
              <a:t>hipotensão</a:t>
            </a:r>
            <a:r>
              <a:rPr lang="en-US" dirty="0" smtClean="0"/>
              <a:t>, </a:t>
            </a:r>
            <a:r>
              <a:rPr lang="en-US" dirty="0" err="1" smtClean="0"/>
              <a:t>insuficiência</a:t>
            </a:r>
            <a:r>
              <a:rPr lang="en-US" dirty="0" smtClean="0"/>
              <a:t> renal e </a:t>
            </a:r>
            <a:r>
              <a:rPr lang="en-US" dirty="0" err="1" smtClean="0"/>
              <a:t>hipercalemia</a:t>
            </a:r>
            <a:endParaRPr lang="pt-BR"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625" t="65063" r="27461" b="15999"/>
          <a:stretch/>
        </p:blipFill>
        <p:spPr bwMode="auto">
          <a:xfrm>
            <a:off x="107504" y="3779303"/>
            <a:ext cx="8784976" cy="2002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7617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BRAs</a:t>
            </a:r>
            <a:endParaRPr lang="pt-BR" dirty="0"/>
          </a:p>
        </p:txBody>
      </p:sp>
      <p:sp>
        <p:nvSpPr>
          <p:cNvPr id="3" name="Espaço Reservado para Conteúdo 2"/>
          <p:cNvSpPr>
            <a:spLocks noGrp="1"/>
          </p:cNvSpPr>
          <p:nvPr>
            <p:ph idx="1"/>
          </p:nvPr>
        </p:nvSpPr>
        <p:spPr/>
        <p:txBody>
          <a:bodyPr/>
          <a:lstStyle/>
          <a:p>
            <a:r>
              <a:rPr lang="en-US" dirty="0" err="1" smtClean="0"/>
              <a:t>Valsartana</a:t>
            </a:r>
            <a:endParaRPr lang="en-US" dirty="0" smtClean="0"/>
          </a:p>
          <a:p>
            <a:r>
              <a:rPr lang="en-US" dirty="0" err="1"/>
              <a:t>cuidados</a:t>
            </a:r>
            <a:r>
              <a:rPr lang="en-US" dirty="0"/>
              <a:t> com </a:t>
            </a:r>
            <a:r>
              <a:rPr lang="en-US" dirty="0" err="1"/>
              <a:t>hipotensão</a:t>
            </a:r>
            <a:r>
              <a:rPr lang="en-US" dirty="0"/>
              <a:t>, </a:t>
            </a:r>
            <a:r>
              <a:rPr lang="en-US" dirty="0" err="1"/>
              <a:t>insuficiência</a:t>
            </a:r>
            <a:r>
              <a:rPr lang="en-US" dirty="0"/>
              <a:t> renal e </a:t>
            </a:r>
            <a:r>
              <a:rPr lang="en-US" dirty="0" err="1" smtClean="0"/>
              <a:t>hipercalemia</a:t>
            </a:r>
            <a:endParaRPr lang="pt-BR" dirty="0" smtClean="0"/>
          </a:p>
          <a:p>
            <a:pPr marL="0" indent="0">
              <a:buNone/>
            </a:pPr>
            <a:endParaRPr lang="pt-BR" dirty="0"/>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60" t="46500" r="27695" b="46375"/>
          <a:stretch/>
        </p:blipFill>
        <p:spPr bwMode="auto">
          <a:xfrm>
            <a:off x="298911" y="4005064"/>
            <a:ext cx="8662119" cy="749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7054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a:t>Definição</a:t>
            </a:r>
            <a:r>
              <a:rPr lang="en-US" dirty="0"/>
              <a:t> e </a:t>
            </a:r>
            <a:r>
              <a:rPr lang="en-US" dirty="0" err="1"/>
              <a:t>diagnóstico</a:t>
            </a:r>
            <a:endParaRPr lang="pt-BR" dirty="0"/>
          </a:p>
        </p:txBody>
      </p:sp>
      <p:sp>
        <p:nvSpPr>
          <p:cNvPr id="3" name="Espaço Reservado para Conteúdo 2"/>
          <p:cNvSpPr>
            <a:spLocks noGrp="1"/>
          </p:cNvSpPr>
          <p:nvPr>
            <p:ph idx="1"/>
          </p:nvPr>
        </p:nvSpPr>
        <p:spPr/>
        <p:txBody>
          <a:bodyPr/>
          <a:lstStyle/>
          <a:p>
            <a:r>
              <a:rPr lang="pt-PT" dirty="0" smtClean="0"/>
              <a:t>Depressão do segmento </a:t>
            </a:r>
            <a:r>
              <a:rPr lang="pt-PT" dirty="0" smtClean="0">
                <a:effectLst/>
              </a:rPr>
              <a:t>ST em 2 precordiais (V1-V4) associado com elevação do segmento ST em aVR pode significar oclusão de tronco ou de DA</a:t>
            </a:r>
          </a:p>
          <a:p>
            <a:r>
              <a:rPr lang="pt-PT" dirty="0"/>
              <a:t>O</a:t>
            </a:r>
            <a:r>
              <a:rPr lang="pt-PT" dirty="0" smtClean="0">
                <a:effectLst/>
              </a:rPr>
              <a:t>ndas T hiperagudas podem ser observadas em fase muito precoce de IAM, antes da</a:t>
            </a:r>
            <a:br>
              <a:rPr lang="pt-PT" dirty="0" smtClean="0">
                <a:effectLst/>
              </a:rPr>
            </a:br>
            <a:r>
              <a:rPr lang="pt-PT" dirty="0" smtClean="0">
                <a:effectLst/>
              </a:rPr>
              <a:t>desenvolvimento de elevação do segmento ST</a:t>
            </a:r>
            <a:endParaRPr lang="pt-BR" dirty="0"/>
          </a:p>
        </p:txBody>
      </p:sp>
    </p:spTree>
    <p:extLst>
      <p:ext uri="{BB962C8B-B14F-4D97-AF65-F5344CB8AC3E}">
        <p14:creationId xmlns:p14="http://schemas.microsoft.com/office/powerpoint/2010/main" val="22576355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err="1" smtClean="0"/>
              <a:t>Classe</a:t>
            </a:r>
            <a:r>
              <a:rPr lang="en-US" dirty="0" smtClean="0"/>
              <a:t> I-</a:t>
            </a:r>
            <a:r>
              <a:rPr lang="en-US" dirty="0" err="1" smtClean="0"/>
              <a:t>Antagonista</a:t>
            </a:r>
            <a:r>
              <a:rPr lang="en-US" dirty="0" smtClean="0"/>
              <a:t> da </a:t>
            </a:r>
            <a:r>
              <a:rPr lang="en-US" dirty="0" err="1" smtClean="0"/>
              <a:t>Aldosterona</a:t>
            </a:r>
            <a:endParaRPr lang="pt-BR" dirty="0"/>
          </a:p>
        </p:txBody>
      </p:sp>
      <p:sp>
        <p:nvSpPr>
          <p:cNvPr id="3" name="Espaço Reservado para Conteúdo 2"/>
          <p:cNvSpPr>
            <a:spLocks noGrp="1"/>
          </p:cNvSpPr>
          <p:nvPr>
            <p:ph idx="1"/>
          </p:nvPr>
        </p:nvSpPr>
        <p:spPr/>
        <p:txBody>
          <a:bodyPr>
            <a:normAutofit/>
          </a:bodyPr>
          <a:lstStyle/>
          <a:p>
            <a:r>
              <a:rPr lang="pt-PT" dirty="0" smtClean="0"/>
              <a:t>Deve ser </a:t>
            </a:r>
            <a:r>
              <a:rPr lang="pt-PT" dirty="0"/>
              <a:t>administrado a </a:t>
            </a:r>
            <a:r>
              <a:rPr lang="pt-PT" dirty="0" smtClean="0"/>
              <a:t>pacientes com </a:t>
            </a:r>
            <a:r>
              <a:rPr lang="pt-PT" dirty="0"/>
              <a:t>IAM e sem contra-indicações, </a:t>
            </a:r>
            <a:r>
              <a:rPr lang="pt-PT" dirty="0" smtClean="0"/>
              <a:t>que já estão </a:t>
            </a:r>
            <a:r>
              <a:rPr lang="pt-PT" dirty="0"/>
              <a:t>recebendo um inibidor da ECA </a:t>
            </a:r>
            <a:r>
              <a:rPr lang="pt-PT" dirty="0" smtClean="0"/>
              <a:t>e betabloqueador e </a:t>
            </a:r>
            <a:r>
              <a:rPr lang="pt-PT" dirty="0"/>
              <a:t>que tem uma </a:t>
            </a:r>
            <a:r>
              <a:rPr lang="pt-PT" dirty="0" smtClean="0"/>
              <a:t>FE </a:t>
            </a:r>
            <a:r>
              <a:rPr lang="pt-PT" dirty="0"/>
              <a:t>inferior ou igual a 0,40 </a:t>
            </a:r>
            <a:r>
              <a:rPr lang="pt-PT" dirty="0" smtClean="0"/>
              <a:t>e/ou </a:t>
            </a:r>
            <a:r>
              <a:rPr lang="pt-PT" dirty="0"/>
              <a:t>IC sintomática ou </a:t>
            </a:r>
            <a:r>
              <a:rPr lang="pt-PT" dirty="0" smtClean="0"/>
              <a:t>diabetes</a:t>
            </a:r>
          </a:p>
          <a:p>
            <a:r>
              <a:rPr lang="en-US" dirty="0" err="1"/>
              <a:t>cuidados</a:t>
            </a:r>
            <a:r>
              <a:rPr lang="en-US" dirty="0"/>
              <a:t> com </a:t>
            </a:r>
            <a:r>
              <a:rPr lang="en-US" dirty="0" err="1"/>
              <a:t>hipotensão</a:t>
            </a:r>
            <a:r>
              <a:rPr lang="en-US" dirty="0"/>
              <a:t>, </a:t>
            </a:r>
            <a:r>
              <a:rPr lang="en-US" dirty="0" err="1"/>
              <a:t>insuficiência</a:t>
            </a:r>
            <a:r>
              <a:rPr lang="en-US" dirty="0"/>
              <a:t> renal e </a:t>
            </a:r>
            <a:r>
              <a:rPr lang="en-US" dirty="0" err="1" smtClean="0"/>
              <a:t>hipercalemia</a:t>
            </a:r>
            <a:endParaRPr lang="pt-PT" dirty="0" smtClean="0"/>
          </a:p>
          <a:p>
            <a:endParaRPr lang="pt-BR" dirty="0"/>
          </a:p>
        </p:txBody>
      </p:sp>
    </p:spTree>
    <p:extLst>
      <p:ext uri="{BB962C8B-B14F-4D97-AF65-F5344CB8AC3E}">
        <p14:creationId xmlns:p14="http://schemas.microsoft.com/office/powerpoint/2010/main" val="30289146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484909"/>
            <a:ext cx="8229600" cy="1066800"/>
          </a:xfrm>
        </p:spPr>
        <p:txBody>
          <a:bodyPr>
            <a:normAutofit/>
          </a:bodyPr>
          <a:lstStyle/>
          <a:p>
            <a:r>
              <a:rPr lang="en-US" sz="3200" dirty="0" err="1" smtClean="0"/>
              <a:t>Eplerenone</a:t>
            </a:r>
            <a:r>
              <a:rPr lang="en-US" sz="3200" dirty="0" smtClean="0"/>
              <a:t> </a:t>
            </a:r>
            <a:r>
              <a:rPr lang="en-US" sz="3200" dirty="0" err="1" smtClean="0"/>
              <a:t>reduz</a:t>
            </a:r>
            <a:r>
              <a:rPr lang="en-US" sz="3200" dirty="0" smtClean="0"/>
              <a:t> </a:t>
            </a:r>
            <a:r>
              <a:rPr lang="en-US" sz="3200" dirty="0" err="1" smtClean="0"/>
              <a:t>morte</a:t>
            </a:r>
            <a:r>
              <a:rPr lang="en-US" sz="3200" dirty="0" smtClean="0"/>
              <a:t> </a:t>
            </a:r>
            <a:r>
              <a:rPr lang="en-US" sz="3200" dirty="0" err="1" smtClean="0"/>
              <a:t>súbita</a:t>
            </a:r>
            <a:r>
              <a:rPr lang="en-US" sz="3200" dirty="0" smtClean="0"/>
              <a:t> </a:t>
            </a:r>
            <a:r>
              <a:rPr lang="en-US" sz="3200" dirty="0" err="1" smtClean="0"/>
              <a:t>em</a:t>
            </a:r>
            <a:r>
              <a:rPr lang="en-US" sz="3200" dirty="0" smtClean="0"/>
              <a:t> </a:t>
            </a:r>
            <a:r>
              <a:rPr lang="en-US" sz="3200" dirty="0" err="1" smtClean="0"/>
              <a:t>pós</a:t>
            </a:r>
            <a:r>
              <a:rPr lang="en-US" sz="3200" dirty="0" smtClean="0"/>
              <a:t> IAM</a:t>
            </a:r>
            <a:endParaRPr lang="pt-BR" sz="3200" dirty="0"/>
          </a:p>
        </p:txBody>
      </p:sp>
      <p:sp>
        <p:nvSpPr>
          <p:cNvPr id="3" name="Espaço Reservado para Conteúdo 2"/>
          <p:cNvSpPr>
            <a:spLocks noGrp="1"/>
          </p:cNvSpPr>
          <p:nvPr>
            <p:ph idx="1"/>
          </p:nvPr>
        </p:nvSpPr>
        <p:spPr/>
        <p:txBody>
          <a:bodyPr/>
          <a:lstStyle/>
          <a:p>
            <a:endParaRPr lang="pt-BR" dirty="0"/>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461" t="25707" r="32266" b="32501"/>
          <a:stretch/>
        </p:blipFill>
        <p:spPr bwMode="auto">
          <a:xfrm>
            <a:off x="1259632" y="1551709"/>
            <a:ext cx="6842870" cy="5067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79088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Estatinas</a:t>
            </a:r>
            <a:endParaRPr lang="pt-BR" dirty="0"/>
          </a:p>
        </p:txBody>
      </p:sp>
      <p:sp>
        <p:nvSpPr>
          <p:cNvPr id="3" name="Espaço Reservado para Conteúdo 2"/>
          <p:cNvSpPr>
            <a:spLocks noGrp="1"/>
          </p:cNvSpPr>
          <p:nvPr>
            <p:ph idx="1"/>
          </p:nvPr>
        </p:nvSpPr>
        <p:spPr/>
        <p:txBody>
          <a:bodyPr>
            <a:normAutofit/>
          </a:bodyPr>
          <a:lstStyle/>
          <a:p>
            <a:r>
              <a:rPr lang="en-US" sz="2800" dirty="0" err="1" smtClean="0"/>
              <a:t>Atorvastatina</a:t>
            </a:r>
            <a:endParaRPr lang="en-US" sz="2800" dirty="0" smtClean="0"/>
          </a:p>
          <a:p>
            <a:r>
              <a:rPr lang="en-US" sz="2800" dirty="0" err="1"/>
              <a:t>c</a:t>
            </a:r>
            <a:r>
              <a:rPr lang="en-US" sz="2800" dirty="0" err="1" smtClean="0"/>
              <a:t>uidados</a:t>
            </a:r>
            <a:r>
              <a:rPr lang="en-US" sz="2800" dirty="0" smtClean="0"/>
              <a:t> com </a:t>
            </a:r>
            <a:r>
              <a:rPr lang="pt-PT" sz="2800" dirty="0" smtClean="0"/>
              <a:t>medicamentos </a:t>
            </a:r>
            <a:r>
              <a:rPr lang="pt-PT" sz="2800" dirty="0"/>
              <a:t>metabolizados pela </a:t>
            </a:r>
            <a:r>
              <a:rPr lang="pt-PT" sz="2800" dirty="0" smtClean="0"/>
              <a:t>via CYP3A4</a:t>
            </a:r>
            <a:r>
              <a:rPr lang="pt-PT" sz="2800" dirty="0"/>
              <a:t>, </a:t>
            </a:r>
            <a:r>
              <a:rPr lang="pt-PT" sz="2800" dirty="0" smtClean="0"/>
              <a:t>fibratos</a:t>
            </a:r>
          </a:p>
          <a:p>
            <a:r>
              <a:rPr lang="pt-PT" sz="2800" dirty="0"/>
              <a:t>m</a:t>
            </a:r>
            <a:r>
              <a:rPr lang="pt-PT" sz="2800" dirty="0" smtClean="0"/>
              <a:t>onitor para miopatia</a:t>
            </a:r>
            <a:r>
              <a:rPr lang="pt-PT" sz="2800" dirty="0"/>
              <a:t> </a:t>
            </a:r>
            <a:r>
              <a:rPr lang="pt-PT" sz="2800" dirty="0" smtClean="0"/>
              <a:t>e toxicidade hepática</a:t>
            </a:r>
          </a:p>
          <a:p>
            <a:r>
              <a:rPr lang="pt-PT" sz="2800" dirty="0" smtClean="0"/>
              <a:t>combine </a:t>
            </a:r>
            <a:r>
              <a:rPr lang="pt-PT" sz="2800" dirty="0"/>
              <a:t>com dieta e estilo de </a:t>
            </a:r>
            <a:r>
              <a:rPr lang="pt-PT" sz="2800" dirty="0" smtClean="0"/>
              <a:t>vida</a:t>
            </a:r>
          </a:p>
          <a:p>
            <a:r>
              <a:rPr lang="pt-PT" sz="2800" dirty="0"/>
              <a:t>a</a:t>
            </a:r>
            <a:r>
              <a:rPr lang="pt-PT" sz="2800" dirty="0" smtClean="0"/>
              <a:t>justar </a:t>
            </a:r>
            <a:r>
              <a:rPr lang="pt-PT" sz="2800" dirty="0"/>
              <a:t>a dose como ditada por </a:t>
            </a:r>
            <a:r>
              <a:rPr lang="pt-PT" sz="2800" dirty="0" smtClean="0"/>
              <a:t>objetivos</a:t>
            </a:r>
            <a:r>
              <a:rPr lang="pt-PT" sz="2800" dirty="0"/>
              <a:t/>
            </a:r>
            <a:br>
              <a:rPr lang="pt-PT" sz="2800" dirty="0"/>
            </a:br>
            <a:r>
              <a:rPr lang="pt-PT" sz="2800" dirty="0"/>
              <a:t>para </a:t>
            </a:r>
            <a:r>
              <a:rPr lang="pt-PT" sz="2800" dirty="0" smtClean="0"/>
              <a:t>redução do </a:t>
            </a:r>
            <a:r>
              <a:rPr lang="pt-PT" sz="2800" dirty="0"/>
              <a:t>colesterol LDL e </a:t>
            </a:r>
            <a:r>
              <a:rPr lang="pt-PT" sz="2800" dirty="0" smtClean="0"/>
              <a:t>não-HDL</a:t>
            </a:r>
            <a:endParaRPr lang="pt-BR" dirty="0"/>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212" t="31125" r="19375" b="50313"/>
          <a:stretch/>
        </p:blipFill>
        <p:spPr bwMode="auto">
          <a:xfrm>
            <a:off x="120761" y="4983329"/>
            <a:ext cx="8961459" cy="1749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18948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1843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367" t="16688" r="9766" b="16000"/>
          <a:stretch/>
        </p:blipFill>
        <p:spPr bwMode="auto">
          <a:xfrm>
            <a:off x="251520" y="596636"/>
            <a:ext cx="8745262"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82899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Oxigênio</a:t>
            </a:r>
            <a:endParaRPr lang="pt-BR" dirty="0"/>
          </a:p>
        </p:txBody>
      </p:sp>
      <p:sp>
        <p:nvSpPr>
          <p:cNvPr id="3" name="Espaço Reservado para Conteúdo 2"/>
          <p:cNvSpPr>
            <a:spLocks noGrp="1"/>
          </p:cNvSpPr>
          <p:nvPr>
            <p:ph idx="1"/>
          </p:nvPr>
        </p:nvSpPr>
        <p:spPr/>
        <p:txBody>
          <a:bodyPr/>
          <a:lstStyle/>
          <a:p>
            <a:r>
              <a:rPr lang="en-US" dirty="0" smtClean="0"/>
              <a:t>SatO2&lt;=90%</a:t>
            </a:r>
          </a:p>
          <a:p>
            <a:r>
              <a:rPr lang="en-US" dirty="0" err="1" smtClean="0"/>
              <a:t>Cuidado</a:t>
            </a:r>
            <a:r>
              <a:rPr lang="en-US" dirty="0" smtClean="0"/>
              <a:t> com </a:t>
            </a:r>
            <a:r>
              <a:rPr lang="en-US" dirty="0" err="1" smtClean="0"/>
              <a:t>retentores</a:t>
            </a:r>
            <a:r>
              <a:rPr lang="en-US" dirty="0" smtClean="0"/>
              <a:t> CO2 </a:t>
            </a:r>
            <a:endParaRPr lang="pt-BR" dirty="0"/>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686" t="59511" r="20196" b="31676"/>
          <a:stretch/>
        </p:blipFill>
        <p:spPr bwMode="auto">
          <a:xfrm>
            <a:off x="251520" y="3608164"/>
            <a:ext cx="8664239" cy="793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84729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Morfina</a:t>
            </a:r>
            <a:endParaRPr lang="pt-BR" dirty="0"/>
          </a:p>
        </p:txBody>
      </p:sp>
      <p:sp>
        <p:nvSpPr>
          <p:cNvPr id="3" name="Espaço Reservado para Conteúdo 2"/>
          <p:cNvSpPr>
            <a:spLocks noGrp="1"/>
          </p:cNvSpPr>
          <p:nvPr>
            <p:ph idx="1"/>
          </p:nvPr>
        </p:nvSpPr>
        <p:spPr/>
        <p:txBody>
          <a:bodyPr/>
          <a:lstStyle/>
          <a:p>
            <a:r>
              <a:rPr lang="en-US" dirty="0" smtClean="0"/>
              <a:t>2-8 mg IV a </a:t>
            </a:r>
            <a:r>
              <a:rPr lang="en-US" dirty="0" err="1" smtClean="0"/>
              <a:t>cada</a:t>
            </a:r>
            <a:r>
              <a:rPr lang="en-US" dirty="0" smtClean="0"/>
              <a:t> 5-15 min</a:t>
            </a:r>
          </a:p>
          <a:p>
            <a:r>
              <a:rPr lang="en-US" dirty="0" err="1"/>
              <a:t>c</a:t>
            </a:r>
            <a:r>
              <a:rPr lang="en-US" dirty="0" err="1" smtClean="0"/>
              <a:t>uidados</a:t>
            </a:r>
            <a:r>
              <a:rPr lang="en-US" dirty="0" smtClean="0"/>
              <a:t> com </a:t>
            </a:r>
            <a:r>
              <a:rPr lang="pt-PT" dirty="0" smtClean="0"/>
              <a:t>paciente letárgico </a:t>
            </a:r>
            <a:r>
              <a:rPr lang="pt-PT" dirty="0"/>
              <a:t>ou </a:t>
            </a:r>
            <a:r>
              <a:rPr lang="pt-PT" dirty="0" smtClean="0"/>
              <a:t>moribundo, hipotensão, bradicardia e hipersensibilidade</a:t>
            </a:r>
          </a:p>
          <a:p>
            <a:endParaRPr lang="pt-BR" dirty="0"/>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327" t="67687" r="21368" b="24250"/>
          <a:stretch/>
        </p:blipFill>
        <p:spPr bwMode="auto">
          <a:xfrm>
            <a:off x="0" y="4058491"/>
            <a:ext cx="9066659" cy="79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83244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b="1" dirty="0" err="1" smtClean="0"/>
              <a:t>Complicações</a:t>
            </a:r>
            <a:r>
              <a:rPr lang="en-US" b="1" dirty="0" smtClean="0"/>
              <a:t> </a:t>
            </a:r>
            <a:r>
              <a:rPr lang="en-US" b="1" dirty="0" err="1" smtClean="0"/>
              <a:t>pós</a:t>
            </a:r>
            <a:r>
              <a:rPr lang="en-US" b="1" dirty="0" smtClean="0"/>
              <a:t> IAM</a:t>
            </a:r>
            <a:endParaRPr lang="pt-BR" dirty="0"/>
          </a:p>
        </p:txBody>
      </p:sp>
      <p:sp>
        <p:nvSpPr>
          <p:cNvPr id="3" name="Espaço Reservado para Conteúdo 2"/>
          <p:cNvSpPr>
            <a:spLocks noGrp="1"/>
          </p:cNvSpPr>
          <p:nvPr>
            <p:ph idx="1"/>
          </p:nvPr>
        </p:nvSpPr>
        <p:spPr/>
        <p:txBody>
          <a:bodyPr/>
          <a:lstStyle/>
          <a:p>
            <a:r>
              <a:rPr lang="en-US" dirty="0" err="1" smtClean="0"/>
              <a:t>Choque</a:t>
            </a:r>
            <a:r>
              <a:rPr lang="en-US" dirty="0" smtClean="0"/>
              <a:t> </a:t>
            </a:r>
            <a:r>
              <a:rPr lang="en-US" dirty="0" err="1" smtClean="0"/>
              <a:t>cardiogênico</a:t>
            </a:r>
            <a:endParaRPr lang="pt-BR" dirty="0"/>
          </a:p>
        </p:txBody>
      </p:sp>
      <p:pic>
        <p:nvPicPr>
          <p:cNvPr id="1945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273" t="21182" r="10227" b="17364"/>
          <a:stretch/>
        </p:blipFill>
        <p:spPr bwMode="auto">
          <a:xfrm>
            <a:off x="971599" y="2175164"/>
            <a:ext cx="7342553" cy="4512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70080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2048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539" t="22124" r="11054" b="15814"/>
          <a:stretch/>
        </p:blipFill>
        <p:spPr bwMode="auto">
          <a:xfrm>
            <a:off x="173775" y="980728"/>
            <a:ext cx="8777578"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42773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Complicações</a:t>
            </a:r>
            <a:r>
              <a:rPr lang="en-US" dirty="0" smtClean="0"/>
              <a:t> </a:t>
            </a:r>
            <a:r>
              <a:rPr lang="en-US" dirty="0" err="1" smtClean="0"/>
              <a:t>pós</a:t>
            </a:r>
            <a:r>
              <a:rPr lang="en-US" dirty="0" smtClean="0"/>
              <a:t> IAM</a:t>
            </a:r>
            <a:endParaRPr lang="pt-BR" dirty="0"/>
          </a:p>
        </p:txBody>
      </p:sp>
      <p:sp>
        <p:nvSpPr>
          <p:cNvPr id="3" name="Espaço Reservado para Conteúdo 2"/>
          <p:cNvSpPr>
            <a:spLocks noGrp="1"/>
          </p:cNvSpPr>
          <p:nvPr>
            <p:ph idx="1"/>
          </p:nvPr>
        </p:nvSpPr>
        <p:spPr/>
        <p:txBody>
          <a:bodyPr/>
          <a:lstStyle/>
          <a:p>
            <a:r>
              <a:rPr lang="en-US" sz="2400" dirty="0" err="1" smtClean="0"/>
              <a:t>Insuficiência</a:t>
            </a:r>
            <a:r>
              <a:rPr lang="en-US" sz="2400" dirty="0" smtClean="0"/>
              <a:t> </a:t>
            </a:r>
            <a:r>
              <a:rPr lang="en-US" sz="2400" dirty="0" err="1" smtClean="0"/>
              <a:t>cardíaca</a:t>
            </a:r>
            <a:r>
              <a:rPr lang="en-US" sz="2400" dirty="0" smtClean="0"/>
              <a:t> grave</a:t>
            </a:r>
          </a:p>
          <a:p>
            <a:r>
              <a:rPr lang="en-US" sz="2400" dirty="0" err="1" smtClean="0"/>
              <a:t>Infarto</a:t>
            </a:r>
            <a:r>
              <a:rPr lang="en-US" sz="2400" dirty="0" smtClean="0"/>
              <a:t> VD (1/3 </a:t>
            </a:r>
            <a:r>
              <a:rPr lang="en-US" sz="2400" dirty="0" err="1" smtClean="0"/>
              <a:t>pacientes</a:t>
            </a:r>
            <a:r>
              <a:rPr lang="en-US" sz="2400" dirty="0"/>
              <a:t> </a:t>
            </a:r>
            <a:r>
              <a:rPr lang="en-US" sz="2400" dirty="0" smtClean="0"/>
              <a:t>IAM p. inferior)</a:t>
            </a:r>
          </a:p>
          <a:p>
            <a:r>
              <a:rPr lang="en-US" sz="2400" dirty="0" smtClean="0"/>
              <a:t>- </a:t>
            </a:r>
            <a:r>
              <a:rPr lang="pt-PT" sz="2400" dirty="0" smtClean="0"/>
              <a:t>elevação de </a:t>
            </a:r>
            <a:r>
              <a:rPr lang="pt-PT" sz="2400" dirty="0"/>
              <a:t>1 </a:t>
            </a:r>
            <a:r>
              <a:rPr lang="pt-PT" sz="2400" dirty="0" smtClean="0"/>
              <a:t>mm do </a:t>
            </a:r>
            <a:r>
              <a:rPr lang="pt-PT" sz="2400" dirty="0"/>
              <a:t>segmento ST em V1 </a:t>
            </a:r>
            <a:r>
              <a:rPr lang="pt-PT" sz="2400" dirty="0" smtClean="0"/>
              <a:t>e precordial direita V4R é </a:t>
            </a:r>
            <a:r>
              <a:rPr lang="pt-PT" sz="2400" dirty="0"/>
              <a:t>o mais sensível marcador de ECG de </a:t>
            </a:r>
            <a:r>
              <a:rPr lang="pt-PT" dirty="0"/>
              <a:t>RV</a:t>
            </a:r>
            <a:endParaRPr lang="pt-BR" dirty="0"/>
          </a:p>
        </p:txBody>
      </p:sp>
    </p:spTree>
    <p:extLst>
      <p:ext uri="{BB962C8B-B14F-4D97-AF65-F5344CB8AC3E}">
        <p14:creationId xmlns:p14="http://schemas.microsoft.com/office/powerpoint/2010/main" val="27978075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281" t="22875" r="20430" b="6625"/>
          <a:stretch/>
        </p:blipFill>
        <p:spPr bwMode="auto">
          <a:xfrm>
            <a:off x="280539" y="404664"/>
            <a:ext cx="8613764"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22376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Epidemiologia</a:t>
            </a:r>
            <a:endParaRPr lang="pt-BR" dirty="0"/>
          </a:p>
        </p:txBody>
      </p:sp>
      <p:sp>
        <p:nvSpPr>
          <p:cNvPr id="3" name="Espaço Reservado para Conteúdo 2"/>
          <p:cNvSpPr>
            <a:spLocks noGrp="1"/>
          </p:cNvSpPr>
          <p:nvPr>
            <p:ph idx="1"/>
          </p:nvPr>
        </p:nvSpPr>
        <p:spPr/>
        <p:txBody>
          <a:bodyPr/>
          <a:lstStyle/>
          <a:p>
            <a:endParaRPr lang="pt-BR"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844" t="34313" r="9062" b="22937"/>
          <a:stretch/>
        </p:blipFill>
        <p:spPr bwMode="auto">
          <a:xfrm>
            <a:off x="106338" y="2304143"/>
            <a:ext cx="9037662" cy="2977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7277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Complicações</a:t>
            </a:r>
            <a:r>
              <a:rPr lang="en-US" dirty="0" smtClean="0"/>
              <a:t> </a:t>
            </a:r>
            <a:r>
              <a:rPr lang="en-US" dirty="0" err="1" smtClean="0"/>
              <a:t>Mecânicas</a:t>
            </a:r>
            <a:endParaRPr lang="pt-BR" dirty="0"/>
          </a:p>
        </p:txBody>
      </p:sp>
      <p:sp>
        <p:nvSpPr>
          <p:cNvPr id="3" name="Espaço Reservado para Conteúdo 2"/>
          <p:cNvSpPr>
            <a:spLocks noGrp="1"/>
          </p:cNvSpPr>
          <p:nvPr>
            <p:ph idx="1"/>
          </p:nvPr>
        </p:nvSpPr>
        <p:spPr/>
        <p:txBody>
          <a:bodyPr>
            <a:normAutofit/>
          </a:bodyPr>
          <a:lstStyle/>
          <a:p>
            <a:r>
              <a:rPr lang="en-US" dirty="0" err="1" smtClean="0"/>
              <a:t>Regurgitação</a:t>
            </a:r>
            <a:r>
              <a:rPr lang="en-US" dirty="0" smtClean="0"/>
              <a:t> mitral</a:t>
            </a:r>
          </a:p>
          <a:p>
            <a:r>
              <a:rPr lang="en-US" dirty="0" smtClean="0"/>
              <a:t>- </a:t>
            </a:r>
            <a:r>
              <a:rPr lang="pt-PT" dirty="0" smtClean="0"/>
              <a:t>mecanismos: ruptura </a:t>
            </a:r>
            <a:r>
              <a:rPr lang="pt-PT" dirty="0"/>
              <a:t>do músculo papilar </a:t>
            </a:r>
            <a:r>
              <a:rPr lang="pt-PT" dirty="0" smtClean="0"/>
              <a:t>(mais posterior por fornecimento sangue singular) ou deslocamento </a:t>
            </a:r>
            <a:r>
              <a:rPr lang="pt-PT" dirty="0"/>
              <a:t>dos músculos </a:t>
            </a:r>
            <a:r>
              <a:rPr lang="pt-PT" dirty="0" smtClean="0"/>
              <a:t>papilares devido remodelamento do VE pós-IAM</a:t>
            </a:r>
          </a:p>
          <a:p>
            <a:r>
              <a:rPr lang="pt-PT" dirty="0"/>
              <a:t>Ruptura do septo </a:t>
            </a:r>
            <a:r>
              <a:rPr lang="pt-PT" dirty="0" smtClean="0"/>
              <a:t>interventricular</a:t>
            </a:r>
          </a:p>
          <a:p>
            <a:r>
              <a:rPr lang="pt-PT" dirty="0" smtClean="0"/>
              <a:t>Ruptura da parede livre do VE</a:t>
            </a:r>
          </a:p>
          <a:p>
            <a:r>
              <a:rPr lang="pt-PT" dirty="0" smtClean="0"/>
              <a:t>Aneurisma VE (&lt; 5%)</a:t>
            </a:r>
            <a:endParaRPr lang="pt-BR" dirty="0"/>
          </a:p>
        </p:txBody>
      </p:sp>
    </p:spTree>
    <p:extLst>
      <p:ext uri="{BB962C8B-B14F-4D97-AF65-F5344CB8AC3E}">
        <p14:creationId xmlns:p14="http://schemas.microsoft.com/office/powerpoint/2010/main" val="35074150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Complicações</a:t>
            </a:r>
            <a:r>
              <a:rPr lang="en-US" dirty="0" smtClean="0"/>
              <a:t> </a:t>
            </a:r>
            <a:r>
              <a:rPr lang="en-US" dirty="0" err="1" smtClean="0"/>
              <a:t>Elétricas</a:t>
            </a:r>
            <a:endParaRPr lang="pt-BR" dirty="0"/>
          </a:p>
        </p:txBody>
      </p:sp>
      <p:sp>
        <p:nvSpPr>
          <p:cNvPr id="3" name="Espaço Reservado para Conteúdo 2"/>
          <p:cNvSpPr>
            <a:spLocks noGrp="1"/>
          </p:cNvSpPr>
          <p:nvPr>
            <p:ph idx="1"/>
          </p:nvPr>
        </p:nvSpPr>
        <p:spPr/>
        <p:txBody>
          <a:bodyPr>
            <a:normAutofit fontScale="92500" lnSpcReduction="10000"/>
          </a:bodyPr>
          <a:lstStyle/>
          <a:p>
            <a:r>
              <a:rPr lang="en-US" dirty="0" err="1" smtClean="0"/>
              <a:t>Arritmias</a:t>
            </a:r>
            <a:r>
              <a:rPr lang="en-US" dirty="0" smtClean="0"/>
              <a:t> </a:t>
            </a:r>
            <a:r>
              <a:rPr lang="en-US" dirty="0" err="1" smtClean="0"/>
              <a:t>ventriculares</a:t>
            </a:r>
            <a:r>
              <a:rPr lang="en-US" dirty="0" smtClean="0"/>
              <a:t> [TV/FV] (</a:t>
            </a:r>
            <a:r>
              <a:rPr lang="en-US" dirty="0" err="1" smtClean="0"/>
              <a:t>são</a:t>
            </a:r>
            <a:r>
              <a:rPr lang="en-US" dirty="0" smtClean="0"/>
              <a:t> </a:t>
            </a:r>
            <a:r>
              <a:rPr lang="en-US" dirty="0" err="1" smtClean="0"/>
              <a:t>comuns</a:t>
            </a:r>
            <a:r>
              <a:rPr lang="en-US" dirty="0" smtClean="0"/>
              <a:t> e </a:t>
            </a:r>
            <a:r>
              <a:rPr lang="en-US" dirty="0" err="1" smtClean="0"/>
              <a:t>muitas</a:t>
            </a:r>
            <a:r>
              <a:rPr lang="en-US" dirty="0" smtClean="0"/>
              <a:t> </a:t>
            </a:r>
            <a:r>
              <a:rPr lang="en-US" dirty="0" err="1" smtClean="0"/>
              <a:t>vezes</a:t>
            </a:r>
            <a:r>
              <a:rPr lang="en-US" dirty="0" smtClean="0"/>
              <a:t> </a:t>
            </a:r>
            <a:r>
              <a:rPr lang="en-US" dirty="0" err="1" smtClean="0"/>
              <a:t>não</a:t>
            </a:r>
            <a:r>
              <a:rPr lang="en-US" dirty="0" smtClean="0"/>
              <a:t> </a:t>
            </a:r>
            <a:r>
              <a:rPr lang="en-US" dirty="0" err="1" smtClean="0"/>
              <a:t>requerem</a:t>
            </a:r>
            <a:r>
              <a:rPr lang="en-US" dirty="0" smtClean="0"/>
              <a:t> </a:t>
            </a:r>
            <a:r>
              <a:rPr lang="en-US" dirty="0" err="1" smtClean="0"/>
              <a:t>intervenção</a:t>
            </a:r>
            <a:r>
              <a:rPr lang="en-US" dirty="0" smtClean="0"/>
              <a:t>)</a:t>
            </a:r>
          </a:p>
          <a:p>
            <a:r>
              <a:rPr lang="en-US" dirty="0" smtClean="0"/>
              <a:t>- </a:t>
            </a:r>
            <a:r>
              <a:rPr lang="en-US" dirty="0" err="1" smtClean="0"/>
              <a:t>mecanismos</a:t>
            </a:r>
            <a:r>
              <a:rPr lang="en-US" dirty="0" smtClean="0"/>
              <a:t>: </a:t>
            </a:r>
            <a:r>
              <a:rPr lang="pt-PT" dirty="0" smtClean="0"/>
              <a:t>multifatorial, incluem </a:t>
            </a:r>
            <a:r>
              <a:rPr lang="pt-PT" dirty="0"/>
              <a:t>isquemia </a:t>
            </a:r>
            <a:r>
              <a:rPr lang="pt-PT" dirty="0" smtClean="0"/>
              <a:t>permanente, distúrbios </a:t>
            </a:r>
            <a:r>
              <a:rPr lang="pt-PT" dirty="0"/>
              <a:t>eletrolíticos, reentrada e automaticidade </a:t>
            </a:r>
            <a:r>
              <a:rPr lang="pt-PT" dirty="0" smtClean="0"/>
              <a:t>aumentada</a:t>
            </a:r>
          </a:p>
          <a:p>
            <a:r>
              <a:rPr lang="pt-PT" dirty="0" smtClean="0">
                <a:solidFill>
                  <a:srgbClr val="FF0000"/>
                </a:solidFill>
              </a:rPr>
              <a:t>CDI (classe I): </a:t>
            </a:r>
            <a:r>
              <a:rPr lang="pt-PT" dirty="0" smtClean="0"/>
              <a:t>antes </a:t>
            </a:r>
            <a:r>
              <a:rPr lang="pt-PT" dirty="0"/>
              <a:t>da descarga, em pacientes que</a:t>
            </a:r>
            <a:br>
              <a:rPr lang="pt-PT" dirty="0"/>
            </a:br>
            <a:r>
              <a:rPr lang="pt-PT" dirty="0" smtClean="0"/>
              <a:t>desenvolvem TV </a:t>
            </a:r>
            <a:r>
              <a:rPr lang="pt-PT" dirty="0"/>
              <a:t>/ </a:t>
            </a:r>
            <a:r>
              <a:rPr lang="pt-PT" dirty="0" smtClean="0"/>
              <a:t>FV sustentada com mais </a:t>
            </a:r>
            <a:r>
              <a:rPr lang="pt-PT" dirty="0"/>
              <a:t>de 48 horas </a:t>
            </a:r>
            <a:r>
              <a:rPr lang="pt-PT" dirty="0" smtClean="0"/>
              <a:t>depois do IAM</a:t>
            </a:r>
            <a:r>
              <a:rPr lang="pt-PT" dirty="0"/>
              <a:t>, desde que a arritmia não é devido a</a:t>
            </a:r>
            <a:br>
              <a:rPr lang="pt-PT" dirty="0"/>
            </a:br>
            <a:r>
              <a:rPr lang="pt-PT" dirty="0"/>
              <a:t>isquemia transitória ou reversível, reinfarto, ou</a:t>
            </a:r>
            <a:br>
              <a:rPr lang="pt-PT" dirty="0"/>
            </a:br>
            <a:r>
              <a:rPr lang="pt-PT" dirty="0"/>
              <a:t>anormalidades metabólicas</a:t>
            </a:r>
            <a:endParaRPr lang="pt-BR" dirty="0"/>
          </a:p>
        </p:txBody>
      </p:sp>
    </p:spTree>
    <p:extLst>
      <p:ext uri="{BB962C8B-B14F-4D97-AF65-F5344CB8AC3E}">
        <p14:creationId xmlns:p14="http://schemas.microsoft.com/office/powerpoint/2010/main" val="32031286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err="1" smtClean="0"/>
              <a:t>Complicações</a:t>
            </a:r>
            <a:r>
              <a:rPr lang="en-US" dirty="0" smtClean="0"/>
              <a:t> </a:t>
            </a:r>
            <a:r>
              <a:rPr lang="en-US" dirty="0" err="1" smtClean="0"/>
              <a:t>Elétricas</a:t>
            </a:r>
            <a:endParaRPr lang="pt-BR" dirty="0"/>
          </a:p>
        </p:txBody>
      </p:sp>
      <p:sp>
        <p:nvSpPr>
          <p:cNvPr id="3" name="Espaço Reservado para Conteúdo 2"/>
          <p:cNvSpPr>
            <a:spLocks noGrp="1"/>
          </p:cNvSpPr>
          <p:nvPr>
            <p:ph idx="1"/>
          </p:nvPr>
        </p:nvSpPr>
        <p:spPr/>
        <p:txBody>
          <a:bodyPr>
            <a:normAutofit fontScale="85000" lnSpcReduction="10000"/>
          </a:bodyPr>
          <a:lstStyle/>
          <a:p>
            <a:r>
              <a:rPr lang="pt-PT" dirty="0"/>
              <a:t>FA (8-22%) e outras </a:t>
            </a:r>
            <a:r>
              <a:rPr lang="pt-PT" dirty="0" smtClean="0"/>
              <a:t>taquiarritmias supraventriculares</a:t>
            </a:r>
            <a:endParaRPr lang="en-US" dirty="0" smtClean="0"/>
          </a:p>
          <a:p>
            <a:r>
              <a:rPr lang="en-US" dirty="0" smtClean="0"/>
              <a:t>- </a:t>
            </a:r>
            <a:r>
              <a:rPr lang="en-US" dirty="0" err="1" smtClean="0"/>
              <a:t>mecanismo</a:t>
            </a:r>
            <a:r>
              <a:rPr lang="en-US" dirty="0" smtClean="0"/>
              <a:t>: </a:t>
            </a:r>
            <a:r>
              <a:rPr lang="en-US" dirty="0" err="1" smtClean="0"/>
              <a:t>estimulação</a:t>
            </a:r>
            <a:r>
              <a:rPr lang="en-US" dirty="0" smtClean="0"/>
              <a:t> </a:t>
            </a:r>
            <a:r>
              <a:rPr lang="en-US" dirty="0" err="1" smtClean="0"/>
              <a:t>simpática</a:t>
            </a:r>
            <a:r>
              <a:rPr lang="en-US" dirty="0" smtClean="0"/>
              <a:t> </a:t>
            </a:r>
            <a:r>
              <a:rPr lang="en-US" dirty="0" err="1" smtClean="0"/>
              <a:t>excessiva</a:t>
            </a:r>
            <a:endParaRPr lang="en-US" dirty="0" smtClean="0"/>
          </a:p>
          <a:p>
            <a:r>
              <a:rPr lang="pt-PT" dirty="0"/>
              <a:t>Bradicardia, bloqueio AV, intraventricular e</a:t>
            </a:r>
            <a:br>
              <a:rPr lang="pt-PT" dirty="0"/>
            </a:br>
            <a:r>
              <a:rPr lang="pt-PT" dirty="0" smtClean="0"/>
              <a:t>defeitos </a:t>
            </a:r>
            <a:r>
              <a:rPr lang="pt-PT" dirty="0"/>
              <a:t>de </a:t>
            </a:r>
            <a:r>
              <a:rPr lang="pt-PT" dirty="0" smtClean="0"/>
              <a:t>condução</a:t>
            </a:r>
          </a:p>
          <a:p>
            <a:r>
              <a:rPr lang="pt-PT" dirty="0" smtClean="0">
                <a:solidFill>
                  <a:srgbClr val="FF0000"/>
                </a:solidFill>
              </a:rPr>
              <a:t>Marcapasso (classe I): </a:t>
            </a:r>
            <a:r>
              <a:rPr lang="pt-PT" dirty="0" smtClean="0"/>
              <a:t>estimulação </a:t>
            </a:r>
            <a:r>
              <a:rPr lang="pt-PT" dirty="0"/>
              <a:t>temporária é indicado para bradiarritmias </a:t>
            </a:r>
            <a:r>
              <a:rPr lang="pt-PT" dirty="0" smtClean="0"/>
              <a:t>sintomáticas que </a:t>
            </a:r>
            <a:r>
              <a:rPr lang="pt-PT" dirty="0"/>
              <a:t>não respondem ao </a:t>
            </a:r>
            <a:r>
              <a:rPr lang="pt-PT" dirty="0" smtClean="0"/>
              <a:t>tratamento clínico</a:t>
            </a:r>
          </a:p>
          <a:p>
            <a:r>
              <a:rPr lang="pt-PT" dirty="0"/>
              <a:t>Colocação profilática de </a:t>
            </a:r>
            <a:r>
              <a:rPr lang="pt-PT" dirty="0" smtClean="0"/>
              <a:t>um sistema de estimulação temporária é </a:t>
            </a:r>
            <a:r>
              <a:rPr lang="pt-PT" dirty="0"/>
              <a:t>recomendado </a:t>
            </a:r>
            <a:r>
              <a:rPr lang="pt-PT" dirty="0" smtClean="0"/>
              <a:t>para de </a:t>
            </a:r>
            <a:r>
              <a:rPr lang="pt-PT" dirty="0"/>
              <a:t>bloqueio AV </a:t>
            </a:r>
            <a:r>
              <a:rPr lang="pt-PT" dirty="0" smtClean="0"/>
              <a:t>de alto grau e/ou novo bloqueio ramo </a:t>
            </a:r>
            <a:r>
              <a:rPr lang="pt-PT" dirty="0"/>
              <a:t>(especialmente BRE) </a:t>
            </a:r>
            <a:r>
              <a:rPr lang="pt-PT" dirty="0" smtClean="0"/>
              <a:t>ou em </a:t>
            </a:r>
            <a:r>
              <a:rPr lang="pt-PT" dirty="0"/>
              <a:t>pacientes com </a:t>
            </a:r>
            <a:r>
              <a:rPr lang="pt-PT" dirty="0" smtClean="0"/>
              <a:t>IAM e bloqueio </a:t>
            </a:r>
            <a:r>
              <a:rPr lang="pt-PT" dirty="0"/>
              <a:t>anterior / </a:t>
            </a:r>
            <a:r>
              <a:rPr lang="pt-PT" dirty="0" smtClean="0"/>
              <a:t>lateral bifascicular</a:t>
            </a:r>
            <a:endParaRPr lang="en-US" dirty="0" smtClean="0"/>
          </a:p>
          <a:p>
            <a:endParaRPr lang="pt-BR" dirty="0"/>
          </a:p>
        </p:txBody>
      </p:sp>
    </p:spTree>
    <p:extLst>
      <p:ext uri="{BB962C8B-B14F-4D97-AF65-F5344CB8AC3E}">
        <p14:creationId xmlns:p14="http://schemas.microsoft.com/office/powerpoint/2010/main" val="14946620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Pericardite</a:t>
            </a:r>
            <a:endParaRPr lang="pt-BR" dirty="0"/>
          </a:p>
        </p:txBody>
      </p:sp>
      <p:sp>
        <p:nvSpPr>
          <p:cNvPr id="3" name="Espaço Reservado para Conteúdo 2"/>
          <p:cNvSpPr>
            <a:spLocks noGrp="1"/>
          </p:cNvSpPr>
          <p:nvPr>
            <p:ph idx="1"/>
          </p:nvPr>
        </p:nvSpPr>
        <p:spPr/>
        <p:txBody>
          <a:bodyPr>
            <a:normAutofit fontScale="92500" lnSpcReduction="20000"/>
          </a:bodyPr>
          <a:lstStyle/>
          <a:p>
            <a:r>
              <a:rPr lang="pt-BR" dirty="0"/>
              <a:t>classe I</a:t>
            </a:r>
            <a:br>
              <a:rPr lang="pt-BR" dirty="0"/>
            </a:br>
            <a:r>
              <a:rPr lang="pt-BR" dirty="0"/>
              <a:t>A</a:t>
            </a:r>
            <a:r>
              <a:rPr lang="pt-BR" dirty="0" smtClean="0"/>
              <a:t>spirina </a:t>
            </a:r>
            <a:r>
              <a:rPr lang="pt-BR" dirty="0"/>
              <a:t>é recomendada para o tratamento da </a:t>
            </a:r>
            <a:r>
              <a:rPr lang="pt-BR" dirty="0" smtClean="0"/>
              <a:t>pericardite após STEMI</a:t>
            </a:r>
          </a:p>
          <a:p>
            <a:r>
              <a:rPr lang="pt-BR" dirty="0" smtClean="0"/>
              <a:t>classe </a:t>
            </a:r>
            <a:r>
              <a:rPr lang="pt-BR" dirty="0" err="1"/>
              <a:t>IIb</a:t>
            </a:r>
            <a:r>
              <a:rPr lang="pt-BR" dirty="0"/>
              <a:t/>
            </a:r>
            <a:br>
              <a:rPr lang="pt-BR" dirty="0"/>
            </a:br>
            <a:r>
              <a:rPr lang="pt-BR" dirty="0"/>
              <a:t>A</a:t>
            </a:r>
            <a:r>
              <a:rPr lang="pt-BR" dirty="0" smtClean="0"/>
              <a:t>dministração </a:t>
            </a:r>
            <a:r>
              <a:rPr lang="pt-BR" dirty="0"/>
              <a:t>de </a:t>
            </a:r>
            <a:r>
              <a:rPr lang="pt-BR" dirty="0" err="1"/>
              <a:t>acetaminofeno</a:t>
            </a:r>
            <a:r>
              <a:rPr lang="pt-BR" dirty="0"/>
              <a:t>, </a:t>
            </a:r>
            <a:r>
              <a:rPr lang="pt-BR" dirty="0" err="1"/>
              <a:t>colchicina</a:t>
            </a:r>
            <a:r>
              <a:rPr lang="pt-BR" dirty="0"/>
              <a:t>, ou</a:t>
            </a:r>
            <a:br>
              <a:rPr lang="pt-BR" dirty="0"/>
            </a:br>
            <a:r>
              <a:rPr lang="pt-BR" dirty="0"/>
              <a:t>analgésicos narcóticos pode ser razoável se a aspirina,</a:t>
            </a:r>
            <a:br>
              <a:rPr lang="pt-BR" dirty="0"/>
            </a:br>
            <a:r>
              <a:rPr lang="pt-BR" dirty="0"/>
              <a:t>mesmo em doses mais elevadas, não é </a:t>
            </a:r>
            <a:r>
              <a:rPr lang="pt-BR" dirty="0" smtClean="0"/>
              <a:t>eficaz</a:t>
            </a:r>
          </a:p>
          <a:p>
            <a:r>
              <a:rPr lang="pt-BR" dirty="0" smtClean="0"/>
              <a:t>Classe </a:t>
            </a:r>
            <a:r>
              <a:rPr lang="pt-BR" dirty="0"/>
              <a:t>III: Dano</a:t>
            </a:r>
            <a:br>
              <a:rPr lang="pt-BR" dirty="0"/>
            </a:br>
            <a:r>
              <a:rPr lang="pt-BR" dirty="0" err="1" smtClean="0"/>
              <a:t>Glicocorticóides</a:t>
            </a:r>
            <a:r>
              <a:rPr lang="pt-BR" dirty="0" smtClean="0"/>
              <a:t> </a:t>
            </a:r>
            <a:r>
              <a:rPr lang="pt-BR" dirty="0"/>
              <a:t>e </a:t>
            </a:r>
            <a:r>
              <a:rPr lang="pt-BR" dirty="0" err="1"/>
              <a:t>antiinflamatórios</a:t>
            </a:r>
            <a:r>
              <a:rPr lang="pt-BR" dirty="0"/>
              <a:t> não-</a:t>
            </a:r>
            <a:r>
              <a:rPr lang="pt-BR" dirty="0" err="1"/>
              <a:t>esteróides</a:t>
            </a:r>
            <a:r>
              <a:rPr lang="pt-BR" dirty="0"/>
              <a:t/>
            </a:r>
            <a:br>
              <a:rPr lang="pt-BR" dirty="0"/>
            </a:br>
            <a:r>
              <a:rPr lang="pt-BR" dirty="0"/>
              <a:t>drogas são potencialmente prejudiciais para o tratamento da pericardite</a:t>
            </a:r>
            <a:br>
              <a:rPr lang="pt-BR" dirty="0"/>
            </a:br>
            <a:r>
              <a:rPr lang="pt-BR" dirty="0"/>
              <a:t>após STEMI</a:t>
            </a:r>
          </a:p>
          <a:p>
            <a:endParaRPr lang="pt-BR" dirty="0"/>
          </a:p>
        </p:txBody>
      </p:sp>
    </p:spTree>
    <p:extLst>
      <p:ext uri="{BB962C8B-B14F-4D97-AF65-F5344CB8AC3E}">
        <p14:creationId xmlns:p14="http://schemas.microsoft.com/office/powerpoint/2010/main" val="25368151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err="1" smtClean="0"/>
              <a:t>Complicações</a:t>
            </a:r>
            <a:r>
              <a:rPr lang="en-US" dirty="0" smtClean="0"/>
              <a:t> </a:t>
            </a:r>
            <a:r>
              <a:rPr lang="en-US" dirty="0" err="1" smtClean="0"/>
              <a:t>tromboembólicas</a:t>
            </a:r>
            <a:r>
              <a:rPr lang="en-US" dirty="0" smtClean="0"/>
              <a:t> e </a:t>
            </a:r>
            <a:r>
              <a:rPr lang="en-US" dirty="0" err="1" smtClean="0"/>
              <a:t>sangramento</a:t>
            </a:r>
            <a:endParaRPr lang="pt-BR" dirty="0"/>
          </a:p>
        </p:txBody>
      </p:sp>
      <p:sp>
        <p:nvSpPr>
          <p:cNvPr id="3" name="Espaço Reservado para Conteúdo 2"/>
          <p:cNvSpPr>
            <a:spLocks noGrp="1"/>
          </p:cNvSpPr>
          <p:nvPr>
            <p:ph idx="1"/>
          </p:nvPr>
        </p:nvSpPr>
        <p:spPr/>
        <p:txBody>
          <a:bodyPr>
            <a:noAutofit/>
          </a:bodyPr>
          <a:lstStyle/>
          <a:p>
            <a:pPr marL="0" indent="0">
              <a:buNone/>
            </a:pPr>
            <a:r>
              <a:rPr lang="pt-PT" sz="2400" dirty="0"/>
              <a:t>classe I</a:t>
            </a:r>
            <a:br>
              <a:rPr lang="pt-PT" sz="2400" dirty="0"/>
            </a:br>
            <a:r>
              <a:rPr lang="pt-PT" sz="2400" dirty="0"/>
              <a:t/>
            </a:r>
            <a:br>
              <a:rPr lang="pt-PT" sz="2400" dirty="0"/>
            </a:br>
            <a:r>
              <a:rPr lang="pt-PT" sz="2400" dirty="0"/>
              <a:t>1. A terapêutica anticoagulante com um antagonista da vitamina </a:t>
            </a:r>
            <a:r>
              <a:rPr lang="pt-PT" sz="2400" dirty="0" smtClean="0"/>
              <a:t>K deve ser fornecida </a:t>
            </a:r>
            <a:r>
              <a:rPr lang="pt-PT" sz="2400" dirty="0"/>
              <a:t>aos pacientes com </a:t>
            </a:r>
            <a:r>
              <a:rPr lang="pt-PT" sz="2400" dirty="0" smtClean="0"/>
              <a:t>IAM c/ SST </a:t>
            </a:r>
            <a:r>
              <a:rPr lang="pt-PT" sz="2400" dirty="0"/>
              <a:t>e </a:t>
            </a:r>
            <a:r>
              <a:rPr lang="pt-PT" sz="2400" dirty="0" smtClean="0"/>
              <a:t>FA com </a:t>
            </a:r>
            <a:r>
              <a:rPr lang="pt-PT" sz="2400" dirty="0"/>
              <a:t>CHADS2 pontuação </a:t>
            </a:r>
            <a:r>
              <a:rPr lang="pt-PT" sz="2400" dirty="0" smtClean="0"/>
              <a:t> </a:t>
            </a:r>
            <a:r>
              <a:rPr lang="pt-PT" sz="2400" dirty="0"/>
              <a:t>maior ou igual a </a:t>
            </a:r>
            <a:r>
              <a:rPr lang="pt-PT" sz="2400" dirty="0" smtClean="0"/>
              <a:t>2, valvas </a:t>
            </a:r>
            <a:r>
              <a:rPr lang="pt-PT" sz="2400" dirty="0"/>
              <a:t>cardíacas mecânicas, tromboembolismo </a:t>
            </a:r>
            <a:r>
              <a:rPr lang="pt-PT" sz="2400" dirty="0" smtClean="0"/>
              <a:t>venoso, ou </a:t>
            </a:r>
            <a:r>
              <a:rPr lang="pt-PT" sz="2400" dirty="0"/>
              <a:t>distúrbio de </a:t>
            </a:r>
            <a:r>
              <a:rPr lang="pt-PT" sz="2400" dirty="0" smtClean="0"/>
              <a:t>hipercoagulabilidade</a:t>
            </a:r>
            <a:br>
              <a:rPr lang="pt-PT" sz="2400" dirty="0" smtClean="0"/>
            </a:br>
            <a:r>
              <a:rPr lang="pt-PT" sz="2400" dirty="0" smtClean="0"/>
              <a:t>2</a:t>
            </a:r>
            <a:r>
              <a:rPr lang="pt-PT" sz="2400" dirty="0"/>
              <a:t>. A duração da terapia antitrombótica tripla com </a:t>
            </a:r>
            <a:r>
              <a:rPr lang="pt-PT" sz="2400" dirty="0" smtClean="0"/>
              <a:t>um</a:t>
            </a:r>
            <a:r>
              <a:rPr lang="pt-PT" sz="2400" dirty="0"/>
              <a:t> </a:t>
            </a:r>
            <a:r>
              <a:rPr lang="pt-PT" sz="2400" dirty="0" smtClean="0"/>
              <a:t>antagonista da </a:t>
            </a:r>
            <a:r>
              <a:rPr lang="pt-PT" sz="2400" dirty="0"/>
              <a:t>vitamina K, </a:t>
            </a:r>
            <a:r>
              <a:rPr lang="pt-PT" sz="2400" dirty="0" smtClean="0"/>
              <a:t>aspirina e </a:t>
            </a:r>
            <a:r>
              <a:rPr lang="pt-PT" sz="2400" dirty="0"/>
              <a:t>um </a:t>
            </a:r>
            <a:r>
              <a:rPr lang="pt-PT" sz="2400" dirty="0" smtClean="0"/>
              <a:t>inibidor do receptor P2Y12 deve </a:t>
            </a:r>
            <a:r>
              <a:rPr lang="pt-PT" sz="2400" dirty="0"/>
              <a:t>ser minimizada tanto quanto </a:t>
            </a:r>
            <a:r>
              <a:rPr lang="pt-PT" sz="2400" dirty="0" smtClean="0"/>
              <a:t>possível para </a:t>
            </a:r>
            <a:r>
              <a:rPr lang="pt-PT" sz="2400" dirty="0"/>
              <a:t>limitar o risco de </a:t>
            </a:r>
            <a:r>
              <a:rPr lang="pt-PT" sz="2400" dirty="0" smtClean="0"/>
              <a:t>sangramento</a:t>
            </a:r>
            <a:endParaRPr lang="pt-BR" sz="2400" dirty="0"/>
          </a:p>
        </p:txBody>
      </p:sp>
    </p:spTree>
    <p:extLst>
      <p:ext uri="{BB962C8B-B14F-4D97-AF65-F5344CB8AC3E}">
        <p14:creationId xmlns:p14="http://schemas.microsoft.com/office/powerpoint/2010/main" val="205485718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err="1"/>
              <a:t>Complicações</a:t>
            </a:r>
            <a:r>
              <a:rPr lang="en-US" dirty="0"/>
              <a:t> </a:t>
            </a:r>
            <a:r>
              <a:rPr lang="en-US" dirty="0" err="1"/>
              <a:t>tromboembólicas</a:t>
            </a:r>
            <a:r>
              <a:rPr lang="en-US" dirty="0"/>
              <a:t> e </a:t>
            </a:r>
            <a:r>
              <a:rPr lang="en-US"/>
              <a:t>sangramento</a:t>
            </a:r>
            <a:endParaRPr lang="pt-BR"/>
          </a:p>
        </p:txBody>
      </p:sp>
      <p:sp>
        <p:nvSpPr>
          <p:cNvPr id="3" name="Espaço Reservado para Conteúdo 2"/>
          <p:cNvSpPr>
            <a:spLocks noGrp="1"/>
          </p:cNvSpPr>
          <p:nvPr>
            <p:ph idx="1"/>
          </p:nvPr>
        </p:nvSpPr>
        <p:spPr/>
        <p:txBody>
          <a:bodyPr>
            <a:normAutofit fontScale="92500" lnSpcReduction="20000"/>
          </a:bodyPr>
          <a:lstStyle/>
          <a:p>
            <a:r>
              <a:rPr lang="pt-PT" dirty="0"/>
              <a:t>classe IIa</a:t>
            </a:r>
            <a:br>
              <a:rPr lang="pt-PT" dirty="0"/>
            </a:br>
            <a:r>
              <a:rPr lang="pt-PT" dirty="0"/>
              <a:t/>
            </a:r>
            <a:br>
              <a:rPr lang="pt-PT" dirty="0"/>
            </a:br>
            <a:r>
              <a:rPr lang="pt-PT" dirty="0"/>
              <a:t>1. A terapêutica anticoagulante com um antagonista da vitamina </a:t>
            </a:r>
            <a:r>
              <a:rPr lang="pt-PT" dirty="0" smtClean="0"/>
              <a:t>K é </a:t>
            </a:r>
            <a:r>
              <a:rPr lang="pt-PT" dirty="0"/>
              <a:t>razoável para pacientes com STEMI e </a:t>
            </a:r>
            <a:r>
              <a:rPr lang="pt-PT" dirty="0" smtClean="0"/>
              <a:t>assintomáticos com trombo mural no VE</a:t>
            </a:r>
            <a:r>
              <a:rPr lang="pt-PT" dirty="0"/>
              <a:t/>
            </a:r>
            <a:br>
              <a:rPr lang="pt-PT" dirty="0"/>
            </a:br>
            <a:r>
              <a:rPr lang="pt-PT" dirty="0"/>
              <a:t/>
            </a:r>
            <a:br>
              <a:rPr lang="pt-PT" dirty="0"/>
            </a:br>
            <a:r>
              <a:rPr lang="pt-PT" dirty="0"/>
              <a:t>classe IIb</a:t>
            </a:r>
            <a:br>
              <a:rPr lang="pt-PT" dirty="0"/>
            </a:br>
            <a:r>
              <a:rPr lang="pt-PT" dirty="0"/>
              <a:t/>
            </a:r>
            <a:br>
              <a:rPr lang="pt-PT" dirty="0"/>
            </a:br>
            <a:r>
              <a:rPr lang="pt-PT" dirty="0"/>
              <a:t>1. Terapia anticoagulante pode ser considerada para </a:t>
            </a:r>
            <a:r>
              <a:rPr lang="pt-PT" dirty="0" smtClean="0"/>
              <a:t>pacientes com </a:t>
            </a:r>
            <a:r>
              <a:rPr lang="pt-PT" dirty="0"/>
              <a:t>STEMI e acinesia apical anterior ou discinesia</a:t>
            </a:r>
            <a:br>
              <a:rPr lang="pt-PT" dirty="0"/>
            </a:br>
            <a:r>
              <a:rPr lang="pt-PT" dirty="0"/>
              <a:t>2. </a:t>
            </a:r>
            <a:r>
              <a:rPr lang="pt-PT" dirty="0" smtClean="0"/>
              <a:t>INR (2,0-2,5) para pacientes com AAS e Clopidogrel</a:t>
            </a:r>
            <a:endParaRPr lang="pt-BR" dirty="0"/>
          </a:p>
        </p:txBody>
      </p:sp>
    </p:spTree>
    <p:extLst>
      <p:ext uri="{BB962C8B-B14F-4D97-AF65-F5344CB8AC3E}">
        <p14:creationId xmlns:p14="http://schemas.microsoft.com/office/powerpoint/2010/main" val="41273583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err="1" smtClean="0"/>
              <a:t>Heparina</a:t>
            </a:r>
            <a:r>
              <a:rPr lang="en-US" dirty="0" smtClean="0"/>
              <a:t> </a:t>
            </a:r>
            <a:r>
              <a:rPr lang="en-US" dirty="0" err="1" smtClean="0"/>
              <a:t>induz</a:t>
            </a:r>
            <a:r>
              <a:rPr lang="en-US" dirty="0" smtClean="0"/>
              <a:t> </a:t>
            </a:r>
            <a:r>
              <a:rPr lang="en-US" dirty="0" err="1" smtClean="0"/>
              <a:t>trombocitopenia</a:t>
            </a:r>
            <a:r>
              <a:rPr lang="en-US" dirty="0" smtClean="0"/>
              <a:t/>
            </a:r>
            <a:br>
              <a:rPr lang="en-US" dirty="0" smtClean="0"/>
            </a:br>
            <a:r>
              <a:rPr lang="en-US" dirty="0" err="1" smtClean="0"/>
              <a:t>Estudo</a:t>
            </a:r>
            <a:r>
              <a:rPr lang="en-US" dirty="0" smtClean="0"/>
              <a:t> CATCH</a:t>
            </a:r>
            <a:endParaRPr lang="pt-BR" dirty="0"/>
          </a:p>
        </p:txBody>
      </p:sp>
      <p:sp>
        <p:nvSpPr>
          <p:cNvPr id="3" name="Espaço Reservado para Conteúdo 2"/>
          <p:cNvSpPr>
            <a:spLocks noGrp="1"/>
          </p:cNvSpPr>
          <p:nvPr>
            <p:ph idx="1"/>
          </p:nvPr>
        </p:nvSpPr>
        <p:spPr/>
        <p:txBody>
          <a:bodyPr/>
          <a:lstStyle/>
          <a:p>
            <a:r>
              <a:rPr lang="pt-PT" dirty="0" smtClean="0"/>
              <a:t>Heparina por mais de 96 horas foi associada a maior aumento do </a:t>
            </a:r>
            <a:r>
              <a:rPr lang="pt-PT" dirty="0"/>
              <a:t>risco de morte, IM ou </a:t>
            </a:r>
            <a:r>
              <a:rPr lang="pt-PT" dirty="0" smtClean="0"/>
              <a:t>IC (36,4%)</a:t>
            </a:r>
          </a:p>
          <a:p>
            <a:endParaRPr lang="pt-BR" dirty="0"/>
          </a:p>
        </p:txBody>
      </p:sp>
    </p:spTree>
    <p:extLst>
      <p:ext uri="{BB962C8B-B14F-4D97-AF65-F5344CB8AC3E}">
        <p14:creationId xmlns:p14="http://schemas.microsoft.com/office/powerpoint/2010/main" val="40252045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b="1" dirty="0" err="1" smtClean="0"/>
              <a:t>Complicações</a:t>
            </a:r>
            <a:r>
              <a:rPr lang="en-US" b="1" dirty="0" smtClean="0"/>
              <a:t> </a:t>
            </a:r>
            <a:r>
              <a:rPr lang="en-US" b="1" dirty="0" err="1" smtClean="0"/>
              <a:t>Hemorrágicas</a:t>
            </a:r>
            <a:endParaRPr lang="pt-BR" dirty="0"/>
          </a:p>
        </p:txBody>
      </p:sp>
      <p:sp>
        <p:nvSpPr>
          <p:cNvPr id="3" name="Espaço Reservado para Conteúdo 2"/>
          <p:cNvSpPr>
            <a:spLocks noGrp="1"/>
          </p:cNvSpPr>
          <p:nvPr>
            <p:ph idx="1"/>
          </p:nvPr>
        </p:nvSpPr>
        <p:spPr/>
        <p:txBody>
          <a:bodyPr/>
          <a:lstStyle/>
          <a:p>
            <a:r>
              <a:rPr lang="pt-PT" dirty="0"/>
              <a:t>Em uma análise combinada de 4 </a:t>
            </a:r>
            <a:r>
              <a:rPr lang="pt-PT" dirty="0" smtClean="0"/>
              <a:t>ensaios de SCA, a </a:t>
            </a:r>
            <a:r>
              <a:rPr lang="pt-PT" dirty="0"/>
              <a:t>taxa de risco ajustada para a morte dentro de 30 dias variou </a:t>
            </a:r>
            <a:r>
              <a:rPr lang="pt-PT" dirty="0" smtClean="0"/>
              <a:t>de 1,6 para pacientes com sangramento </a:t>
            </a:r>
            <a:r>
              <a:rPr lang="pt-PT" dirty="0"/>
              <a:t>leve a 10,6 </a:t>
            </a:r>
            <a:r>
              <a:rPr lang="pt-PT" dirty="0" smtClean="0"/>
              <a:t>para pacientes com hemorragia </a:t>
            </a:r>
            <a:r>
              <a:rPr lang="pt-PT" dirty="0"/>
              <a:t>grave</a:t>
            </a:r>
            <a:endParaRPr lang="pt-BR" dirty="0"/>
          </a:p>
        </p:txBody>
      </p:sp>
    </p:spTree>
    <p:extLst>
      <p:ext uri="{BB962C8B-B14F-4D97-AF65-F5344CB8AC3E}">
        <p14:creationId xmlns:p14="http://schemas.microsoft.com/office/powerpoint/2010/main" val="26858741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PT" dirty="0"/>
              <a:t>Fatores de risco para hemorragias </a:t>
            </a:r>
            <a:r>
              <a:rPr lang="pt-PT" dirty="0" smtClean="0"/>
              <a:t>em pacientes com SCA</a:t>
            </a:r>
            <a:endParaRPr lang="pt-BR" dirty="0"/>
          </a:p>
        </p:txBody>
      </p:sp>
      <p:sp>
        <p:nvSpPr>
          <p:cNvPr id="3" name="Espaço Reservado para Conteúdo 2"/>
          <p:cNvSpPr>
            <a:spLocks noGrp="1"/>
          </p:cNvSpPr>
          <p:nvPr>
            <p:ph idx="1"/>
          </p:nvPr>
        </p:nvSpPr>
        <p:spPr/>
        <p:txBody>
          <a:bodyPr>
            <a:normAutofit fontScale="77500" lnSpcReduction="20000"/>
          </a:bodyPr>
          <a:lstStyle/>
          <a:p>
            <a:r>
              <a:rPr lang="pt-PT" dirty="0"/>
              <a:t>I</a:t>
            </a:r>
            <a:r>
              <a:rPr lang="pt-PT" dirty="0" smtClean="0"/>
              <a:t>dade </a:t>
            </a:r>
            <a:r>
              <a:rPr lang="pt-PT" dirty="0"/>
              <a:t>avançada </a:t>
            </a:r>
            <a:r>
              <a:rPr lang="pt-PT" dirty="0" smtClean="0"/>
              <a:t>(&gt; </a:t>
            </a:r>
            <a:r>
              <a:rPr lang="pt-PT" dirty="0"/>
              <a:t>75 </a:t>
            </a:r>
            <a:r>
              <a:rPr lang="pt-PT" dirty="0" smtClean="0"/>
              <a:t>anos)</a:t>
            </a:r>
            <a:r>
              <a:rPr lang="pt-PT" dirty="0"/>
              <a:t/>
            </a:r>
            <a:br>
              <a:rPr lang="pt-PT" dirty="0"/>
            </a:br>
            <a:r>
              <a:rPr lang="pt-PT" dirty="0" smtClean="0"/>
              <a:t>Sexo </a:t>
            </a:r>
            <a:r>
              <a:rPr lang="pt-PT" dirty="0"/>
              <a:t>feminino</a:t>
            </a:r>
            <a:br>
              <a:rPr lang="pt-PT" dirty="0"/>
            </a:br>
            <a:r>
              <a:rPr lang="pt-PT" dirty="0" smtClean="0"/>
              <a:t>IC ou Choque</a:t>
            </a:r>
            <a:r>
              <a:rPr lang="pt-PT" dirty="0"/>
              <a:t/>
            </a:r>
            <a:br>
              <a:rPr lang="pt-PT" dirty="0"/>
            </a:br>
            <a:r>
              <a:rPr lang="pt-PT" dirty="0" smtClean="0"/>
              <a:t>Diabetes Mellitus</a:t>
            </a:r>
            <a:r>
              <a:rPr lang="pt-PT" dirty="0"/>
              <a:t/>
            </a:r>
            <a:br>
              <a:rPr lang="pt-PT" dirty="0"/>
            </a:br>
            <a:r>
              <a:rPr lang="pt-PT" dirty="0" smtClean="0"/>
              <a:t>Tamanho </a:t>
            </a:r>
            <a:r>
              <a:rPr lang="pt-PT" dirty="0"/>
              <a:t>do corpo</a:t>
            </a:r>
            <a:br>
              <a:rPr lang="pt-PT" dirty="0"/>
            </a:br>
            <a:r>
              <a:rPr lang="pt-PT" dirty="0"/>
              <a:t>História de hemorragia</a:t>
            </a:r>
            <a:br>
              <a:rPr lang="pt-PT" dirty="0"/>
            </a:br>
            <a:r>
              <a:rPr lang="pt-PT" dirty="0"/>
              <a:t>Apresentação com STEMI ou NSTEMI (vs </a:t>
            </a:r>
            <a:r>
              <a:rPr lang="pt-PT" dirty="0" smtClean="0"/>
              <a:t>Angina Instável)</a:t>
            </a:r>
            <a:r>
              <a:rPr lang="pt-PT" dirty="0"/>
              <a:t/>
            </a:r>
            <a:br>
              <a:rPr lang="pt-PT" dirty="0"/>
            </a:br>
            <a:r>
              <a:rPr lang="pt-PT" dirty="0"/>
              <a:t>Disfunção renal grave (clearance de </a:t>
            </a:r>
            <a:r>
              <a:rPr lang="pt-PT" dirty="0" smtClean="0"/>
              <a:t>creatinina &lt; </a:t>
            </a:r>
            <a:r>
              <a:rPr lang="pt-PT" dirty="0"/>
              <a:t>30 mL / min)</a:t>
            </a:r>
            <a:br>
              <a:rPr lang="pt-PT" dirty="0"/>
            </a:br>
            <a:r>
              <a:rPr lang="pt-PT" dirty="0"/>
              <a:t>Elevada contagem de células brancas do sangue</a:t>
            </a:r>
            <a:br>
              <a:rPr lang="pt-PT" dirty="0"/>
            </a:br>
            <a:r>
              <a:rPr lang="pt-PT" dirty="0" smtClean="0"/>
              <a:t>Anemia</a:t>
            </a:r>
            <a:r>
              <a:rPr lang="pt-PT" dirty="0"/>
              <a:t/>
            </a:r>
            <a:br>
              <a:rPr lang="pt-PT" dirty="0"/>
            </a:br>
            <a:r>
              <a:rPr lang="pt-PT" dirty="0"/>
              <a:t>U</a:t>
            </a:r>
            <a:r>
              <a:rPr lang="pt-PT" dirty="0" smtClean="0"/>
              <a:t>tilização </a:t>
            </a:r>
            <a:r>
              <a:rPr lang="pt-PT" dirty="0"/>
              <a:t>de terapêutica fibrinolítica</a:t>
            </a:r>
            <a:br>
              <a:rPr lang="pt-PT" dirty="0"/>
            </a:br>
            <a:r>
              <a:rPr lang="pt-PT" dirty="0" smtClean="0"/>
              <a:t>Estratégia </a:t>
            </a:r>
            <a:r>
              <a:rPr lang="pt-PT" dirty="0"/>
              <a:t>i</a:t>
            </a:r>
            <a:r>
              <a:rPr lang="pt-PT" dirty="0" smtClean="0"/>
              <a:t>nvasiva</a:t>
            </a:r>
            <a:r>
              <a:rPr lang="pt-PT" dirty="0"/>
              <a:t/>
            </a:r>
            <a:br>
              <a:rPr lang="pt-PT" dirty="0"/>
            </a:br>
            <a:r>
              <a:rPr lang="pt-PT" dirty="0"/>
              <a:t>Dosagem </a:t>
            </a:r>
            <a:r>
              <a:rPr lang="pt-PT" dirty="0" smtClean="0"/>
              <a:t>inadequada </a:t>
            </a:r>
            <a:r>
              <a:rPr lang="pt-PT" dirty="0"/>
              <a:t>de medicamentos antitrombóticos</a:t>
            </a:r>
            <a:br>
              <a:rPr lang="pt-PT" dirty="0"/>
            </a:br>
            <a:r>
              <a:rPr lang="pt-PT" dirty="0"/>
              <a:t>Terapia anticoagulante oral crônica</a:t>
            </a:r>
            <a:endParaRPr lang="pt-BR" dirty="0"/>
          </a:p>
        </p:txBody>
      </p:sp>
    </p:spTree>
    <p:extLst>
      <p:ext uri="{BB962C8B-B14F-4D97-AF65-F5344CB8AC3E}">
        <p14:creationId xmlns:p14="http://schemas.microsoft.com/office/powerpoint/2010/main" val="37843811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69" t="13312" r="22070" b="20500"/>
          <a:stretch/>
        </p:blipFill>
        <p:spPr bwMode="auto">
          <a:xfrm>
            <a:off x="1536498" y="1412775"/>
            <a:ext cx="6229651" cy="5429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9886" t="22091" r="21591" b="65000"/>
          <a:stretch/>
        </p:blipFill>
        <p:spPr bwMode="auto">
          <a:xfrm>
            <a:off x="3059832" y="429102"/>
            <a:ext cx="5915891" cy="983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6704" t="10631" r="48523" b="76459"/>
          <a:stretch/>
        </p:blipFill>
        <p:spPr bwMode="auto">
          <a:xfrm>
            <a:off x="39541" y="429101"/>
            <a:ext cx="3020291" cy="983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48786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a:t>Epidemiologia</a:t>
            </a:r>
            <a:endParaRPr lang="pt-BR" dirty="0"/>
          </a:p>
        </p:txBody>
      </p:sp>
      <p:sp>
        <p:nvSpPr>
          <p:cNvPr id="3" name="Espaço Reservado para Conteúdo 2"/>
          <p:cNvSpPr>
            <a:spLocks noGrp="1"/>
          </p:cNvSpPr>
          <p:nvPr>
            <p:ph idx="1"/>
          </p:nvPr>
        </p:nvSpPr>
        <p:spPr/>
        <p:txBody>
          <a:bodyPr>
            <a:normAutofit fontScale="92500" lnSpcReduction="10000"/>
          </a:bodyPr>
          <a:lstStyle/>
          <a:p>
            <a:r>
              <a:rPr lang="pt-PT" dirty="0" smtClean="0">
                <a:effectLst/>
              </a:rPr>
              <a:t>30% dos pacientes com STEMI são mulheres</a:t>
            </a:r>
          </a:p>
          <a:p>
            <a:r>
              <a:rPr lang="pt-PT" dirty="0" smtClean="0">
                <a:effectLst/>
              </a:rPr>
              <a:t>Não-brancos representavam 13,3% dos pacientes com IAM</a:t>
            </a:r>
          </a:p>
          <a:p>
            <a:r>
              <a:rPr lang="pt-PT" dirty="0" smtClean="0">
                <a:effectLst/>
              </a:rPr>
              <a:t>23% dos pacientes com têm diabetes mellitus e </a:t>
            </a:r>
            <a:r>
              <a:rPr lang="pt-PT" dirty="0" smtClean="0"/>
              <a:t>¾ dos que morreram têm DAC </a:t>
            </a:r>
            <a:r>
              <a:rPr lang="pt-BR" dirty="0">
                <a:solidFill>
                  <a:srgbClr val="00B050"/>
                </a:solidFill>
              </a:rPr>
              <a:t>(“no-</a:t>
            </a:r>
            <a:r>
              <a:rPr lang="pt-BR" dirty="0" err="1">
                <a:solidFill>
                  <a:srgbClr val="00B050"/>
                </a:solidFill>
              </a:rPr>
              <a:t>reflow</a:t>
            </a:r>
            <a:r>
              <a:rPr lang="pt-BR" dirty="0" smtClean="0">
                <a:solidFill>
                  <a:srgbClr val="00B050"/>
                </a:solidFill>
              </a:rPr>
              <a:t>”)</a:t>
            </a:r>
            <a:endParaRPr lang="pt-PT" dirty="0"/>
          </a:p>
          <a:p>
            <a:r>
              <a:rPr lang="pt-PT" dirty="0" smtClean="0">
                <a:effectLst/>
              </a:rPr>
              <a:t>21,3% pacientes em dialíticos e 11,7% para os pacientes com estágio final de insuficiência renal não dialíticos</a:t>
            </a:r>
          </a:p>
          <a:p>
            <a:r>
              <a:rPr lang="pt-PT" dirty="0"/>
              <a:t>F</a:t>
            </a:r>
            <a:r>
              <a:rPr lang="pt-PT" dirty="0" smtClean="0">
                <a:effectLst/>
              </a:rPr>
              <a:t>ibrinólise e ICP primária foram associados com maiores taxas de sangramento em pacientes com função renal gravemente reduzida</a:t>
            </a:r>
            <a:endParaRPr lang="pt-BR" dirty="0" smtClean="0"/>
          </a:p>
        </p:txBody>
      </p:sp>
    </p:spTree>
    <p:extLst>
      <p:ext uri="{BB962C8B-B14F-4D97-AF65-F5344CB8AC3E}">
        <p14:creationId xmlns:p14="http://schemas.microsoft.com/office/powerpoint/2010/main" val="28662954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endParaRPr lang="pt-B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50" t="19126" r="19961" b="10000"/>
          <a:stretch/>
        </p:blipFill>
        <p:spPr bwMode="auto">
          <a:xfrm>
            <a:off x="127179" y="697957"/>
            <a:ext cx="9013131" cy="5233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91244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err="1" smtClean="0"/>
              <a:t>Tratamento</a:t>
            </a:r>
            <a:r>
              <a:rPr lang="en-US" dirty="0" smtClean="0"/>
              <a:t> da </a:t>
            </a:r>
            <a:r>
              <a:rPr lang="en-US" dirty="0" err="1" smtClean="0"/>
              <a:t>Hemorragia</a:t>
            </a:r>
            <a:r>
              <a:rPr lang="en-US" dirty="0" smtClean="0"/>
              <a:t> </a:t>
            </a:r>
            <a:r>
              <a:rPr lang="en-US" dirty="0" err="1" smtClean="0"/>
              <a:t>Intracraniana</a:t>
            </a:r>
            <a:endParaRPr lang="pt-BR" dirty="0"/>
          </a:p>
        </p:txBody>
      </p:sp>
      <p:sp>
        <p:nvSpPr>
          <p:cNvPr id="3" name="Espaço Reservado para Conteúdo 2"/>
          <p:cNvSpPr>
            <a:spLocks noGrp="1"/>
          </p:cNvSpPr>
          <p:nvPr>
            <p:ph idx="1"/>
          </p:nvPr>
        </p:nvSpPr>
        <p:spPr/>
        <p:txBody>
          <a:bodyPr/>
          <a:lstStyle/>
          <a:p>
            <a:r>
              <a:rPr lang="pt-PT" dirty="0" smtClean="0"/>
              <a:t>Protamina</a:t>
            </a:r>
          </a:p>
          <a:p>
            <a:r>
              <a:rPr lang="pt-PT" dirty="0" smtClean="0"/>
              <a:t>Plasma </a:t>
            </a:r>
            <a:r>
              <a:rPr lang="pt-PT" dirty="0"/>
              <a:t>fresco </a:t>
            </a:r>
            <a:r>
              <a:rPr lang="pt-PT" dirty="0" smtClean="0"/>
              <a:t>congelado</a:t>
            </a:r>
          </a:p>
          <a:p>
            <a:r>
              <a:rPr lang="pt-PT" dirty="0" smtClean="0"/>
              <a:t>Concentrado complexo protrombínico</a:t>
            </a:r>
          </a:p>
          <a:p>
            <a:r>
              <a:rPr lang="pt-PT" dirty="0" smtClean="0"/>
              <a:t>Fator VII ativado</a:t>
            </a:r>
          </a:p>
          <a:p>
            <a:r>
              <a:rPr lang="pt-PT" dirty="0" smtClean="0"/>
              <a:t>Plaquetas</a:t>
            </a:r>
            <a:endParaRPr lang="pt-BR" dirty="0"/>
          </a:p>
        </p:txBody>
      </p:sp>
    </p:spTree>
    <p:extLst>
      <p:ext uri="{BB962C8B-B14F-4D97-AF65-F5344CB8AC3E}">
        <p14:creationId xmlns:p14="http://schemas.microsoft.com/office/powerpoint/2010/main" val="29616049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PT" dirty="0"/>
              <a:t>Hemorragia no local de acesso vascular</a:t>
            </a:r>
            <a:endParaRPr lang="pt-BR" dirty="0"/>
          </a:p>
        </p:txBody>
      </p:sp>
      <p:sp>
        <p:nvSpPr>
          <p:cNvPr id="3" name="Espaço Reservado para Conteúdo 2"/>
          <p:cNvSpPr>
            <a:spLocks noGrp="1"/>
          </p:cNvSpPr>
          <p:nvPr>
            <p:ph idx="1"/>
          </p:nvPr>
        </p:nvSpPr>
        <p:spPr/>
        <p:txBody>
          <a:bodyPr/>
          <a:lstStyle/>
          <a:p>
            <a:endParaRPr lang="pt-BR"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000" t="22688" r="22070" b="51437"/>
          <a:stretch/>
        </p:blipFill>
        <p:spPr bwMode="auto">
          <a:xfrm>
            <a:off x="467544" y="1628800"/>
            <a:ext cx="8208912" cy="2769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32567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err="1"/>
              <a:t>Nefropatia</a:t>
            </a:r>
            <a:r>
              <a:rPr lang="en-US" dirty="0"/>
              <a:t> </a:t>
            </a:r>
            <a:r>
              <a:rPr lang="en-US" dirty="0" err="1"/>
              <a:t>induzida</a:t>
            </a:r>
            <a:r>
              <a:rPr lang="en-US" dirty="0"/>
              <a:t> </a:t>
            </a:r>
            <a:r>
              <a:rPr lang="en-US" dirty="0" err="1"/>
              <a:t>por</a:t>
            </a:r>
            <a:r>
              <a:rPr lang="en-US" dirty="0"/>
              <a:t> </a:t>
            </a:r>
            <a:r>
              <a:rPr lang="en-US" dirty="0" err="1"/>
              <a:t>contraste</a:t>
            </a:r>
            <a:r>
              <a:rPr lang="en-US" dirty="0"/>
              <a:t/>
            </a:r>
            <a:br>
              <a:rPr lang="en-US" dirty="0"/>
            </a:br>
            <a:endParaRPr lang="pt-BR" dirty="0"/>
          </a:p>
        </p:txBody>
      </p:sp>
      <p:sp>
        <p:nvSpPr>
          <p:cNvPr id="3" name="Espaço Reservado para Conteúdo 2"/>
          <p:cNvSpPr>
            <a:spLocks noGrp="1"/>
          </p:cNvSpPr>
          <p:nvPr>
            <p:ph idx="1"/>
          </p:nvPr>
        </p:nvSpPr>
        <p:spPr/>
        <p:txBody>
          <a:bodyPr>
            <a:normAutofit/>
          </a:bodyPr>
          <a:lstStyle/>
          <a:p>
            <a:r>
              <a:rPr lang="pt-BR" dirty="0" smtClean="0"/>
              <a:t>aumento </a:t>
            </a:r>
            <a:r>
              <a:rPr lang="pt-BR" dirty="0"/>
              <a:t>na creatinina basal de 25-50% ou um aumento superior a 0,5 mg/dl em </a:t>
            </a:r>
            <a:r>
              <a:rPr lang="pt-BR" dirty="0" smtClean="0"/>
              <a:t>24-48 horas</a:t>
            </a:r>
            <a:endParaRPr lang="en-US" dirty="0" smtClean="0"/>
          </a:p>
          <a:p>
            <a:r>
              <a:rPr lang="en-US" dirty="0" smtClean="0"/>
              <a:t>- </a:t>
            </a:r>
            <a:r>
              <a:rPr lang="pt-PT" dirty="0" smtClean="0"/>
              <a:t>atenção </a:t>
            </a:r>
            <a:r>
              <a:rPr lang="pt-PT" dirty="0"/>
              <a:t>para </a:t>
            </a:r>
            <a:r>
              <a:rPr lang="pt-PT" dirty="0" smtClean="0"/>
              <a:t>minimização do </a:t>
            </a:r>
            <a:r>
              <a:rPr lang="pt-PT" dirty="0"/>
              <a:t>volume de </a:t>
            </a:r>
            <a:r>
              <a:rPr lang="pt-PT" dirty="0" smtClean="0"/>
              <a:t>contraste</a:t>
            </a:r>
          </a:p>
          <a:p>
            <a:r>
              <a:rPr lang="pt-PT" dirty="0"/>
              <a:t> </a:t>
            </a:r>
            <a:r>
              <a:rPr lang="pt-PT" dirty="0" smtClean="0"/>
              <a:t>- hidratação (</a:t>
            </a:r>
            <a:r>
              <a:rPr lang="pt-BR" dirty="0"/>
              <a:t>infusão de cloreto de sódio a 0,9% </a:t>
            </a:r>
            <a:r>
              <a:rPr lang="pt-BR" dirty="0" smtClean="0"/>
              <a:t>1 ml/kg/h por 24 horas)</a:t>
            </a:r>
            <a:endParaRPr lang="pt-BR" dirty="0"/>
          </a:p>
        </p:txBody>
      </p:sp>
    </p:spTree>
    <p:extLst>
      <p:ext uri="{BB962C8B-B14F-4D97-AF65-F5344CB8AC3E}">
        <p14:creationId xmlns:p14="http://schemas.microsoft.com/office/powerpoint/2010/main" val="19812657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Hiperglicemia</a:t>
            </a:r>
            <a:endParaRPr lang="pt-BR" dirty="0"/>
          </a:p>
        </p:txBody>
      </p:sp>
      <p:sp>
        <p:nvSpPr>
          <p:cNvPr id="3" name="Espaço Reservado para Conteúdo 2"/>
          <p:cNvSpPr>
            <a:spLocks noGrp="1"/>
          </p:cNvSpPr>
          <p:nvPr>
            <p:ph idx="1"/>
          </p:nvPr>
        </p:nvSpPr>
        <p:spPr/>
        <p:txBody>
          <a:bodyPr/>
          <a:lstStyle/>
          <a:p>
            <a:r>
              <a:rPr lang="pt-PT" dirty="0" smtClean="0"/>
              <a:t>Taxa </a:t>
            </a:r>
            <a:r>
              <a:rPr lang="pt-PT" dirty="0"/>
              <a:t>de mortalidade </a:t>
            </a:r>
            <a:r>
              <a:rPr lang="pt-PT" dirty="0" smtClean="0"/>
              <a:t>associada com </a:t>
            </a:r>
            <a:r>
              <a:rPr lang="pt-PT" dirty="0"/>
              <a:t>hipoglicemia parece ser tão elevada como a taxa de </a:t>
            </a:r>
            <a:r>
              <a:rPr lang="pt-PT" dirty="0" smtClean="0"/>
              <a:t>mortalidade associada com hiperglicemia</a:t>
            </a:r>
          </a:p>
          <a:p>
            <a:r>
              <a:rPr lang="pt-PT" dirty="0"/>
              <a:t>Os níveis de glicose no sangue deve ser mantida abaixo de 180 mg / </a:t>
            </a:r>
            <a:r>
              <a:rPr lang="pt-PT" dirty="0" smtClean="0"/>
              <a:t>dL se </a:t>
            </a:r>
            <a:r>
              <a:rPr lang="pt-PT" dirty="0"/>
              <a:t>possível, evitando a hipoglicemia</a:t>
            </a:r>
            <a:endParaRPr lang="pt-BR" dirty="0"/>
          </a:p>
        </p:txBody>
      </p:sp>
    </p:spTree>
    <p:extLst>
      <p:ext uri="{BB962C8B-B14F-4D97-AF65-F5344CB8AC3E}">
        <p14:creationId xmlns:p14="http://schemas.microsoft.com/office/powerpoint/2010/main" val="30746920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PT" sz="3600" dirty="0"/>
              <a:t>Avaliação de Risco Após </a:t>
            </a:r>
            <a:r>
              <a:rPr lang="pt-PT" sz="3600" dirty="0" smtClean="0"/>
              <a:t>IAM c/ Supra ST</a:t>
            </a:r>
            <a:endParaRPr lang="pt-BR" sz="3600" dirty="0"/>
          </a:p>
        </p:txBody>
      </p:sp>
      <p:sp>
        <p:nvSpPr>
          <p:cNvPr id="3" name="Espaço Reservado para Conteúdo 2"/>
          <p:cNvSpPr>
            <a:spLocks noGrp="1"/>
          </p:cNvSpPr>
          <p:nvPr>
            <p:ph idx="1"/>
          </p:nvPr>
        </p:nvSpPr>
        <p:spPr/>
        <p:txBody>
          <a:bodyPr>
            <a:normAutofit/>
          </a:bodyPr>
          <a:lstStyle/>
          <a:p>
            <a:r>
              <a:rPr lang="pt-PT" dirty="0"/>
              <a:t>Uso de teste não-invasivo para isquemia</a:t>
            </a:r>
            <a:br>
              <a:rPr lang="pt-PT" dirty="0"/>
            </a:br>
            <a:r>
              <a:rPr lang="pt-PT" dirty="0"/>
              <a:t>antes da </a:t>
            </a:r>
            <a:r>
              <a:rPr lang="pt-PT" dirty="0" smtClean="0"/>
              <a:t>alta</a:t>
            </a:r>
          </a:p>
          <a:p>
            <a:r>
              <a:rPr lang="pt-PT" dirty="0" smtClean="0"/>
              <a:t>Classe I – não tiveram angiografia e não tem alto risco clínico para qual cateterismo seria justificado</a:t>
            </a:r>
          </a:p>
          <a:p>
            <a:r>
              <a:rPr lang="pt-PT" dirty="0" smtClean="0"/>
              <a:t>Classe IIB – avaliar isquemia em artéria com obstrução identificada previamente em cateterismo e que não culpada por infarto</a:t>
            </a:r>
            <a:r>
              <a:rPr lang="en-US" dirty="0"/>
              <a:t> </a:t>
            </a:r>
            <a:r>
              <a:rPr lang="en-US" dirty="0" smtClean="0"/>
              <a:t>e </a:t>
            </a:r>
            <a:r>
              <a:rPr lang="en-US" dirty="0" err="1" smtClean="0"/>
              <a:t>prescrição</a:t>
            </a:r>
            <a:r>
              <a:rPr lang="en-US" dirty="0" smtClean="0"/>
              <a:t> de </a:t>
            </a:r>
            <a:r>
              <a:rPr lang="en-US" dirty="0" err="1" smtClean="0"/>
              <a:t>exercício</a:t>
            </a:r>
            <a:endParaRPr lang="pt-PT" dirty="0" smtClean="0"/>
          </a:p>
        </p:txBody>
      </p:sp>
    </p:spTree>
    <p:extLst>
      <p:ext uri="{BB962C8B-B14F-4D97-AF65-F5344CB8AC3E}">
        <p14:creationId xmlns:p14="http://schemas.microsoft.com/office/powerpoint/2010/main" val="29808975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PT" dirty="0" smtClean="0"/>
              <a:t>Teste ergométrico logo </a:t>
            </a:r>
            <a:r>
              <a:rPr lang="pt-PT" dirty="0"/>
              <a:t>após </a:t>
            </a:r>
            <a:r>
              <a:rPr lang="pt-PT" dirty="0" smtClean="0"/>
              <a:t>IAMCSST</a:t>
            </a:r>
            <a:endParaRPr lang="pt-BR" dirty="0"/>
          </a:p>
        </p:txBody>
      </p:sp>
      <p:sp>
        <p:nvSpPr>
          <p:cNvPr id="3" name="Espaço Reservado para Conteúdo 2"/>
          <p:cNvSpPr>
            <a:spLocks noGrp="1"/>
          </p:cNvSpPr>
          <p:nvPr>
            <p:ph idx="1"/>
          </p:nvPr>
        </p:nvSpPr>
        <p:spPr/>
        <p:txBody>
          <a:bodyPr>
            <a:normAutofit/>
          </a:bodyPr>
          <a:lstStyle/>
          <a:p>
            <a:r>
              <a:rPr lang="pt-PT" dirty="0"/>
              <a:t>1) Avaliar a capacidade funcional </a:t>
            </a:r>
            <a:r>
              <a:rPr lang="pt-PT" dirty="0" smtClean="0"/>
              <a:t>e a </a:t>
            </a:r>
            <a:r>
              <a:rPr lang="pt-PT" dirty="0"/>
              <a:t>capacidade de realizar tarefas em </a:t>
            </a:r>
            <a:r>
              <a:rPr lang="pt-PT" dirty="0" smtClean="0"/>
              <a:t>casa e </a:t>
            </a:r>
            <a:r>
              <a:rPr lang="pt-PT" dirty="0"/>
              <a:t>no trabalho</a:t>
            </a:r>
            <a:br>
              <a:rPr lang="pt-PT" dirty="0"/>
            </a:br>
            <a:r>
              <a:rPr lang="pt-PT" dirty="0"/>
              <a:t>2) Avaliar a eficácia da terapia médica</a:t>
            </a:r>
            <a:br>
              <a:rPr lang="pt-PT" dirty="0"/>
            </a:br>
            <a:r>
              <a:rPr lang="pt-PT" dirty="0"/>
              <a:t>3) Avaliar o risco de um evento </a:t>
            </a:r>
            <a:r>
              <a:rPr lang="pt-PT" dirty="0" smtClean="0"/>
              <a:t>cardíaco subseqüente </a:t>
            </a:r>
            <a:r>
              <a:rPr lang="pt-PT" dirty="0"/>
              <a:t/>
            </a:r>
            <a:br>
              <a:rPr lang="pt-PT" dirty="0"/>
            </a:br>
            <a:r>
              <a:rPr lang="pt-PT" dirty="0" smtClean="0"/>
              <a:t>Inscrição </a:t>
            </a:r>
            <a:r>
              <a:rPr lang="pt-PT" dirty="0"/>
              <a:t>em um programa de reabilitação </a:t>
            </a:r>
            <a:r>
              <a:rPr lang="pt-PT" dirty="0" smtClean="0"/>
              <a:t>cardíaca </a:t>
            </a:r>
            <a:r>
              <a:rPr lang="pt-PT" dirty="0"/>
              <a:t>duas </a:t>
            </a:r>
            <a:r>
              <a:rPr lang="pt-PT" dirty="0" smtClean="0"/>
              <a:t>ou mais semanas </a:t>
            </a:r>
            <a:r>
              <a:rPr lang="pt-PT" dirty="0"/>
              <a:t>após a alta</a:t>
            </a:r>
            <a:endParaRPr lang="pt-BR" dirty="0"/>
          </a:p>
        </p:txBody>
      </p:sp>
    </p:spTree>
    <p:extLst>
      <p:ext uri="{BB962C8B-B14F-4D97-AF65-F5344CB8AC3E}">
        <p14:creationId xmlns:p14="http://schemas.microsoft.com/office/powerpoint/2010/main" val="11879647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dirty="0"/>
              <a:t>Avaliação de risco de MSC</a:t>
            </a:r>
            <a:endParaRPr lang="pt-BR" dirty="0"/>
          </a:p>
        </p:txBody>
      </p:sp>
      <p:sp>
        <p:nvSpPr>
          <p:cNvPr id="3" name="Espaço Reservado para Conteúdo 2"/>
          <p:cNvSpPr>
            <a:spLocks noGrp="1"/>
          </p:cNvSpPr>
          <p:nvPr>
            <p:ph idx="1"/>
          </p:nvPr>
        </p:nvSpPr>
        <p:spPr/>
        <p:txBody>
          <a:bodyPr>
            <a:normAutofit lnSpcReduction="10000"/>
          </a:bodyPr>
          <a:lstStyle/>
          <a:p>
            <a:r>
              <a:rPr lang="pt-PT" dirty="0" smtClean="0"/>
              <a:t>Classe I</a:t>
            </a:r>
          </a:p>
          <a:p>
            <a:r>
              <a:rPr lang="pt-PT" dirty="0" smtClean="0"/>
              <a:t>Pacientes </a:t>
            </a:r>
            <a:r>
              <a:rPr lang="pt-PT" dirty="0"/>
              <a:t>com FEVE </a:t>
            </a:r>
            <a:r>
              <a:rPr lang="pt-PT" dirty="0" smtClean="0"/>
              <a:t>(&lt;= 0,4) inicialmente </a:t>
            </a:r>
            <a:r>
              <a:rPr lang="pt-PT" dirty="0"/>
              <a:t>reduzida que </a:t>
            </a:r>
            <a:r>
              <a:rPr lang="pt-PT" dirty="0" smtClean="0"/>
              <a:t>são possíveis </a:t>
            </a:r>
            <a:r>
              <a:rPr lang="pt-PT" dirty="0"/>
              <a:t>candidatos a terapia com </a:t>
            </a:r>
            <a:r>
              <a:rPr lang="pt-PT" dirty="0">
                <a:solidFill>
                  <a:srgbClr val="FF0000"/>
                </a:solidFill>
              </a:rPr>
              <a:t>CDI</a:t>
            </a:r>
            <a:r>
              <a:rPr lang="pt-PT" dirty="0"/>
              <a:t> </a:t>
            </a:r>
            <a:r>
              <a:rPr lang="pt-PT" dirty="0" smtClean="0"/>
              <a:t>devem sofrer reavaliação </a:t>
            </a:r>
            <a:r>
              <a:rPr lang="pt-PT" dirty="0"/>
              <a:t>da FEVE </a:t>
            </a:r>
            <a:r>
              <a:rPr lang="pt-PT" dirty="0" smtClean="0"/>
              <a:t>após 40 </a:t>
            </a:r>
            <a:r>
              <a:rPr lang="pt-PT" dirty="0"/>
              <a:t>ou mais dias </a:t>
            </a:r>
            <a:r>
              <a:rPr lang="pt-PT" dirty="0" smtClean="0"/>
              <a:t>depois da alta</a:t>
            </a:r>
          </a:p>
          <a:p>
            <a:r>
              <a:rPr lang="pt-PT" dirty="0" smtClean="0"/>
              <a:t>Estudo DINAMIT – CDI após 6-40 dias c/ FE=0,35</a:t>
            </a:r>
          </a:p>
          <a:p>
            <a:r>
              <a:rPr lang="pt-PT" dirty="0" smtClean="0"/>
              <a:t>Estudo SCDHeFT – FE&lt;=0,35 e IC c/ sintomas CF </a:t>
            </a:r>
            <a:r>
              <a:rPr lang="pt-PT" dirty="0"/>
              <a:t>II ou </a:t>
            </a:r>
            <a:r>
              <a:rPr lang="pt-PT" dirty="0" smtClean="0"/>
              <a:t>III, </a:t>
            </a:r>
            <a:r>
              <a:rPr lang="pt-PT" dirty="0"/>
              <a:t>ou </a:t>
            </a:r>
            <a:r>
              <a:rPr lang="pt-PT" dirty="0" smtClean="0"/>
              <a:t>se FE &lt;= 0,30 </a:t>
            </a:r>
            <a:r>
              <a:rPr lang="pt-PT" dirty="0"/>
              <a:t>independente dos </a:t>
            </a:r>
            <a:r>
              <a:rPr lang="pt-PT" dirty="0" smtClean="0"/>
              <a:t>sintomas o </a:t>
            </a:r>
            <a:r>
              <a:rPr lang="pt-PT" dirty="0"/>
              <a:t>implante de CDI é recomendado</a:t>
            </a:r>
            <a:endParaRPr lang="pt-BR" dirty="0"/>
          </a:p>
        </p:txBody>
      </p:sp>
    </p:spTree>
    <p:extLst>
      <p:ext uri="{BB962C8B-B14F-4D97-AF65-F5344CB8AC3E}">
        <p14:creationId xmlns:p14="http://schemas.microsoft.com/office/powerpoint/2010/main" val="422924416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err="1" smtClean="0"/>
              <a:t>Planos</a:t>
            </a:r>
            <a:r>
              <a:rPr lang="en-US" dirty="0" smtClean="0"/>
              <a:t> de </a:t>
            </a:r>
            <a:r>
              <a:rPr lang="en-US" dirty="0" err="1" smtClean="0"/>
              <a:t>cuidados</a:t>
            </a:r>
            <a:r>
              <a:rPr lang="en-US" dirty="0" smtClean="0"/>
              <a:t> </a:t>
            </a:r>
            <a:r>
              <a:rPr lang="en-US" dirty="0" err="1" smtClean="0"/>
              <a:t>pós</a:t>
            </a:r>
            <a:r>
              <a:rPr lang="en-US" dirty="0" smtClean="0"/>
              <a:t> </a:t>
            </a:r>
            <a:r>
              <a:rPr lang="en-US" dirty="0" err="1" smtClean="0"/>
              <a:t>hospitalização</a:t>
            </a:r>
            <a:endParaRPr lang="pt-BR" dirty="0"/>
          </a:p>
        </p:txBody>
      </p:sp>
      <p:sp>
        <p:nvSpPr>
          <p:cNvPr id="3" name="Espaço Reservado para Conteúdo 2"/>
          <p:cNvSpPr>
            <a:spLocks noGrp="1"/>
          </p:cNvSpPr>
          <p:nvPr>
            <p:ph idx="1"/>
          </p:nvPr>
        </p:nvSpPr>
        <p:spPr/>
        <p:txBody>
          <a:bodyPr>
            <a:normAutofit fontScale="70000" lnSpcReduction="20000"/>
          </a:bodyPr>
          <a:lstStyle/>
          <a:p>
            <a:r>
              <a:rPr lang="pt-BR" dirty="0" smtClean="0"/>
              <a:t>classe I</a:t>
            </a:r>
            <a:r>
              <a:rPr lang="pt-BR" dirty="0"/>
              <a:t/>
            </a:r>
            <a:br>
              <a:rPr lang="pt-BR" dirty="0"/>
            </a:br>
            <a:r>
              <a:rPr lang="pt-BR" dirty="0"/>
              <a:t>1. Sistemas de cuidados pós-hospitalares </a:t>
            </a:r>
            <a:r>
              <a:rPr lang="pt-BR" dirty="0" smtClean="0"/>
              <a:t>destinados </a:t>
            </a:r>
            <a:r>
              <a:rPr lang="pt-BR" dirty="0"/>
              <a:t>a </a:t>
            </a:r>
            <a:r>
              <a:rPr lang="pt-BR" dirty="0" smtClean="0"/>
              <a:t>evitar </a:t>
            </a:r>
            <a:r>
              <a:rPr lang="pt-BR" dirty="0" err="1" smtClean="0"/>
              <a:t>rehospitalização</a:t>
            </a:r>
            <a:r>
              <a:rPr lang="pt-BR" dirty="0" smtClean="0"/>
              <a:t> </a:t>
            </a:r>
            <a:r>
              <a:rPr lang="pt-BR" dirty="0"/>
              <a:t>devem ser utilizados para </a:t>
            </a:r>
            <a:r>
              <a:rPr lang="pt-BR" dirty="0" smtClean="0"/>
              <a:t>facilitar a </a:t>
            </a:r>
            <a:r>
              <a:rPr lang="pt-BR" dirty="0"/>
              <a:t>transição para o </a:t>
            </a:r>
            <a:r>
              <a:rPr lang="pt-BR" dirty="0" smtClean="0"/>
              <a:t>ambulatório, com atendimento eficaz e coordenado para </a:t>
            </a:r>
            <a:r>
              <a:rPr lang="pt-BR" dirty="0"/>
              <a:t>todos os pacientes com IAM</a:t>
            </a:r>
            <a:br>
              <a:rPr lang="pt-BR" dirty="0"/>
            </a:br>
            <a:r>
              <a:rPr lang="pt-BR" dirty="0"/>
              <a:t>2. </a:t>
            </a:r>
            <a:r>
              <a:rPr lang="pt-BR" dirty="0" smtClean="0"/>
              <a:t>Baseados </a:t>
            </a:r>
            <a:r>
              <a:rPr lang="pt-BR" dirty="0"/>
              <a:t>em exercícios de reabilitação </a:t>
            </a:r>
            <a:r>
              <a:rPr lang="pt-BR" dirty="0" smtClean="0"/>
              <a:t>cardíaca e programas secundário de </a:t>
            </a:r>
            <a:r>
              <a:rPr lang="pt-BR" dirty="0"/>
              <a:t>prevenção são recomendados para </a:t>
            </a:r>
            <a:r>
              <a:rPr lang="pt-BR" dirty="0" smtClean="0"/>
              <a:t>pacientes com STEMI</a:t>
            </a:r>
            <a:r>
              <a:rPr lang="pt-BR" dirty="0"/>
              <a:t/>
            </a:r>
            <a:br>
              <a:rPr lang="pt-BR" dirty="0"/>
            </a:br>
            <a:r>
              <a:rPr lang="pt-BR" dirty="0"/>
              <a:t>3. Um plano claro, detalhado e baseado em evidências de cuidados</a:t>
            </a:r>
            <a:br>
              <a:rPr lang="pt-BR" dirty="0"/>
            </a:br>
            <a:r>
              <a:rPr lang="pt-BR" dirty="0"/>
              <a:t>que promove a adesão à medicação, </a:t>
            </a:r>
            <a:r>
              <a:rPr lang="pt-BR" dirty="0" smtClean="0"/>
              <a:t>acompanhamento oportuno com </a:t>
            </a:r>
            <a:r>
              <a:rPr lang="pt-BR" dirty="0"/>
              <a:t>a equipe de </a:t>
            </a:r>
            <a:r>
              <a:rPr lang="pt-BR" dirty="0" smtClean="0"/>
              <a:t>saúde, atividades </a:t>
            </a:r>
            <a:r>
              <a:rPr lang="pt-BR" dirty="0"/>
              <a:t>de dieta e exercício </a:t>
            </a:r>
            <a:r>
              <a:rPr lang="pt-BR" dirty="0" smtClean="0"/>
              <a:t>físico adequados, </a:t>
            </a:r>
            <a:r>
              <a:rPr lang="pt-BR" dirty="0"/>
              <a:t>e de </a:t>
            </a:r>
            <a:r>
              <a:rPr lang="pt-BR" dirty="0" smtClean="0"/>
              <a:t>conformidade com </a:t>
            </a:r>
            <a:r>
              <a:rPr lang="pt-BR" dirty="0"/>
              <a:t>intervenções para prevenção </a:t>
            </a:r>
            <a:r>
              <a:rPr lang="pt-BR" dirty="0" smtClean="0"/>
              <a:t>secundária devem </a:t>
            </a:r>
            <a:r>
              <a:rPr lang="pt-BR" dirty="0"/>
              <a:t>ser fornecidos aos pacientes com STEMI</a:t>
            </a:r>
            <a:br>
              <a:rPr lang="pt-BR" dirty="0"/>
            </a:br>
            <a:r>
              <a:rPr lang="pt-BR" dirty="0"/>
              <a:t>4. Incentivo e conselhos para parar de fumar e </a:t>
            </a:r>
            <a:r>
              <a:rPr lang="pt-BR" dirty="0" smtClean="0"/>
              <a:t>para evitar </a:t>
            </a:r>
            <a:r>
              <a:rPr lang="pt-BR" dirty="0"/>
              <a:t>o fumo passivo devem ser fornecidos </a:t>
            </a:r>
            <a:r>
              <a:rPr lang="pt-BR" dirty="0" smtClean="0"/>
              <a:t>aos pacientes </a:t>
            </a:r>
            <a:r>
              <a:rPr lang="pt-BR" dirty="0"/>
              <a:t>com IAM</a:t>
            </a:r>
          </a:p>
          <a:p>
            <a:endParaRPr lang="pt-BR" dirty="0"/>
          </a:p>
        </p:txBody>
      </p:sp>
    </p:spTree>
    <p:extLst>
      <p:ext uri="{BB962C8B-B14F-4D97-AF65-F5344CB8AC3E}">
        <p14:creationId xmlns:p14="http://schemas.microsoft.com/office/powerpoint/2010/main" val="13909538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625" t="11250" r="60391" b="23687"/>
          <a:stretch/>
        </p:blipFill>
        <p:spPr bwMode="auto">
          <a:xfrm>
            <a:off x="876044" y="110449"/>
            <a:ext cx="3030091" cy="6490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454" t="11728" r="50000" b="42273"/>
          <a:stretch/>
        </p:blipFill>
        <p:spPr bwMode="auto">
          <a:xfrm>
            <a:off x="4139952" y="910254"/>
            <a:ext cx="4464496" cy="4344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40461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093" t="18727" r="19375" b="20688"/>
          <a:stretch/>
        </p:blipFill>
        <p:spPr bwMode="auto">
          <a:xfrm>
            <a:off x="899592" y="260648"/>
            <a:ext cx="7373466" cy="6269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949209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endParaRPr lang="pt-B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04664"/>
            <a:ext cx="8912238" cy="5930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11164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dirty="0" smtClean="0">
                <a:effectLst/>
              </a:rPr>
              <a:t>Avaliação de risco precoce</a:t>
            </a:r>
            <a:endParaRPr lang="pt-BR" dirty="0"/>
          </a:p>
        </p:txBody>
      </p:sp>
      <p:sp>
        <p:nvSpPr>
          <p:cNvPr id="3" name="Espaço Reservado para Conteúdo 2"/>
          <p:cNvSpPr>
            <a:spLocks noGrp="1"/>
          </p:cNvSpPr>
          <p:nvPr>
            <p:ph idx="1"/>
          </p:nvPr>
        </p:nvSpPr>
        <p:spPr/>
        <p:txBody>
          <a:bodyPr/>
          <a:lstStyle/>
          <a:p>
            <a:endParaRPr lang="pt-BR" dirty="0"/>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318" t="17727" r="13751" b="9728"/>
          <a:stretch/>
        </p:blipFill>
        <p:spPr bwMode="auto">
          <a:xfrm>
            <a:off x="221673" y="1196752"/>
            <a:ext cx="8769928" cy="5527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604726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o">
  <a:themeElements>
    <a:clrScheme name="Urban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o">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3040</TotalTime>
  <Words>1379</Words>
  <Application>Microsoft Office PowerPoint</Application>
  <PresentationFormat>Apresentação na tela (4:3)</PresentationFormat>
  <Paragraphs>172</Paragraphs>
  <Slides>80</Slides>
  <Notes>2</Notes>
  <HiddenSlides>0</HiddenSlides>
  <MMClips>0</MMClips>
  <ScaleCrop>false</ScaleCrop>
  <HeadingPairs>
    <vt:vector size="4" baseType="variant">
      <vt:variant>
        <vt:lpstr>Tema</vt:lpstr>
      </vt:variant>
      <vt:variant>
        <vt:i4>1</vt:i4>
      </vt:variant>
      <vt:variant>
        <vt:lpstr>Títulos de slides</vt:lpstr>
      </vt:variant>
      <vt:variant>
        <vt:i4>80</vt:i4>
      </vt:variant>
    </vt:vector>
  </HeadingPairs>
  <TitlesOfParts>
    <vt:vector size="81" baseType="lpstr">
      <vt:lpstr>Urbano</vt:lpstr>
      <vt:lpstr>Apresentação do PowerPoint</vt:lpstr>
      <vt:lpstr>Definição e diagnóstico</vt:lpstr>
      <vt:lpstr>Definição e diagnóstico</vt:lpstr>
      <vt:lpstr>Apresentação do PowerPoint</vt:lpstr>
      <vt:lpstr>Definição e diagnóstico</vt:lpstr>
      <vt:lpstr>Epidemiologia</vt:lpstr>
      <vt:lpstr>Epidemiologia</vt:lpstr>
      <vt:lpstr>Apresentação do PowerPoint</vt:lpstr>
      <vt:lpstr>Avaliação de risco precoce</vt:lpstr>
      <vt:lpstr>Apresentação do PowerPoint</vt:lpstr>
      <vt:lpstr>Apresentação do PowerPoint</vt:lpstr>
      <vt:lpstr>Atraso para atendimento inicial</vt:lpstr>
      <vt:lpstr>Apresentação do PowerPoint</vt:lpstr>
      <vt:lpstr>Apresentação do PowerPoint</vt:lpstr>
      <vt:lpstr>Relação entre morte súbita e IAM</vt:lpstr>
      <vt:lpstr>Apresentação do PowerPoint</vt:lpstr>
      <vt:lpstr>Vantagens ICP</vt:lpstr>
      <vt:lpstr>Desvantagens ICP</vt:lpstr>
      <vt:lpstr>Uso de stents em ICP primária</vt:lpstr>
      <vt:lpstr>Uso de stents em ICP primária</vt:lpstr>
      <vt:lpstr>Apresentação do PowerPoint</vt:lpstr>
      <vt:lpstr>Apresentação do PowerPoint</vt:lpstr>
      <vt:lpstr>Apresentação do PowerPoint</vt:lpstr>
      <vt:lpstr>Conclusões</vt:lpstr>
      <vt:lpstr>Indicações Prasugrel</vt:lpstr>
      <vt:lpstr>Contra Indicações Prasugrel</vt:lpstr>
      <vt:lpstr>Inibidor GP IIb / IIIa</vt:lpstr>
      <vt:lpstr>Repurfusão em situações sem ICP (Fibrinolíticos)</vt:lpstr>
      <vt:lpstr>Tipo e Posologia Fibrinolíticos</vt:lpstr>
      <vt:lpstr>Contra-indicações e Precauções</vt:lpstr>
      <vt:lpstr>Contra-indicações e Precauções</vt:lpstr>
      <vt:lpstr>Terapia Antitrombótica Adjuvante</vt:lpstr>
      <vt:lpstr>Apresentação do PowerPoint</vt:lpstr>
      <vt:lpstr>Indicações para transferência para Angiografia depois Terapia Fibrinolítica (recomendações)</vt:lpstr>
      <vt:lpstr>Estudo SHOCK</vt:lpstr>
      <vt:lpstr>Apresentação do PowerPoint</vt:lpstr>
      <vt:lpstr>Angiografia coronária em pacientes que Inicialmente foram tratados com terapia fibrinolítica ou que não receberam reperfusão (recomendações) </vt:lpstr>
      <vt:lpstr>Indicações para PCI de uma artéria infartada em pacientes que foram tratados com terapia fibrinolítica ou que não receberam terapia de reperfusão</vt:lpstr>
      <vt:lpstr>Apresentação do PowerPoint</vt:lpstr>
      <vt:lpstr>Apresentação do PowerPoint</vt:lpstr>
      <vt:lpstr>Terapia antitrombótica adjuvante para apoiar PCI após a terapia fibrinolítica</vt:lpstr>
      <vt:lpstr>Terapia antitrombótica adjuvante para apoiar PCI após a terapia fibrinolítica</vt:lpstr>
      <vt:lpstr>Coronary Artery Bypass Graft Surgery</vt:lpstr>
      <vt:lpstr>CRVM urgente</vt:lpstr>
      <vt:lpstr>CRM Urgente e antiplaquetários (recomendações)</vt:lpstr>
      <vt:lpstr>CRM Urgente e antiplaquetários (recomendações)</vt:lpstr>
      <vt:lpstr>Terapias médicas de rotina</vt:lpstr>
      <vt:lpstr>IECAs</vt:lpstr>
      <vt:lpstr>BRAs</vt:lpstr>
      <vt:lpstr>Classe I-Antagonista da Aldosterona</vt:lpstr>
      <vt:lpstr>Eplerenone reduz morte súbita em pós IAM</vt:lpstr>
      <vt:lpstr>Estatinas</vt:lpstr>
      <vt:lpstr>Apresentação do PowerPoint</vt:lpstr>
      <vt:lpstr>Oxigênio</vt:lpstr>
      <vt:lpstr>Morfina</vt:lpstr>
      <vt:lpstr>Complicações pós IAM</vt:lpstr>
      <vt:lpstr>Apresentação do PowerPoint</vt:lpstr>
      <vt:lpstr>Complicações pós IAM</vt:lpstr>
      <vt:lpstr>Apresentação do PowerPoint</vt:lpstr>
      <vt:lpstr>Complicações Mecânicas</vt:lpstr>
      <vt:lpstr>Complicações Elétricas</vt:lpstr>
      <vt:lpstr>Complicações Elétricas</vt:lpstr>
      <vt:lpstr>Pericardite</vt:lpstr>
      <vt:lpstr>Complicações tromboembólicas e sangramento</vt:lpstr>
      <vt:lpstr>Complicações tromboembólicas e sangramento</vt:lpstr>
      <vt:lpstr>Heparina induz trombocitopenia Estudo CATCH</vt:lpstr>
      <vt:lpstr>Complicações Hemorrágicas</vt:lpstr>
      <vt:lpstr>Fatores de risco para hemorragias em pacientes com SCA</vt:lpstr>
      <vt:lpstr>Apresentação do PowerPoint</vt:lpstr>
      <vt:lpstr>Apresentação do PowerPoint</vt:lpstr>
      <vt:lpstr>Tratamento da Hemorragia Intracraniana</vt:lpstr>
      <vt:lpstr>Hemorragia no local de acesso vascular</vt:lpstr>
      <vt:lpstr>Nefropatia induzida por contraste </vt:lpstr>
      <vt:lpstr>Hiperglicemia</vt:lpstr>
      <vt:lpstr>Avaliação de Risco Após IAM c/ Supra ST</vt:lpstr>
      <vt:lpstr>Teste ergométrico logo após IAMCSST</vt:lpstr>
      <vt:lpstr>Avaliação de risco de MSC</vt:lpstr>
      <vt:lpstr>Planos de cuidados pós hospitalização</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Renato</dc:creator>
  <cp:lastModifiedBy>Renato</cp:lastModifiedBy>
  <cp:revision>89</cp:revision>
  <dcterms:created xsi:type="dcterms:W3CDTF">2013-02-26T02:20:21Z</dcterms:created>
  <dcterms:modified xsi:type="dcterms:W3CDTF">2013-04-04T18:34:57Z</dcterms:modified>
</cp:coreProperties>
</file>