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61" r:id="rId5"/>
    <p:sldId id="259" r:id="rId6"/>
    <p:sldId id="266" r:id="rId7"/>
    <p:sldId id="264" r:id="rId8"/>
    <p:sldId id="265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82" r:id="rId17"/>
    <p:sldId id="275" r:id="rId18"/>
    <p:sldId id="276" r:id="rId19"/>
    <p:sldId id="277" r:id="rId20"/>
    <p:sldId id="278" r:id="rId21"/>
    <p:sldId id="280" r:id="rId22"/>
    <p:sldId id="258" r:id="rId23"/>
    <p:sldId id="283" r:id="rId24"/>
    <p:sldId id="28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41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82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36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41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51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9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2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45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65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46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6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2847-F6FC-4EDD-99A2-1EDC32B51607}" type="datetimeFigureOut">
              <a:rPr lang="pt-BR" smtClean="0"/>
              <a:t>09/04/2015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1DC7-4166-4FCF-A839-DC10EB95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5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TRIFURCAÇÃO</a:t>
            </a:r>
            <a:endParaRPr lang="pt-B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Juan Felipe Castillo Schrul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Residente Hemodinâmica HCI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Anatomia favorável</a:t>
            </a:r>
          </a:p>
          <a:p>
            <a:r>
              <a:rPr lang="pt-BR" dirty="0" smtClean="0"/>
              <a:t>Características da lesão</a:t>
            </a:r>
          </a:p>
          <a:p>
            <a:r>
              <a:rPr lang="pt-BR" dirty="0" smtClean="0"/>
              <a:t>Sem contraindicação para DAPT</a:t>
            </a:r>
          </a:p>
          <a:p>
            <a:r>
              <a:rPr lang="pt-BR" dirty="0" smtClean="0"/>
              <a:t>Riscos </a:t>
            </a:r>
            <a:r>
              <a:rPr lang="pt-BR" dirty="0" err="1" smtClean="0"/>
              <a:t>EuroScore</a:t>
            </a:r>
            <a:r>
              <a:rPr lang="pt-BR" dirty="0" smtClean="0"/>
              <a:t> &gt; 6</a:t>
            </a:r>
          </a:p>
          <a:p>
            <a:r>
              <a:rPr lang="pt-BR" dirty="0" smtClean="0"/>
              <a:t>Recusa de realizar Cirurgia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3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de 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Baseada nas características da artéria e da lesão: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Distribuição de placa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Diâmetro do ramo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Ângulo entre os ramos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Anatomia do ramo lateral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smtClean="0"/>
              <a:t>Experiência do operador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11921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7 – 9 </a:t>
            </a:r>
            <a:r>
              <a:rPr lang="pt-BR" dirty="0" err="1" smtClean="0"/>
              <a:t>Fr</a:t>
            </a:r>
            <a:endParaRPr lang="pt-BR" dirty="0" smtClean="0"/>
          </a:p>
          <a:p>
            <a:r>
              <a:rPr lang="pt-BR" dirty="0" smtClean="0"/>
              <a:t>1 stent (</a:t>
            </a:r>
            <a:r>
              <a:rPr lang="pt-BR" dirty="0"/>
              <a:t>lesões menos </a:t>
            </a:r>
            <a:r>
              <a:rPr lang="pt-BR" dirty="0" smtClean="0"/>
              <a:t>complexas)</a:t>
            </a:r>
          </a:p>
          <a:p>
            <a:pPr lvl="1"/>
            <a:r>
              <a:rPr lang="pt-BR" dirty="0" smtClean="0"/>
              <a:t>dirigido para DA </a:t>
            </a:r>
          </a:p>
          <a:p>
            <a:pPr lvl="1"/>
            <a:r>
              <a:rPr lang="pt-BR" dirty="0" smtClean="0"/>
              <a:t>stent provisório para Cx</a:t>
            </a:r>
          </a:p>
          <a:p>
            <a:pPr lvl="1"/>
            <a:r>
              <a:rPr lang="pt-BR" dirty="0" smtClean="0"/>
              <a:t>“T”, TAP, Culotte</a:t>
            </a:r>
          </a:p>
          <a:p>
            <a:r>
              <a:rPr lang="pt-BR" dirty="0" smtClean="0"/>
              <a:t>Doble Stent </a:t>
            </a:r>
          </a:p>
          <a:p>
            <a:pPr lvl="1"/>
            <a:r>
              <a:rPr lang="pt-BR" dirty="0" smtClean="0"/>
              <a:t>Provisional (estenose residual, dissecção, fluxo) /eletivo </a:t>
            </a:r>
            <a:r>
              <a:rPr lang="pt-BR" dirty="0"/>
              <a:t>(lesões </a:t>
            </a:r>
            <a:r>
              <a:rPr lang="pt-BR" dirty="0" smtClean="0"/>
              <a:t>complexas, tratar ostium SB</a:t>
            </a:r>
          </a:p>
          <a:p>
            <a:pPr lvl="1"/>
            <a:r>
              <a:rPr lang="pt-BR" dirty="0" smtClean="0"/>
              <a:t>“T”,  TAP, Crush, Culotte, “V” ou Kissing Stent</a:t>
            </a:r>
          </a:p>
          <a:p>
            <a:r>
              <a:rPr lang="pt-BR" dirty="0" smtClean="0"/>
              <a:t>Triple Stent </a:t>
            </a:r>
          </a:p>
          <a:p>
            <a:pPr lvl="1"/>
            <a:r>
              <a:rPr lang="pt-BR" dirty="0" smtClean="0"/>
              <a:t>Alta carga de placa em trifurcação, SB &gt; 3,0 mm, com doença estendendo-se &gt; 5 mm da carina, KB </a:t>
            </a:r>
            <a:r>
              <a:rPr lang="pt-BR" dirty="0" err="1" smtClean="0"/>
              <a:t>mandatorio</a:t>
            </a:r>
            <a:r>
              <a:rPr lang="pt-BR" dirty="0"/>
              <a:t>.</a:t>
            </a:r>
            <a:endParaRPr lang="pt-BR" dirty="0" smtClean="0"/>
          </a:p>
          <a:p>
            <a:pPr lvl="1"/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17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Culotte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Adequada quando o ostium Cx é doente</a:t>
            </a:r>
          </a:p>
          <a:p>
            <a:r>
              <a:rPr lang="pt-BR" dirty="0" smtClean="0"/>
              <a:t>Ângulo entre os vasos 60-80% ( maior risco de deslocar a placa)</a:t>
            </a:r>
            <a:endParaRPr lang="pt-BR" dirty="0"/>
          </a:p>
          <a:p>
            <a:r>
              <a:rPr lang="pt-BR" dirty="0" smtClean="0"/>
              <a:t>Diâmetro similar entre DA, Cx e RI</a:t>
            </a:r>
          </a:p>
          <a:p>
            <a:r>
              <a:rPr lang="pt-BR" dirty="0" smtClean="0"/>
              <a:t>Reconstrução ótima da bifurcação distal do TCE, porem com significante área de overlap dos stents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2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069" y="116632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“T” Stent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962" y="1174515"/>
            <a:ext cx="8229600" cy="2952328"/>
          </a:xfrm>
        </p:spPr>
        <p:txBody>
          <a:bodyPr/>
          <a:lstStyle/>
          <a:p>
            <a:r>
              <a:rPr lang="pt-BR" dirty="0" smtClean="0"/>
              <a:t>Ângulo 90 graus entre os vasos</a:t>
            </a:r>
          </a:p>
          <a:p>
            <a:r>
              <a:rPr lang="pt-BR" dirty="0" smtClean="0"/>
              <a:t>Boa reconstrução em forma de “T” na bifurcação</a:t>
            </a:r>
          </a:p>
          <a:p>
            <a:r>
              <a:rPr lang="pt-BR" dirty="0" smtClean="0"/>
              <a:t>Risco de ocluir o SB</a:t>
            </a:r>
          </a:p>
          <a:p>
            <a:r>
              <a:rPr lang="pt-BR" dirty="0" smtClean="0"/>
              <a:t>Protrusão do stent do SB no TCE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87981" y="4077072"/>
            <a:ext cx="6078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  <a:ea typeface="+mj-ea"/>
                <a:cs typeface="+mj-cs"/>
              </a:rPr>
              <a:t>“V” Stent / Kissing Stents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5191745"/>
            <a:ext cx="810039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Principal nas lesões Medina 0,1,1,1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Lesões com mínima invasão da carina 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TAP (T </a:t>
            </a:r>
            <a:r>
              <a:rPr lang="pt-BR" b="1" dirty="0" err="1" smtClean="0">
                <a:solidFill>
                  <a:schemeClr val="tx2"/>
                </a:solidFill>
              </a:rPr>
              <a:t>and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protusion</a:t>
            </a:r>
            <a:r>
              <a:rPr lang="pt-BR" b="1" dirty="0" smtClean="0">
                <a:solidFill>
                  <a:schemeClr val="tx2"/>
                </a:solidFill>
              </a:rPr>
              <a:t>)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224136"/>
          </a:xfrm>
        </p:spPr>
        <p:txBody>
          <a:bodyPr/>
          <a:lstStyle/>
          <a:p>
            <a:r>
              <a:rPr lang="pt-BR" dirty="0" smtClean="0"/>
              <a:t>Pode ser usada na maioria das bifurcações com o mínimo de overlap dos stents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563888" y="2636912"/>
            <a:ext cx="1641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  <a:ea typeface="+mj-ea"/>
                <a:cs typeface="+mj-cs"/>
              </a:rPr>
              <a:t>Crush</a:t>
            </a:r>
            <a:r>
              <a:rPr lang="pt-BR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3501008"/>
            <a:ext cx="799288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Diâmetro do MV é maior que o do SB e o ângulo é favorável (&lt;60 graus)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prstClr val="black"/>
                </a:solidFill>
              </a:rPr>
              <a:t>Primeiro SB permitindo a protrusão no MV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3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liente\Documents\HEMODINAMICA residencia\trifurcação\trifurcation JAC\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0"/>
          <a:stretch/>
        </p:blipFill>
        <p:spPr bwMode="auto">
          <a:xfrm>
            <a:off x="323528" y="50509"/>
            <a:ext cx="6325483" cy="20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liente\Documents\HEMODINAMICA residencia\trifurcação\trifurcation JAC\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2" y="2348880"/>
            <a:ext cx="4492193" cy="44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liente\Documents\HEMODINAMICA residencia\trifurcação\trifurcation JAC\f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30" y="2348880"/>
            <a:ext cx="4476070" cy="44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1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303"/>
            <a:ext cx="8229600" cy="1143000"/>
          </a:xfrm>
        </p:spPr>
        <p:txBody>
          <a:bodyPr/>
          <a:lstStyle/>
          <a:p>
            <a:r>
              <a:rPr lang="pt-BR" dirty="0" smtClean="0"/>
              <a:t>VT Stent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513" y="2072604"/>
            <a:ext cx="4713746" cy="478539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Lesões tipo A</a:t>
            </a:r>
          </a:p>
          <a:p>
            <a:r>
              <a:rPr lang="pt-BR" sz="2400" dirty="0" smtClean="0"/>
              <a:t>Pré-dilata S/N</a:t>
            </a:r>
          </a:p>
          <a:p>
            <a:r>
              <a:rPr lang="pt-BR" sz="2400" dirty="0" smtClean="0"/>
              <a:t>Stent dirigido ao ramo &gt;</a:t>
            </a:r>
          </a:p>
          <a:p>
            <a:r>
              <a:rPr lang="pt-BR" sz="2400" dirty="0" smtClean="0"/>
              <a:t>KB SB1+MV E SB1+SB2 altas pressões (18-20 atm.)</a:t>
            </a:r>
          </a:p>
          <a:p>
            <a:r>
              <a:rPr lang="pt-BR" sz="2400" dirty="0" smtClean="0"/>
              <a:t>TKB baixas pressões (10-12 atm.) se diâmetro do MT permite.</a:t>
            </a:r>
          </a:p>
          <a:p>
            <a:r>
              <a:rPr lang="pt-BR" sz="2400" dirty="0" smtClean="0"/>
              <a:t>Técnica KURDISTAN – stents SB S/N</a:t>
            </a:r>
            <a:endParaRPr lang="pt-BR" sz="2400" dirty="0"/>
          </a:p>
        </p:txBody>
      </p:sp>
      <p:pic>
        <p:nvPicPr>
          <p:cNvPr id="1027" name="Picture 3" descr="C:\Users\Cliente\Documents\HEMODINAMICA residencia\trifurcação\trifurcation JAC\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8" y="1556792"/>
            <a:ext cx="4433162" cy="47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8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CT-stent </a:t>
            </a:r>
            <a:r>
              <a:rPr lang="en-US" dirty="0"/>
              <a:t>(</a:t>
            </a:r>
            <a:r>
              <a:rPr lang="en-US" dirty="0" smtClean="0"/>
              <a:t>crush/T-stent)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600200"/>
            <a:ext cx="5256584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Lesão tipo A</a:t>
            </a:r>
          </a:p>
          <a:p>
            <a:r>
              <a:rPr lang="pt-BR" dirty="0" smtClean="0"/>
              <a:t>Stents SB1+MB dentro MT liberados simultaneamente</a:t>
            </a:r>
          </a:p>
          <a:p>
            <a:r>
              <a:rPr lang="pt-BR" dirty="0" smtClean="0"/>
              <a:t>Crush SB1</a:t>
            </a:r>
          </a:p>
          <a:p>
            <a:r>
              <a:rPr lang="pt-BR" dirty="0" smtClean="0"/>
              <a:t>KB alta pressão </a:t>
            </a:r>
          </a:p>
          <a:p>
            <a:r>
              <a:rPr lang="pt-BR" dirty="0" smtClean="0"/>
              <a:t>T Stent em SB2</a:t>
            </a:r>
          </a:p>
          <a:p>
            <a:r>
              <a:rPr lang="pt-BR" dirty="0" smtClean="0"/>
              <a:t>KB alta pressão</a:t>
            </a:r>
          </a:p>
          <a:p>
            <a:r>
              <a:rPr lang="pt-BR" dirty="0" smtClean="0"/>
              <a:t>TKB baixa pressão </a:t>
            </a:r>
            <a:endParaRPr lang="pt-BR" dirty="0"/>
          </a:p>
        </p:txBody>
      </p:sp>
      <p:pic>
        <p:nvPicPr>
          <p:cNvPr id="2050" name="Picture 2" descr="C:\Users\Cliente\Documents\HEMODINAMICA residencia\trifurcação\trifurcation JAC\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7" y="1484783"/>
            <a:ext cx="3869812" cy="46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0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YV2 </a:t>
            </a:r>
            <a:r>
              <a:rPr lang="en-US" dirty="0" smtClean="0"/>
              <a:t>stent </a:t>
            </a:r>
            <a:r>
              <a:rPr lang="en-US" dirty="0"/>
              <a:t>(</a:t>
            </a:r>
            <a:r>
              <a:rPr lang="en-US" dirty="0" smtClean="0"/>
              <a:t>Culotte-V/V-stent)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6956" y="1641143"/>
            <a:ext cx="5385524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Pré-dilatação S/N</a:t>
            </a:r>
          </a:p>
          <a:p>
            <a:r>
              <a:rPr lang="pt-BR" dirty="0" smtClean="0"/>
              <a:t>Stent + próximo da trifurcação com guia MB</a:t>
            </a:r>
          </a:p>
          <a:p>
            <a:r>
              <a:rPr lang="pt-BR" dirty="0" smtClean="0"/>
              <a:t>Stent SB1+MB com stent desinsuflado SB2 =&gt; stent SB2 + Balão MV</a:t>
            </a:r>
          </a:p>
          <a:p>
            <a:r>
              <a:rPr lang="pt-BR" dirty="0" smtClean="0"/>
              <a:t>TKB a 10 </a:t>
            </a:r>
            <a:r>
              <a:rPr lang="pt-BR" dirty="0" err="1" smtClean="0"/>
              <a:t>atm</a:t>
            </a:r>
            <a:endParaRPr lang="pt-BR" dirty="0" smtClean="0"/>
          </a:p>
          <a:p>
            <a:r>
              <a:rPr lang="pt-BR" u="sng" dirty="0" smtClean="0"/>
              <a:t>YV stent </a:t>
            </a:r>
            <a:r>
              <a:rPr lang="pt-BR" dirty="0" smtClean="0"/>
              <a:t>(SB1+MV) e balão em SB2</a:t>
            </a:r>
          </a:p>
          <a:p>
            <a:endParaRPr lang="pt-BR" dirty="0"/>
          </a:p>
        </p:txBody>
      </p:sp>
      <p:pic>
        <p:nvPicPr>
          <p:cNvPr id="3074" name="Picture 2" descr="C:\Users\Cliente\Documents\HEMODINAMICA residencia\trifurcação\trifurcation JAC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" y="1772816"/>
            <a:ext cx="348537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6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547" y="1628800"/>
            <a:ext cx="4077429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Lesão &gt; 50% </a:t>
            </a:r>
          </a:p>
          <a:p>
            <a:r>
              <a:rPr lang="pt-BR" dirty="0" smtClean="0"/>
              <a:t>5 mm da carina</a:t>
            </a:r>
          </a:p>
          <a:p>
            <a:r>
              <a:rPr lang="pt-BR" dirty="0" smtClean="0"/>
              <a:t>SB ≥ 2,25 mm</a:t>
            </a:r>
          </a:p>
          <a:p>
            <a:r>
              <a:rPr lang="pt-BR" dirty="0" smtClean="0"/>
              <a:t>Envolve MV ou não</a:t>
            </a:r>
          </a:p>
          <a:p>
            <a:r>
              <a:rPr lang="pt-BR" dirty="0" smtClean="0"/>
              <a:t>Envolve MT ou não</a:t>
            </a:r>
          </a:p>
          <a:p>
            <a:r>
              <a:rPr lang="pt-BR" dirty="0" smtClean="0"/>
              <a:t>Lesão verdadeira:</a:t>
            </a:r>
          </a:p>
          <a:p>
            <a:pPr lvl="2"/>
            <a:r>
              <a:rPr lang="pt-BR" dirty="0" smtClean="0"/>
              <a:t>1,1,1,1</a:t>
            </a:r>
          </a:p>
          <a:p>
            <a:pPr lvl="2"/>
            <a:r>
              <a:rPr lang="pt-BR" dirty="0" smtClean="0"/>
              <a:t>1,0,1,1</a:t>
            </a:r>
          </a:p>
          <a:p>
            <a:pPr lvl="2"/>
            <a:r>
              <a:rPr lang="pt-BR" dirty="0" smtClean="0"/>
              <a:t>0,1,1,1</a:t>
            </a:r>
          </a:p>
          <a:p>
            <a:pPr lvl="1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3" y="1412776"/>
            <a:ext cx="50165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4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TB-stent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/>
          <a:lstStyle/>
          <a:p>
            <a:r>
              <a:rPr lang="pt-BR" dirty="0" smtClean="0"/>
              <a:t>Lesões tipo A1 e A2</a:t>
            </a:r>
          </a:p>
          <a:p>
            <a:r>
              <a:rPr lang="pt-BR" dirty="0" smtClean="0"/>
              <a:t>T stent em SB1 com stent posicionado em MB e dirigido MT.</a:t>
            </a:r>
          </a:p>
          <a:p>
            <a:r>
              <a:rPr lang="pt-BR" dirty="0" smtClean="0"/>
              <a:t>KB alta pressão SB1+MB e baixa em SB2+ SB1</a:t>
            </a:r>
          </a:p>
          <a:p>
            <a:r>
              <a:rPr lang="pt-BR" dirty="0" smtClean="0"/>
              <a:t>TKB baixa pressão</a:t>
            </a:r>
            <a:endParaRPr lang="pt-BR" dirty="0"/>
          </a:p>
        </p:txBody>
      </p:sp>
      <p:pic>
        <p:nvPicPr>
          <p:cNvPr id="4098" name="Picture 2" descr="C:\Users\Cliente\Documents\HEMODINAMICA residencia\trifurcação\trifurcation JAC\f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"/>
          <a:stretch/>
        </p:blipFill>
        <p:spPr bwMode="auto">
          <a:xfrm>
            <a:off x="5592" y="1988840"/>
            <a:ext cx="3488235" cy="39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VB-stent / V2-stent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497" y="3929926"/>
            <a:ext cx="3240360" cy="2949421"/>
          </a:xfrm>
        </p:spPr>
        <p:txBody>
          <a:bodyPr/>
          <a:lstStyle/>
          <a:p>
            <a:r>
              <a:rPr lang="pt-BR" sz="2800" dirty="0" smtClean="0"/>
              <a:t>Lesões tipo B1 –B2</a:t>
            </a:r>
          </a:p>
          <a:p>
            <a:r>
              <a:rPr lang="pt-BR" sz="2800" dirty="0" smtClean="0"/>
              <a:t>KB S/N</a:t>
            </a:r>
          </a:p>
          <a:p>
            <a:r>
              <a:rPr lang="pt-BR" sz="2800" dirty="0" smtClean="0"/>
              <a:t>Técnica “V” </a:t>
            </a:r>
          </a:p>
          <a:p>
            <a:r>
              <a:rPr lang="pt-BR" sz="2800" dirty="0" smtClean="0"/>
              <a:t>KB</a:t>
            </a:r>
            <a:endParaRPr lang="pt-BR" sz="2800" dirty="0"/>
          </a:p>
          <a:p>
            <a:endParaRPr lang="pt-BR" dirty="0"/>
          </a:p>
        </p:txBody>
      </p:sp>
      <p:pic>
        <p:nvPicPr>
          <p:cNvPr id="6146" name="Picture 2" descr="C:\Users\Cliente\Documents\HEMODINAMICA residencia\trifurcação\trifurcation JAC\f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1" y="791569"/>
            <a:ext cx="3207251" cy="29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79785"/>
            <a:ext cx="3091879" cy="29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16015" y="3909501"/>
            <a:ext cx="4572000" cy="309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Lesões tipo </a:t>
            </a:r>
            <a:r>
              <a:rPr lang="pt-BR" sz="2800" dirty="0" smtClean="0">
                <a:solidFill>
                  <a:prstClr val="black"/>
                </a:solidFill>
              </a:rPr>
              <a:t>B2a-B2b-B3</a:t>
            </a:r>
            <a:endParaRPr lang="pt-BR" sz="2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KB S/N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Técnica “V</a:t>
            </a:r>
            <a:r>
              <a:rPr lang="pt-BR" sz="2800" dirty="0" smtClean="0">
                <a:solidFill>
                  <a:prstClr val="black"/>
                </a:solidFill>
              </a:rPr>
              <a:t>”, Cobrir origem; balão + stent </a:t>
            </a:r>
            <a:endParaRPr lang="pt-BR" sz="2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TKB 10 </a:t>
            </a:r>
            <a:r>
              <a:rPr lang="pt-BR" sz="2800" dirty="0" err="1" smtClean="0">
                <a:solidFill>
                  <a:prstClr val="black"/>
                </a:solidFill>
              </a:rPr>
              <a:t>atm</a:t>
            </a:r>
            <a:endParaRPr lang="pt-BR" sz="2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4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Triple-Kissing-Balloon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err="1"/>
              <a:t>Technique</a:t>
            </a:r>
            <a:r>
              <a:rPr lang="pt-BR" b="1" dirty="0"/>
              <a:t>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220"/>
            <a:ext cx="9108504" cy="3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Cliente\Documents\HEMODINAMICA residencia\trifurcação\trifurcation JAC\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6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0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0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muitos anos CABG tratamento exclusivo – GOLD STANDAR </a:t>
            </a:r>
            <a:endParaRPr lang="pt-BR" dirty="0"/>
          </a:p>
          <a:p>
            <a:pPr lvl="1"/>
            <a:r>
              <a:rPr lang="pt-BR" dirty="0" smtClean="0"/>
              <a:t>Refinamento de técnicas</a:t>
            </a:r>
          </a:p>
          <a:p>
            <a:pPr lvl="1"/>
            <a:r>
              <a:rPr lang="pt-BR" dirty="0" smtClean="0"/>
              <a:t>Tecnologia ( material, IVUS, FFR)</a:t>
            </a:r>
          </a:p>
          <a:p>
            <a:pPr lvl="1"/>
            <a:r>
              <a:rPr lang="pt-BR" dirty="0" smtClean="0"/>
              <a:t>Terapia farmacológica adjunta</a:t>
            </a:r>
          </a:p>
          <a:p>
            <a:pPr lvl="1"/>
            <a:r>
              <a:rPr lang="pt-BR" dirty="0" smtClean="0"/>
              <a:t>DES</a:t>
            </a:r>
          </a:p>
          <a:p>
            <a:r>
              <a:rPr lang="pt-BR" dirty="0" smtClean="0"/>
              <a:t>Levando a um aumento no sucesso via percutânea</a:t>
            </a:r>
          </a:p>
        </p:txBody>
      </p:sp>
    </p:spTree>
    <p:extLst>
      <p:ext uri="{BB962C8B-B14F-4D97-AF65-F5344CB8AC3E}">
        <p14:creationId xmlns:p14="http://schemas.microsoft.com/office/powerpoint/2010/main" val="156605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TCE é responsável pela irrigação de 75 – 100% da massa do VE.</a:t>
            </a:r>
          </a:p>
          <a:p>
            <a:r>
              <a:rPr lang="pt-BR" dirty="0" smtClean="0"/>
              <a:t>Doença do TCE  diminui fluxo em grande porção do miocárdio. </a:t>
            </a:r>
          </a:p>
          <a:p>
            <a:r>
              <a:rPr lang="pt-BR" dirty="0" smtClean="0"/>
              <a:t>Riscos:</a:t>
            </a:r>
          </a:p>
          <a:p>
            <a:pPr lvl="1"/>
            <a:r>
              <a:rPr lang="pt-BR" dirty="0" smtClean="0"/>
              <a:t>Disfunção</a:t>
            </a:r>
          </a:p>
          <a:p>
            <a:pPr lvl="1"/>
            <a:r>
              <a:rPr lang="pt-BR" dirty="0" smtClean="0"/>
              <a:t>Arritmias</a:t>
            </a:r>
          </a:p>
          <a:p>
            <a:pPr lvl="1"/>
            <a:r>
              <a:rPr lang="pt-BR" dirty="0" smtClean="0"/>
              <a:t>Mortalidade &gt; 50% ( com tratamento médico)</a:t>
            </a:r>
          </a:p>
          <a:p>
            <a:r>
              <a:rPr lang="pt-BR" dirty="0" smtClean="0"/>
              <a:t>5 – 10 % são doenças do TCE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5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Desafio (&gt; se lesão distal + MV proximal ou distal)</a:t>
            </a:r>
          </a:p>
          <a:p>
            <a:r>
              <a:rPr lang="pt-BR" dirty="0" smtClean="0"/>
              <a:t>Procedimento com &gt; dificuldade para alcançar sucesso angiográfico / clinico</a:t>
            </a:r>
          </a:p>
          <a:p>
            <a:r>
              <a:rPr lang="pt-BR" dirty="0" smtClean="0"/>
              <a:t>Não é clara a melhor técnica</a:t>
            </a:r>
          </a:p>
          <a:p>
            <a:r>
              <a:rPr lang="pt-BR" dirty="0" smtClean="0"/>
              <a:t>Stent triple é menos favorável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77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3898776" cy="1301006"/>
          </a:xfrm>
        </p:spPr>
        <p:txBody>
          <a:bodyPr/>
          <a:lstStyle/>
          <a:p>
            <a:r>
              <a:rPr lang="pt-BR" dirty="0" smtClean="0"/>
              <a:t>TRIALS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32792"/>
            <a:ext cx="4557433" cy="32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4499991" cy="26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79252"/>
            <a:ext cx="4644008" cy="8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54411"/>
            <a:ext cx="4788024" cy="26102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96051" y="5386538"/>
            <a:ext cx="445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PRECOMBAT;</a:t>
            </a:r>
          </a:p>
          <a:p>
            <a:r>
              <a:rPr lang="pt-BR" dirty="0"/>
              <a:t>SYNTAX;</a:t>
            </a:r>
          </a:p>
          <a:p>
            <a:r>
              <a:rPr lang="pt-BR" dirty="0"/>
              <a:t>MAIN-COMPARE;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91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PCI tem resultados comparáveis à CABG em segurança e eficácia. </a:t>
            </a:r>
            <a:r>
              <a:rPr lang="en-US" sz="1600" dirty="0" err="1">
                <a:solidFill>
                  <a:srgbClr val="FF0000"/>
                </a:solidFill>
              </a:rPr>
              <a:t>Serruys</a:t>
            </a:r>
            <a:r>
              <a:rPr lang="en-US" sz="1600" dirty="0"/>
              <a:t>, P.W. (2011) Four-Year Follow-Up of the SYNTAX Trial: Optimal Revascularization Strategy in Patients </a:t>
            </a:r>
            <a:r>
              <a:rPr lang="en-US" sz="1600" dirty="0" smtClean="0"/>
              <a:t>with Left </a:t>
            </a:r>
            <a:r>
              <a:rPr lang="en-US" sz="1600" dirty="0"/>
              <a:t>Main Disease. </a:t>
            </a:r>
            <a:r>
              <a:rPr lang="en-US" sz="1600" i="1" dirty="0"/>
              <a:t>Journal of the American College of Cardiology</a:t>
            </a:r>
            <a:r>
              <a:rPr lang="en-US" sz="1600" dirty="0"/>
              <a:t>, </a:t>
            </a:r>
            <a:r>
              <a:rPr lang="en-US" sz="1600" b="1" dirty="0"/>
              <a:t>58</a:t>
            </a:r>
            <a:r>
              <a:rPr lang="en-US" sz="1600" dirty="0"/>
              <a:t>, B15</a:t>
            </a:r>
            <a:r>
              <a:rPr lang="en-US" sz="1600" dirty="0" smtClean="0"/>
              <a:t>.</a:t>
            </a:r>
          </a:p>
          <a:p>
            <a:r>
              <a:rPr lang="pt-BR" dirty="0" smtClean="0"/>
              <a:t>PCI do TCE tem taxas comparáveis de mortalidade e morbidade</a:t>
            </a:r>
          </a:p>
          <a:p>
            <a:pPr lvl="1"/>
            <a:r>
              <a:rPr lang="en-US" dirty="0" smtClean="0"/>
              <a:t>IAM peri-procedimento / AVC: CABG</a:t>
            </a:r>
          </a:p>
          <a:p>
            <a:pPr lvl="1"/>
            <a:r>
              <a:rPr lang="en-US" dirty="0" smtClean="0"/>
              <a:t>RVA: PCI</a:t>
            </a:r>
          </a:p>
        </p:txBody>
      </p:sp>
    </p:spTree>
    <p:extLst>
      <p:ext uri="{BB962C8B-B14F-4D97-AF65-F5344CB8AC3E}">
        <p14:creationId xmlns:p14="http://schemas.microsoft.com/office/powerpoint/2010/main" val="37974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Vários fatores modificáveis do procedimento precisam ser observados para alcançar melhores resultados</a:t>
            </a:r>
          </a:p>
          <a:p>
            <a:pPr lvl="1"/>
            <a:r>
              <a:rPr lang="pt-BR" dirty="0" smtClean="0"/>
              <a:t>IVUS: informações precisas do tamanho do stent; detecta </a:t>
            </a:r>
            <a:r>
              <a:rPr lang="pt-BR" dirty="0"/>
              <a:t>expansão </a:t>
            </a:r>
            <a:r>
              <a:rPr lang="pt-BR" dirty="0" smtClean="0"/>
              <a:t>subótima; complicações relacionadas ao stent. PCI + segura e efetiva (</a:t>
            </a:r>
            <a:r>
              <a:rPr lang="pt-BR" dirty="0" smtClean="0">
                <a:latin typeface="Calibri"/>
              </a:rPr>
              <a:t>↓ mortalidade)</a:t>
            </a:r>
            <a:endParaRPr lang="pt-BR" dirty="0" smtClean="0"/>
          </a:p>
          <a:p>
            <a:pPr lvl="1"/>
            <a:r>
              <a:rPr lang="pt-BR" dirty="0" smtClean="0">
                <a:latin typeface="Calibri"/>
              </a:rPr>
              <a:t>À estratégia para a doença distal TCE melhora o prognostico (stent único é mais favorável)</a:t>
            </a:r>
          </a:p>
        </p:txBody>
      </p:sp>
    </p:spTree>
    <p:extLst>
      <p:ext uri="{BB962C8B-B14F-4D97-AF65-F5344CB8AC3E}">
        <p14:creationId xmlns:p14="http://schemas.microsoft.com/office/powerpoint/2010/main" val="1259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FFR: avaliação fisiológica nas lesões intermedias</a:t>
            </a:r>
          </a:p>
          <a:p>
            <a:pPr lvl="1"/>
            <a:r>
              <a:rPr lang="pt-BR" dirty="0" smtClean="0"/>
              <a:t>Estratificação de risco para o procedimento e dos resultados a longo prazo</a:t>
            </a:r>
            <a:endParaRPr lang="pt-BR" dirty="0"/>
          </a:p>
          <a:p>
            <a:pPr lvl="2"/>
            <a:r>
              <a:rPr lang="pt-BR" dirty="0" smtClean="0"/>
              <a:t>SYNTAX score</a:t>
            </a:r>
          </a:p>
          <a:p>
            <a:pPr lvl="2"/>
            <a:r>
              <a:rPr lang="pt-BR" dirty="0" err="1" smtClean="0"/>
              <a:t>EuroScore</a:t>
            </a:r>
            <a:endParaRPr lang="pt-BR" dirty="0" smtClean="0"/>
          </a:p>
          <a:p>
            <a:pPr lvl="2"/>
            <a:r>
              <a:rPr lang="pt-BR" dirty="0" smtClean="0"/>
              <a:t>Global Risk </a:t>
            </a:r>
            <a:r>
              <a:rPr lang="pt-BR" dirty="0" err="1" smtClean="0"/>
              <a:t>Classification</a:t>
            </a:r>
            <a:endParaRPr lang="pt-BR" dirty="0" smtClean="0"/>
          </a:p>
          <a:p>
            <a:pPr lvl="2"/>
            <a:r>
              <a:rPr lang="pt-BR" dirty="0" smtClean="0"/>
              <a:t>New Risk </a:t>
            </a:r>
            <a:r>
              <a:rPr lang="pt-BR" dirty="0" err="1" smtClean="0"/>
              <a:t>Stratification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67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751</Words>
  <Application>Microsoft Office PowerPoint</Application>
  <PresentationFormat>Apresentação na tela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TRIFURCAÇÃO</vt:lpstr>
      <vt:lpstr>Apresentação do PowerPoint</vt:lpstr>
      <vt:lpstr>Apresentação do PowerPoint</vt:lpstr>
      <vt:lpstr>Apresentação do PowerPoint</vt:lpstr>
      <vt:lpstr>Apresentação do PowerPoint</vt:lpstr>
      <vt:lpstr>TRIALS</vt:lpstr>
      <vt:lpstr>Apresentação do PowerPoint</vt:lpstr>
      <vt:lpstr>Apresentação do PowerPoint</vt:lpstr>
      <vt:lpstr>Apresentação do PowerPoint</vt:lpstr>
      <vt:lpstr>Indicações</vt:lpstr>
      <vt:lpstr>Escolha de estratégia</vt:lpstr>
      <vt:lpstr>Apresentação do PowerPoint</vt:lpstr>
      <vt:lpstr>Culotte</vt:lpstr>
      <vt:lpstr>“T” Stent</vt:lpstr>
      <vt:lpstr>TAP (T and protusion)</vt:lpstr>
      <vt:lpstr>Apresentação do PowerPoint</vt:lpstr>
      <vt:lpstr>VT Stent</vt:lpstr>
      <vt:lpstr>CT-stent (crush/T-stent) </vt:lpstr>
      <vt:lpstr>YV2 stent (Culotte-V/V-stent)</vt:lpstr>
      <vt:lpstr>TB-stent</vt:lpstr>
      <vt:lpstr>VB-stent / V2-stent</vt:lpstr>
      <vt:lpstr>Triple-Kissing-Balloon Technique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TRIFURCAÇÃO</dc:title>
  <dc:creator>Cliente</dc:creator>
  <cp:lastModifiedBy>Cliente</cp:lastModifiedBy>
  <cp:revision>35</cp:revision>
  <dcterms:created xsi:type="dcterms:W3CDTF">2015-04-07T01:42:48Z</dcterms:created>
  <dcterms:modified xsi:type="dcterms:W3CDTF">2015-04-10T02:23:33Z</dcterms:modified>
</cp:coreProperties>
</file>