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336" r:id="rId7"/>
    <p:sldId id="341" r:id="rId8"/>
    <p:sldId id="360" r:id="rId9"/>
    <p:sldId id="342" r:id="rId10"/>
    <p:sldId id="361" r:id="rId11"/>
    <p:sldId id="368" r:id="rId12"/>
    <p:sldId id="370" r:id="rId13"/>
    <p:sldId id="369" r:id="rId14"/>
    <p:sldId id="362" r:id="rId15"/>
    <p:sldId id="371" r:id="rId16"/>
    <p:sldId id="310" r:id="rId17"/>
    <p:sldId id="311" r:id="rId18"/>
    <p:sldId id="363" r:id="rId19"/>
    <p:sldId id="375" r:id="rId20"/>
    <p:sldId id="350" r:id="rId21"/>
    <p:sldId id="351" r:id="rId22"/>
    <p:sldId id="364" r:id="rId23"/>
    <p:sldId id="365" r:id="rId24"/>
    <p:sldId id="356" r:id="rId25"/>
    <p:sldId id="358" r:id="rId26"/>
    <p:sldId id="374" r:id="rId27"/>
    <p:sldId id="352" r:id="rId28"/>
    <p:sldId id="372" r:id="rId29"/>
    <p:sldId id="373" r:id="rId30"/>
    <p:sldId id="367" r:id="rId31"/>
    <p:sldId id="366" r:id="rId32"/>
    <p:sldId id="359" r:id="rId33"/>
    <p:sldId id="35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1" autoAdjust="0"/>
  </p:normalViewPr>
  <p:slideViewPr>
    <p:cSldViewPr snapToGrid="0" showGuides="1">
      <p:cViewPr varScale="1">
        <p:scale>
          <a:sx n="79" d="100"/>
          <a:sy n="79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6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07692307692308E-2"/>
          <c:y val="0.13932374415884491"/>
          <c:w val="0.95192307692307687"/>
          <c:h val="0.7659141093070277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6">
        <a:alpha val="0"/>
      </a:schemeClr>
    </dgm:fillClrLst>
    <dgm:linClrLst meth="repeat">
      <a:schemeClr val="accent6">
        <a:alpha val="0"/>
      </a:schemeClr>
    </dgm:linClrLst>
    <dgm:effectClrLst/>
    <dgm:txLinClrLst/>
    <dgm:txFillClrLst meth="repeat"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1337D-297B-4B8C-817B-AB76415218E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6_2" csCatId="accent6" phldr="1"/>
      <dgm:spPr/>
      <dgm:t>
        <a:bodyPr/>
        <a:lstStyle/>
        <a:p>
          <a:endParaRPr lang="en-US"/>
        </a:p>
      </dgm:t>
    </dgm:pt>
    <dgm:pt modelId="{9B9C8F4B-1CD3-4F1A-B72E-339814E9C0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Introdução</a:t>
          </a:r>
        </a:p>
      </dgm:t>
    </dgm:pt>
    <dgm:pt modelId="{93F5075B-4F3F-4DB0-B896-C00AA4FA9E31}" type="parTrans" cxnId="{C8C9D382-7515-47CD-AA24-4CF4FDAF03C9}">
      <dgm:prSet/>
      <dgm:spPr/>
      <dgm:t>
        <a:bodyPr/>
        <a:lstStyle/>
        <a:p>
          <a:endParaRPr lang="en-US"/>
        </a:p>
      </dgm:t>
    </dgm:pt>
    <dgm:pt modelId="{91834D0F-B71B-4A8C-BE3E-1C36850B8DA1}" type="sibTrans" cxnId="{C8C9D382-7515-47CD-AA24-4CF4FDAF03C9}">
      <dgm:prSet/>
      <dgm:spPr/>
      <dgm:t>
        <a:bodyPr/>
        <a:lstStyle/>
        <a:p>
          <a:endParaRPr lang="en-US"/>
        </a:p>
      </dgm:t>
    </dgm:pt>
    <dgm:pt modelId="{746503EF-EDE5-450B-8FDA-55266CE9501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Objetivo</a:t>
          </a:r>
        </a:p>
      </dgm:t>
    </dgm:pt>
    <dgm:pt modelId="{AADF5834-B488-48A3-B5BB-DC79199B798C}" type="parTrans" cxnId="{17F379C4-B212-4080-8BC1-BB8DBBD753FD}">
      <dgm:prSet/>
      <dgm:spPr/>
      <dgm:t>
        <a:bodyPr/>
        <a:lstStyle/>
        <a:p>
          <a:endParaRPr lang="en-US"/>
        </a:p>
      </dgm:t>
    </dgm:pt>
    <dgm:pt modelId="{0E4E118A-74B2-4F65-9BB6-2BBBEDFFEB59}" type="sibTrans" cxnId="{17F379C4-B212-4080-8BC1-BB8DBBD753FD}">
      <dgm:prSet/>
      <dgm:spPr/>
      <dgm:t>
        <a:bodyPr/>
        <a:lstStyle/>
        <a:p>
          <a:endParaRPr lang="en-US"/>
        </a:p>
      </dgm:t>
    </dgm:pt>
    <dgm:pt modelId="{5F838605-CD82-47CF-A6A0-258FAA4F55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Resultados</a:t>
          </a:r>
        </a:p>
      </dgm:t>
    </dgm:pt>
    <dgm:pt modelId="{7EF8A42F-1956-43D6-B96D-B0592EFA2130}" type="parTrans" cxnId="{17A7B4E0-581A-4F34-8A42-518FC9AF25E5}">
      <dgm:prSet/>
      <dgm:spPr/>
      <dgm:t>
        <a:bodyPr/>
        <a:lstStyle/>
        <a:p>
          <a:endParaRPr lang="en-US"/>
        </a:p>
      </dgm:t>
    </dgm:pt>
    <dgm:pt modelId="{70C8C190-080A-4E4A-8AC8-EEA78D0AE0F4}" type="sibTrans" cxnId="{17A7B4E0-581A-4F34-8A42-518FC9AF25E5}">
      <dgm:prSet/>
      <dgm:spPr/>
      <dgm:t>
        <a:bodyPr/>
        <a:lstStyle/>
        <a:p>
          <a:endParaRPr lang="en-US"/>
        </a:p>
      </dgm:t>
    </dgm:pt>
    <dgm:pt modelId="{7801ACA8-787C-4BAC-9E4F-1D48691D8A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Conclusão</a:t>
          </a:r>
          <a:endParaRPr lang="en-US"/>
        </a:p>
      </dgm:t>
    </dgm:pt>
    <dgm:pt modelId="{7673ED21-6796-47C9-8D77-F3ED8296A365}" type="parTrans" cxnId="{032A15A9-29E5-40EA-AE63-AE128317C4A0}">
      <dgm:prSet/>
      <dgm:spPr/>
      <dgm:t>
        <a:bodyPr/>
        <a:lstStyle/>
        <a:p>
          <a:endParaRPr lang="en-US"/>
        </a:p>
      </dgm:t>
    </dgm:pt>
    <dgm:pt modelId="{6DF58648-FFBC-4FAD-87F9-257329D280C8}" type="sibTrans" cxnId="{032A15A9-29E5-40EA-AE63-AE128317C4A0}">
      <dgm:prSet/>
      <dgm:spPr/>
      <dgm:t>
        <a:bodyPr/>
        <a:lstStyle/>
        <a:p>
          <a:endParaRPr lang="en-US"/>
        </a:p>
      </dgm:t>
    </dgm:pt>
    <dgm:pt modelId="{84B696FF-E3F4-41E1-9D07-44749A1B4DD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Discussão</a:t>
          </a:r>
        </a:p>
      </dgm:t>
    </dgm:pt>
    <dgm:pt modelId="{A3A406A8-C7BF-4552-A9FB-838DDE89D169}" type="parTrans" cxnId="{1A96928E-E0B0-4789-A159-269E6FC11CAD}">
      <dgm:prSet/>
      <dgm:spPr/>
      <dgm:t>
        <a:bodyPr/>
        <a:lstStyle/>
        <a:p>
          <a:endParaRPr lang="pt-BR"/>
        </a:p>
      </dgm:t>
    </dgm:pt>
    <dgm:pt modelId="{A5D218AB-4335-4CD8-843E-09A1E9B22097}" type="sibTrans" cxnId="{1A96928E-E0B0-4789-A159-269E6FC11CAD}">
      <dgm:prSet/>
      <dgm:spPr/>
      <dgm:t>
        <a:bodyPr/>
        <a:lstStyle/>
        <a:p>
          <a:endParaRPr lang="pt-BR"/>
        </a:p>
      </dgm:t>
    </dgm:pt>
    <dgm:pt modelId="{E42D193C-6D8E-4057-A00F-FF92EF5BF467}" type="pres">
      <dgm:prSet presAssocID="{FC51337D-297B-4B8C-817B-AB76415218EA}" presName="root" presStyleCnt="0">
        <dgm:presLayoutVars>
          <dgm:dir/>
          <dgm:resizeHandles val="exact"/>
        </dgm:presLayoutVars>
      </dgm:prSet>
      <dgm:spPr/>
    </dgm:pt>
    <dgm:pt modelId="{953DC8F8-2759-4CDF-8189-D8C6B9A6CD0A}" type="pres">
      <dgm:prSet presAssocID="{9B9C8F4B-1CD3-4F1A-B72E-339814E9C007}" presName="compNode" presStyleCnt="0"/>
      <dgm:spPr/>
    </dgm:pt>
    <dgm:pt modelId="{7E0F745C-4E58-496F-8108-AFBE6125A26C}" type="pres">
      <dgm:prSet presAssocID="{9B9C8F4B-1CD3-4F1A-B72E-339814E9C007}" presName="iconBgRect" presStyleLbl="bgShp" presStyleIdx="0" presStyleCnt="5"/>
      <dgm:spPr/>
    </dgm:pt>
    <dgm:pt modelId="{E45ED72F-3C59-4827-BDC1-56A381B30485}" type="pres">
      <dgm:prSet presAssocID="{9B9C8F4B-1CD3-4F1A-B72E-339814E9C00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44882111-33F2-4B51-807B-64FC6B8549FE}" type="pres">
      <dgm:prSet presAssocID="{9B9C8F4B-1CD3-4F1A-B72E-339814E9C007}" presName="spaceRect" presStyleCnt="0"/>
      <dgm:spPr/>
    </dgm:pt>
    <dgm:pt modelId="{EF0AC83D-45BE-48CA-9CBA-2C8373E4ADD8}" type="pres">
      <dgm:prSet presAssocID="{9B9C8F4B-1CD3-4F1A-B72E-339814E9C007}" presName="textRect" presStyleLbl="revTx" presStyleIdx="0" presStyleCnt="5">
        <dgm:presLayoutVars>
          <dgm:chMax val="1"/>
          <dgm:chPref val="1"/>
        </dgm:presLayoutVars>
      </dgm:prSet>
      <dgm:spPr/>
    </dgm:pt>
    <dgm:pt modelId="{6D49911E-8FA7-4CBD-B55D-59A8EEABC679}" type="pres">
      <dgm:prSet presAssocID="{91834D0F-B71B-4A8C-BE3E-1C36850B8DA1}" presName="sibTrans" presStyleCnt="0"/>
      <dgm:spPr/>
    </dgm:pt>
    <dgm:pt modelId="{5A7BE37A-72D9-4BE4-824A-CAE163D3302F}" type="pres">
      <dgm:prSet presAssocID="{746503EF-EDE5-450B-8FDA-55266CE9501C}" presName="compNode" presStyleCnt="0"/>
      <dgm:spPr/>
    </dgm:pt>
    <dgm:pt modelId="{E1EF60D3-5BE2-4FDF-A499-3E45C6746E17}" type="pres">
      <dgm:prSet presAssocID="{746503EF-EDE5-450B-8FDA-55266CE9501C}" presName="iconBgRect" presStyleLbl="bgShp" presStyleIdx="1" presStyleCnt="5"/>
      <dgm:spPr/>
    </dgm:pt>
    <dgm:pt modelId="{0AC78377-9FCE-4951-A5AD-AD38982FE145}" type="pres">
      <dgm:prSet presAssocID="{746503EF-EDE5-450B-8FDA-55266CE9501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 mosca"/>
        </a:ext>
      </dgm:extLst>
    </dgm:pt>
    <dgm:pt modelId="{C3C6750C-3D76-4067-A941-13C40E90507A}" type="pres">
      <dgm:prSet presAssocID="{746503EF-EDE5-450B-8FDA-55266CE9501C}" presName="spaceRect" presStyleCnt="0"/>
      <dgm:spPr/>
    </dgm:pt>
    <dgm:pt modelId="{ED37C566-ABFF-43E5-A32D-742C55BA0CB4}" type="pres">
      <dgm:prSet presAssocID="{746503EF-EDE5-450B-8FDA-55266CE9501C}" presName="textRect" presStyleLbl="revTx" presStyleIdx="1" presStyleCnt="5">
        <dgm:presLayoutVars>
          <dgm:chMax val="1"/>
          <dgm:chPref val="1"/>
        </dgm:presLayoutVars>
      </dgm:prSet>
      <dgm:spPr/>
    </dgm:pt>
    <dgm:pt modelId="{BD63866E-472D-4580-BF0C-82B218603518}" type="pres">
      <dgm:prSet presAssocID="{0E4E118A-74B2-4F65-9BB6-2BBBEDFFEB59}" presName="sibTrans" presStyleCnt="0"/>
      <dgm:spPr/>
    </dgm:pt>
    <dgm:pt modelId="{C357FF29-291A-4701-B68F-05BCD6C8AE7F}" type="pres">
      <dgm:prSet presAssocID="{5F838605-CD82-47CF-A6A0-258FAA4F5545}" presName="compNode" presStyleCnt="0"/>
      <dgm:spPr/>
    </dgm:pt>
    <dgm:pt modelId="{7CA05594-33D5-44C7-9405-1334B6732B9D}" type="pres">
      <dgm:prSet presAssocID="{5F838605-CD82-47CF-A6A0-258FAA4F5545}" presName="iconBgRect" presStyleLbl="bgShp" presStyleIdx="2" presStyleCnt="5"/>
      <dgm:spPr/>
    </dgm:pt>
    <dgm:pt modelId="{24A66468-B3A5-4367-B565-DBB43D6B9FFB}" type="pres">
      <dgm:prSet presAssocID="{5F838605-CD82-47CF-A6A0-258FAA4F554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18772A4-41C9-4896-9F09-C15BED59AA4C}" type="pres">
      <dgm:prSet presAssocID="{5F838605-CD82-47CF-A6A0-258FAA4F5545}" presName="spaceRect" presStyleCnt="0"/>
      <dgm:spPr/>
    </dgm:pt>
    <dgm:pt modelId="{10F43455-F546-4704-8D5F-88F8668FC698}" type="pres">
      <dgm:prSet presAssocID="{5F838605-CD82-47CF-A6A0-258FAA4F5545}" presName="textRect" presStyleLbl="revTx" presStyleIdx="2" presStyleCnt="5">
        <dgm:presLayoutVars>
          <dgm:chMax val="1"/>
          <dgm:chPref val="1"/>
        </dgm:presLayoutVars>
      </dgm:prSet>
      <dgm:spPr/>
    </dgm:pt>
    <dgm:pt modelId="{B1ED805D-EB0E-4D07-83EF-29E9369660E6}" type="pres">
      <dgm:prSet presAssocID="{70C8C190-080A-4E4A-8AC8-EEA78D0AE0F4}" presName="sibTrans" presStyleCnt="0"/>
      <dgm:spPr/>
    </dgm:pt>
    <dgm:pt modelId="{4F23983A-D153-4DB8-9992-E549F5F888D5}" type="pres">
      <dgm:prSet presAssocID="{84B696FF-E3F4-41E1-9D07-44749A1B4DDD}" presName="compNode" presStyleCnt="0"/>
      <dgm:spPr/>
    </dgm:pt>
    <dgm:pt modelId="{AE6D57C9-D456-4509-8845-2CED2AC7B045}" type="pres">
      <dgm:prSet presAssocID="{84B696FF-E3F4-41E1-9D07-44749A1B4DDD}" presName="iconBgRect" presStyleLbl="bgShp" presStyleIdx="3" presStyleCnt="5"/>
      <dgm:spPr/>
    </dgm:pt>
    <dgm:pt modelId="{A4F0E936-AFA4-434B-B102-A1B195107099}" type="pres">
      <dgm:prSet presAssocID="{84B696FF-E3F4-41E1-9D07-44749A1B4DD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DD709D1E-753D-4F3A-83F2-A78B7791BD9D}" type="pres">
      <dgm:prSet presAssocID="{84B696FF-E3F4-41E1-9D07-44749A1B4DDD}" presName="spaceRect" presStyleCnt="0"/>
      <dgm:spPr/>
    </dgm:pt>
    <dgm:pt modelId="{55D86E29-823F-43AC-9436-68F165CC3C90}" type="pres">
      <dgm:prSet presAssocID="{84B696FF-E3F4-41E1-9D07-44749A1B4DDD}" presName="textRect" presStyleLbl="revTx" presStyleIdx="3" presStyleCnt="5">
        <dgm:presLayoutVars>
          <dgm:chMax val="1"/>
          <dgm:chPref val="1"/>
        </dgm:presLayoutVars>
      </dgm:prSet>
      <dgm:spPr/>
    </dgm:pt>
    <dgm:pt modelId="{D07B55F4-67EC-4D6C-9E2A-E0F49584030A}" type="pres">
      <dgm:prSet presAssocID="{A5D218AB-4335-4CD8-843E-09A1E9B22097}" presName="sibTrans" presStyleCnt="0"/>
      <dgm:spPr/>
    </dgm:pt>
    <dgm:pt modelId="{F51C851F-9F79-4F0A-B856-808A6CAD18AC}" type="pres">
      <dgm:prSet presAssocID="{7801ACA8-787C-4BAC-9E4F-1D48691D8A03}" presName="compNode" presStyleCnt="0"/>
      <dgm:spPr/>
    </dgm:pt>
    <dgm:pt modelId="{FA2C9D11-C758-4E7C-90CF-12212FE3D9A4}" type="pres">
      <dgm:prSet presAssocID="{7801ACA8-787C-4BAC-9E4F-1D48691D8A03}" presName="iconBgRect" presStyleLbl="bgShp" presStyleIdx="4" presStyleCnt="5"/>
      <dgm:spPr/>
    </dgm:pt>
    <dgm:pt modelId="{57FF0183-517E-41A6-958B-F9E25FD1D8BB}" type="pres">
      <dgm:prSet presAssocID="{7801ACA8-787C-4BAC-9E4F-1D48691D8A0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47F268F-EBE4-4318-AC1E-79B7B39838F7}" type="pres">
      <dgm:prSet presAssocID="{7801ACA8-787C-4BAC-9E4F-1D48691D8A03}" presName="spaceRect" presStyleCnt="0"/>
      <dgm:spPr/>
    </dgm:pt>
    <dgm:pt modelId="{4789FBD2-E43B-49DB-A0C3-5D2C970D8AAC}" type="pres">
      <dgm:prSet presAssocID="{7801ACA8-787C-4BAC-9E4F-1D48691D8A0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983BA05-46F8-4678-96E5-4834EF78DD32}" type="presOf" srcId="{7801ACA8-787C-4BAC-9E4F-1D48691D8A03}" destId="{4789FBD2-E43B-49DB-A0C3-5D2C970D8AAC}" srcOrd="0" destOrd="0" presId="urn:microsoft.com/office/officeart/2018/5/layout/IconCircleLabelList"/>
    <dgm:cxn modelId="{4D94F90D-919E-4736-940B-AFD98C20EBEF}" type="presOf" srcId="{84B696FF-E3F4-41E1-9D07-44749A1B4DDD}" destId="{55D86E29-823F-43AC-9436-68F165CC3C90}" srcOrd="0" destOrd="0" presId="urn:microsoft.com/office/officeart/2018/5/layout/IconCircleLabelList"/>
    <dgm:cxn modelId="{4F525036-8888-4893-B219-C89FDF05D4BB}" type="presOf" srcId="{FC51337D-297B-4B8C-817B-AB76415218EA}" destId="{E42D193C-6D8E-4057-A00F-FF92EF5BF467}" srcOrd="0" destOrd="0" presId="urn:microsoft.com/office/officeart/2018/5/layout/IconCircleLabelList"/>
    <dgm:cxn modelId="{EC71CE38-B1F2-411E-A213-6887790E287D}" type="presOf" srcId="{9B9C8F4B-1CD3-4F1A-B72E-339814E9C007}" destId="{EF0AC83D-45BE-48CA-9CBA-2C8373E4ADD8}" srcOrd="0" destOrd="0" presId="urn:microsoft.com/office/officeart/2018/5/layout/IconCircleLabelList"/>
    <dgm:cxn modelId="{6CCFA650-FDE8-40F2-A594-A2AB6F8B3535}" type="presOf" srcId="{746503EF-EDE5-450B-8FDA-55266CE9501C}" destId="{ED37C566-ABFF-43E5-A32D-742C55BA0CB4}" srcOrd="0" destOrd="0" presId="urn:microsoft.com/office/officeart/2018/5/layout/IconCircleLabelList"/>
    <dgm:cxn modelId="{C8C9D382-7515-47CD-AA24-4CF4FDAF03C9}" srcId="{FC51337D-297B-4B8C-817B-AB76415218EA}" destId="{9B9C8F4B-1CD3-4F1A-B72E-339814E9C007}" srcOrd="0" destOrd="0" parTransId="{93F5075B-4F3F-4DB0-B896-C00AA4FA9E31}" sibTransId="{91834D0F-B71B-4A8C-BE3E-1C36850B8DA1}"/>
    <dgm:cxn modelId="{1A96928E-E0B0-4789-A159-269E6FC11CAD}" srcId="{FC51337D-297B-4B8C-817B-AB76415218EA}" destId="{84B696FF-E3F4-41E1-9D07-44749A1B4DDD}" srcOrd="3" destOrd="0" parTransId="{A3A406A8-C7BF-4552-A9FB-838DDE89D169}" sibTransId="{A5D218AB-4335-4CD8-843E-09A1E9B22097}"/>
    <dgm:cxn modelId="{032A15A9-29E5-40EA-AE63-AE128317C4A0}" srcId="{FC51337D-297B-4B8C-817B-AB76415218EA}" destId="{7801ACA8-787C-4BAC-9E4F-1D48691D8A03}" srcOrd="4" destOrd="0" parTransId="{7673ED21-6796-47C9-8D77-F3ED8296A365}" sibTransId="{6DF58648-FFBC-4FAD-87F9-257329D280C8}"/>
    <dgm:cxn modelId="{17F379C4-B212-4080-8BC1-BB8DBBD753FD}" srcId="{FC51337D-297B-4B8C-817B-AB76415218EA}" destId="{746503EF-EDE5-450B-8FDA-55266CE9501C}" srcOrd="1" destOrd="0" parTransId="{AADF5834-B488-48A3-B5BB-DC79199B798C}" sibTransId="{0E4E118A-74B2-4F65-9BB6-2BBBEDFFEB59}"/>
    <dgm:cxn modelId="{057F3BD2-A88E-4E14-B690-F4AA8F2FE325}" type="presOf" srcId="{5F838605-CD82-47CF-A6A0-258FAA4F5545}" destId="{10F43455-F546-4704-8D5F-88F8668FC698}" srcOrd="0" destOrd="0" presId="urn:microsoft.com/office/officeart/2018/5/layout/IconCircleLabelList"/>
    <dgm:cxn modelId="{17A7B4E0-581A-4F34-8A42-518FC9AF25E5}" srcId="{FC51337D-297B-4B8C-817B-AB76415218EA}" destId="{5F838605-CD82-47CF-A6A0-258FAA4F5545}" srcOrd="2" destOrd="0" parTransId="{7EF8A42F-1956-43D6-B96D-B0592EFA2130}" sibTransId="{70C8C190-080A-4E4A-8AC8-EEA78D0AE0F4}"/>
    <dgm:cxn modelId="{C88ADA66-247E-4D5B-A80E-6FEDBDC9B4BE}" type="presParOf" srcId="{E42D193C-6D8E-4057-A00F-FF92EF5BF467}" destId="{953DC8F8-2759-4CDF-8189-D8C6B9A6CD0A}" srcOrd="0" destOrd="0" presId="urn:microsoft.com/office/officeart/2018/5/layout/IconCircleLabelList"/>
    <dgm:cxn modelId="{105FBF58-90CD-43D7-90D1-390C31BF6466}" type="presParOf" srcId="{953DC8F8-2759-4CDF-8189-D8C6B9A6CD0A}" destId="{7E0F745C-4E58-496F-8108-AFBE6125A26C}" srcOrd="0" destOrd="0" presId="urn:microsoft.com/office/officeart/2018/5/layout/IconCircleLabelList"/>
    <dgm:cxn modelId="{7BF68176-A39E-4D34-BBA3-717F7CAC08E1}" type="presParOf" srcId="{953DC8F8-2759-4CDF-8189-D8C6B9A6CD0A}" destId="{E45ED72F-3C59-4827-BDC1-56A381B30485}" srcOrd="1" destOrd="0" presId="urn:microsoft.com/office/officeart/2018/5/layout/IconCircleLabelList"/>
    <dgm:cxn modelId="{0CE17C46-AA56-489F-8A8D-058EEC6112E1}" type="presParOf" srcId="{953DC8F8-2759-4CDF-8189-D8C6B9A6CD0A}" destId="{44882111-33F2-4B51-807B-64FC6B8549FE}" srcOrd="2" destOrd="0" presId="urn:microsoft.com/office/officeart/2018/5/layout/IconCircleLabelList"/>
    <dgm:cxn modelId="{D7D50B10-8CD1-4B2D-9655-B7234268D17C}" type="presParOf" srcId="{953DC8F8-2759-4CDF-8189-D8C6B9A6CD0A}" destId="{EF0AC83D-45BE-48CA-9CBA-2C8373E4ADD8}" srcOrd="3" destOrd="0" presId="urn:microsoft.com/office/officeart/2018/5/layout/IconCircleLabelList"/>
    <dgm:cxn modelId="{C68B9776-19BA-48DF-943A-7E1FEBE68D0A}" type="presParOf" srcId="{E42D193C-6D8E-4057-A00F-FF92EF5BF467}" destId="{6D49911E-8FA7-4CBD-B55D-59A8EEABC679}" srcOrd="1" destOrd="0" presId="urn:microsoft.com/office/officeart/2018/5/layout/IconCircleLabelList"/>
    <dgm:cxn modelId="{DD5D57B6-8A64-450C-BAB1-25C1324FAC5D}" type="presParOf" srcId="{E42D193C-6D8E-4057-A00F-FF92EF5BF467}" destId="{5A7BE37A-72D9-4BE4-824A-CAE163D3302F}" srcOrd="2" destOrd="0" presId="urn:microsoft.com/office/officeart/2018/5/layout/IconCircleLabelList"/>
    <dgm:cxn modelId="{FC005AAE-ADD6-473E-8FB5-DAB098C7E75F}" type="presParOf" srcId="{5A7BE37A-72D9-4BE4-824A-CAE163D3302F}" destId="{E1EF60D3-5BE2-4FDF-A499-3E45C6746E17}" srcOrd="0" destOrd="0" presId="urn:microsoft.com/office/officeart/2018/5/layout/IconCircleLabelList"/>
    <dgm:cxn modelId="{7CC666F4-64C5-46D9-9C19-347F2E2FA55F}" type="presParOf" srcId="{5A7BE37A-72D9-4BE4-824A-CAE163D3302F}" destId="{0AC78377-9FCE-4951-A5AD-AD38982FE145}" srcOrd="1" destOrd="0" presId="urn:microsoft.com/office/officeart/2018/5/layout/IconCircleLabelList"/>
    <dgm:cxn modelId="{FAF95B62-80B9-4164-9277-58EB7F6AB072}" type="presParOf" srcId="{5A7BE37A-72D9-4BE4-824A-CAE163D3302F}" destId="{C3C6750C-3D76-4067-A941-13C40E90507A}" srcOrd="2" destOrd="0" presId="urn:microsoft.com/office/officeart/2018/5/layout/IconCircleLabelList"/>
    <dgm:cxn modelId="{5758BBB9-A56E-469F-96BA-648BB867FC7A}" type="presParOf" srcId="{5A7BE37A-72D9-4BE4-824A-CAE163D3302F}" destId="{ED37C566-ABFF-43E5-A32D-742C55BA0CB4}" srcOrd="3" destOrd="0" presId="urn:microsoft.com/office/officeart/2018/5/layout/IconCircleLabelList"/>
    <dgm:cxn modelId="{AEB823DD-0F81-4616-A980-E961BD608959}" type="presParOf" srcId="{E42D193C-6D8E-4057-A00F-FF92EF5BF467}" destId="{BD63866E-472D-4580-BF0C-82B218603518}" srcOrd="3" destOrd="0" presId="urn:microsoft.com/office/officeart/2018/5/layout/IconCircleLabelList"/>
    <dgm:cxn modelId="{B7C9D9B0-640E-4D86-B740-C6ED538B13AE}" type="presParOf" srcId="{E42D193C-6D8E-4057-A00F-FF92EF5BF467}" destId="{C357FF29-291A-4701-B68F-05BCD6C8AE7F}" srcOrd="4" destOrd="0" presId="urn:microsoft.com/office/officeart/2018/5/layout/IconCircleLabelList"/>
    <dgm:cxn modelId="{772C97F8-A75F-4759-97B1-30C6B5D452A6}" type="presParOf" srcId="{C357FF29-291A-4701-B68F-05BCD6C8AE7F}" destId="{7CA05594-33D5-44C7-9405-1334B6732B9D}" srcOrd="0" destOrd="0" presId="urn:microsoft.com/office/officeart/2018/5/layout/IconCircleLabelList"/>
    <dgm:cxn modelId="{0A7360CE-96DF-47D2-A2C1-35DBB6942E59}" type="presParOf" srcId="{C357FF29-291A-4701-B68F-05BCD6C8AE7F}" destId="{24A66468-B3A5-4367-B565-DBB43D6B9FFB}" srcOrd="1" destOrd="0" presId="urn:microsoft.com/office/officeart/2018/5/layout/IconCircleLabelList"/>
    <dgm:cxn modelId="{619A0523-3BBE-4185-B530-F969E4AA0739}" type="presParOf" srcId="{C357FF29-291A-4701-B68F-05BCD6C8AE7F}" destId="{618772A4-41C9-4896-9F09-C15BED59AA4C}" srcOrd="2" destOrd="0" presId="urn:microsoft.com/office/officeart/2018/5/layout/IconCircleLabelList"/>
    <dgm:cxn modelId="{F0F4540D-B2CA-4B8D-BD8F-052015CF0E37}" type="presParOf" srcId="{C357FF29-291A-4701-B68F-05BCD6C8AE7F}" destId="{10F43455-F546-4704-8D5F-88F8668FC698}" srcOrd="3" destOrd="0" presId="urn:microsoft.com/office/officeart/2018/5/layout/IconCircleLabelList"/>
    <dgm:cxn modelId="{7A13045C-3956-4592-B77C-9850B2878E6B}" type="presParOf" srcId="{E42D193C-6D8E-4057-A00F-FF92EF5BF467}" destId="{B1ED805D-EB0E-4D07-83EF-29E9369660E6}" srcOrd="5" destOrd="0" presId="urn:microsoft.com/office/officeart/2018/5/layout/IconCircleLabelList"/>
    <dgm:cxn modelId="{56F2D702-5B4A-4104-9E9E-8EBCB53309FA}" type="presParOf" srcId="{E42D193C-6D8E-4057-A00F-FF92EF5BF467}" destId="{4F23983A-D153-4DB8-9992-E549F5F888D5}" srcOrd="6" destOrd="0" presId="urn:microsoft.com/office/officeart/2018/5/layout/IconCircleLabelList"/>
    <dgm:cxn modelId="{E823A69F-8C4E-4F3E-B5C0-AEA7DE6D04AA}" type="presParOf" srcId="{4F23983A-D153-4DB8-9992-E549F5F888D5}" destId="{AE6D57C9-D456-4509-8845-2CED2AC7B045}" srcOrd="0" destOrd="0" presId="urn:microsoft.com/office/officeart/2018/5/layout/IconCircleLabelList"/>
    <dgm:cxn modelId="{B801F022-B665-4D4F-846B-A7726C9B984E}" type="presParOf" srcId="{4F23983A-D153-4DB8-9992-E549F5F888D5}" destId="{A4F0E936-AFA4-434B-B102-A1B195107099}" srcOrd="1" destOrd="0" presId="urn:microsoft.com/office/officeart/2018/5/layout/IconCircleLabelList"/>
    <dgm:cxn modelId="{A5902DDD-8006-4316-82E0-87EE520A620E}" type="presParOf" srcId="{4F23983A-D153-4DB8-9992-E549F5F888D5}" destId="{DD709D1E-753D-4F3A-83F2-A78B7791BD9D}" srcOrd="2" destOrd="0" presId="urn:microsoft.com/office/officeart/2018/5/layout/IconCircleLabelList"/>
    <dgm:cxn modelId="{43B02927-84A2-417C-A66F-B9B226FFD139}" type="presParOf" srcId="{4F23983A-D153-4DB8-9992-E549F5F888D5}" destId="{55D86E29-823F-43AC-9436-68F165CC3C90}" srcOrd="3" destOrd="0" presId="urn:microsoft.com/office/officeart/2018/5/layout/IconCircleLabelList"/>
    <dgm:cxn modelId="{22207B65-5471-412D-A4F1-A3813940565E}" type="presParOf" srcId="{E42D193C-6D8E-4057-A00F-FF92EF5BF467}" destId="{D07B55F4-67EC-4D6C-9E2A-E0F49584030A}" srcOrd="7" destOrd="0" presId="urn:microsoft.com/office/officeart/2018/5/layout/IconCircleLabelList"/>
    <dgm:cxn modelId="{F22A73CA-D158-4E0B-8E13-E06C609A7596}" type="presParOf" srcId="{E42D193C-6D8E-4057-A00F-FF92EF5BF467}" destId="{F51C851F-9F79-4F0A-B856-808A6CAD18AC}" srcOrd="8" destOrd="0" presId="urn:microsoft.com/office/officeart/2018/5/layout/IconCircleLabelList"/>
    <dgm:cxn modelId="{EE111090-F504-44CC-8A3E-BE6996119FB1}" type="presParOf" srcId="{F51C851F-9F79-4F0A-B856-808A6CAD18AC}" destId="{FA2C9D11-C758-4E7C-90CF-12212FE3D9A4}" srcOrd="0" destOrd="0" presId="urn:microsoft.com/office/officeart/2018/5/layout/IconCircleLabelList"/>
    <dgm:cxn modelId="{88D76462-1F54-4B3C-A6DE-A4EAF24165D8}" type="presParOf" srcId="{F51C851F-9F79-4F0A-B856-808A6CAD18AC}" destId="{57FF0183-517E-41A6-958B-F9E25FD1D8BB}" srcOrd="1" destOrd="0" presId="urn:microsoft.com/office/officeart/2018/5/layout/IconCircleLabelList"/>
    <dgm:cxn modelId="{98D9AFB6-6B1E-4D9B-8B64-1D0C2D83536F}" type="presParOf" srcId="{F51C851F-9F79-4F0A-B856-808A6CAD18AC}" destId="{447F268F-EBE4-4318-AC1E-79B7B39838F7}" srcOrd="2" destOrd="0" presId="urn:microsoft.com/office/officeart/2018/5/layout/IconCircleLabelList"/>
    <dgm:cxn modelId="{D17FECD3-0F35-422A-A5C5-0816300F8547}" type="presParOf" srcId="{F51C851F-9F79-4F0A-B856-808A6CAD18AC}" destId="{4789FBD2-E43B-49DB-A0C3-5D2C970D8AAC}" srcOrd="3" destOrd="0" presId="urn:microsoft.com/office/officeart/2018/5/layout/IconCircleLabelList"/>
  </dgm:cxnLst>
  <dgm:bg>
    <a:effectLst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B5A0A-4876-43A9-8CB5-F9926E1933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5F34B31-1FE5-4E23-91C0-ADD980BAD8A1}">
      <dgm:prSet/>
      <dgm:spPr/>
      <dgm:t>
        <a:bodyPr/>
        <a:lstStyle/>
        <a:p>
          <a:endParaRPr lang="en-US" dirty="0"/>
        </a:p>
      </dgm:t>
    </dgm:pt>
    <dgm:pt modelId="{A5236D0C-F08F-4F1B-934D-704EBA92FB58}" type="parTrans" cxnId="{CB311C04-1384-4FE2-BADE-6942EEF200E4}">
      <dgm:prSet/>
      <dgm:spPr/>
      <dgm:t>
        <a:bodyPr/>
        <a:lstStyle/>
        <a:p>
          <a:endParaRPr lang="en-US"/>
        </a:p>
      </dgm:t>
    </dgm:pt>
    <dgm:pt modelId="{EFB930F2-013D-4616-82CD-2A42A7C01C5F}" type="sibTrans" cxnId="{CB311C04-1384-4FE2-BADE-6942EEF200E4}">
      <dgm:prSet/>
      <dgm:spPr/>
      <dgm:t>
        <a:bodyPr/>
        <a:lstStyle/>
        <a:p>
          <a:endParaRPr lang="en-US"/>
        </a:p>
      </dgm:t>
    </dgm:pt>
    <dgm:pt modelId="{7FADC4D1-1049-4EB3-9269-48517745D335}">
      <dgm:prSet/>
      <dgm:spPr/>
      <dgm:t>
        <a:bodyPr/>
        <a:lstStyle/>
        <a:p>
          <a:endParaRPr lang="en-US" dirty="0"/>
        </a:p>
      </dgm:t>
    </dgm:pt>
    <dgm:pt modelId="{522280ED-F5C6-48FD-A575-BC064281D087}" type="parTrans" cxnId="{C7361E49-90B5-48B7-A033-E266431D0DD5}">
      <dgm:prSet/>
      <dgm:spPr/>
      <dgm:t>
        <a:bodyPr/>
        <a:lstStyle/>
        <a:p>
          <a:endParaRPr lang="en-US"/>
        </a:p>
      </dgm:t>
    </dgm:pt>
    <dgm:pt modelId="{A92573B8-E86C-4C1E-A6B9-F23119E37FC1}" type="sibTrans" cxnId="{C7361E49-90B5-48B7-A033-E266431D0DD5}">
      <dgm:prSet/>
      <dgm:spPr/>
      <dgm:t>
        <a:bodyPr/>
        <a:lstStyle/>
        <a:p>
          <a:endParaRPr lang="en-US"/>
        </a:p>
      </dgm:t>
    </dgm:pt>
    <dgm:pt modelId="{88B1D68B-80D3-44E5-A275-032B3E579E09}">
      <dgm:prSet/>
      <dgm:spPr/>
      <dgm:t>
        <a:bodyPr/>
        <a:lstStyle/>
        <a:p>
          <a:endParaRPr lang="en-US" dirty="0"/>
        </a:p>
      </dgm:t>
    </dgm:pt>
    <dgm:pt modelId="{D5D2C7D2-E48B-4CCA-9453-08B39268EBDB}" type="parTrans" cxnId="{0A2FC35C-F337-4E35-B56B-ACA82FC279F3}">
      <dgm:prSet/>
      <dgm:spPr/>
      <dgm:t>
        <a:bodyPr/>
        <a:lstStyle/>
        <a:p>
          <a:endParaRPr lang="en-US"/>
        </a:p>
      </dgm:t>
    </dgm:pt>
    <dgm:pt modelId="{774A9609-C669-4802-AA3C-8B8DCE4B5AFD}" type="sibTrans" cxnId="{0A2FC35C-F337-4E35-B56B-ACA82FC279F3}">
      <dgm:prSet/>
      <dgm:spPr/>
      <dgm:t>
        <a:bodyPr/>
        <a:lstStyle/>
        <a:p>
          <a:endParaRPr lang="en-US"/>
        </a:p>
      </dgm:t>
    </dgm:pt>
    <dgm:pt modelId="{5FBFD548-7370-4CA3-BF1F-822D68D9C618}" type="pres">
      <dgm:prSet presAssocID="{7B2B5A0A-4876-43A9-8CB5-F9926E193314}" presName="root" presStyleCnt="0">
        <dgm:presLayoutVars>
          <dgm:dir/>
          <dgm:resizeHandles val="exact"/>
        </dgm:presLayoutVars>
      </dgm:prSet>
      <dgm:spPr/>
    </dgm:pt>
    <dgm:pt modelId="{643238D3-1E3F-48E0-8181-F1F4BB4ABAF5}" type="pres">
      <dgm:prSet presAssocID="{25F34B31-1FE5-4E23-91C0-ADD980BAD8A1}" presName="compNode" presStyleCnt="0"/>
      <dgm:spPr/>
    </dgm:pt>
    <dgm:pt modelId="{6E40451B-0CF3-4E96-A6BC-4103002FF271}" type="pres">
      <dgm:prSet presAssocID="{25F34B31-1FE5-4E23-91C0-ADD980BAD8A1}" presName="bgRect" presStyleLbl="bgShp" presStyleIdx="0" presStyleCnt="3"/>
      <dgm:spPr/>
    </dgm:pt>
    <dgm:pt modelId="{5569BC89-49B4-4912-BA5A-12A4FC69B750}" type="pres">
      <dgm:prSet presAssocID="{25F34B31-1FE5-4E23-91C0-ADD980BAD8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3C7E43D0-BCF1-4BE0-B313-C8F7ACBC18E3}" type="pres">
      <dgm:prSet presAssocID="{25F34B31-1FE5-4E23-91C0-ADD980BAD8A1}" presName="spaceRect" presStyleCnt="0"/>
      <dgm:spPr/>
    </dgm:pt>
    <dgm:pt modelId="{6BA8B090-152E-4CAE-9926-AC8E356E06BA}" type="pres">
      <dgm:prSet presAssocID="{25F34B31-1FE5-4E23-91C0-ADD980BAD8A1}" presName="parTx" presStyleLbl="revTx" presStyleIdx="0" presStyleCnt="3">
        <dgm:presLayoutVars>
          <dgm:chMax val="0"/>
          <dgm:chPref val="0"/>
        </dgm:presLayoutVars>
      </dgm:prSet>
      <dgm:spPr/>
    </dgm:pt>
    <dgm:pt modelId="{96583E5D-222E-48CA-A89F-F1A3D8253FB1}" type="pres">
      <dgm:prSet presAssocID="{EFB930F2-013D-4616-82CD-2A42A7C01C5F}" presName="sibTrans" presStyleCnt="0"/>
      <dgm:spPr/>
    </dgm:pt>
    <dgm:pt modelId="{B4BC334D-70B5-4963-B75E-723AFF9BEC73}" type="pres">
      <dgm:prSet presAssocID="{7FADC4D1-1049-4EB3-9269-48517745D335}" presName="compNode" presStyleCnt="0"/>
      <dgm:spPr/>
    </dgm:pt>
    <dgm:pt modelId="{A31116F4-2A91-4806-B3E5-29F9BAF25178}" type="pres">
      <dgm:prSet presAssocID="{7FADC4D1-1049-4EB3-9269-48517745D335}" presName="bgRect" presStyleLbl="bgShp" presStyleIdx="1" presStyleCnt="3"/>
      <dgm:spPr/>
    </dgm:pt>
    <dgm:pt modelId="{2618DE7C-BB47-4509-AB2A-5B7552BE7360}" type="pres">
      <dgm:prSet presAssocID="{7FADC4D1-1049-4EB3-9269-48517745D3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BA60D602-9698-4DBA-9E1E-841A9A2BE1EB}" type="pres">
      <dgm:prSet presAssocID="{7FADC4D1-1049-4EB3-9269-48517745D335}" presName="spaceRect" presStyleCnt="0"/>
      <dgm:spPr/>
    </dgm:pt>
    <dgm:pt modelId="{FEC2F03F-6DFF-4741-B649-87C16CE3686A}" type="pres">
      <dgm:prSet presAssocID="{7FADC4D1-1049-4EB3-9269-48517745D335}" presName="parTx" presStyleLbl="revTx" presStyleIdx="1" presStyleCnt="3">
        <dgm:presLayoutVars>
          <dgm:chMax val="0"/>
          <dgm:chPref val="0"/>
        </dgm:presLayoutVars>
      </dgm:prSet>
      <dgm:spPr/>
    </dgm:pt>
    <dgm:pt modelId="{299869C0-66AD-4110-AE8E-B4F5432D0762}" type="pres">
      <dgm:prSet presAssocID="{A92573B8-E86C-4C1E-A6B9-F23119E37FC1}" presName="sibTrans" presStyleCnt="0"/>
      <dgm:spPr/>
    </dgm:pt>
    <dgm:pt modelId="{5D5A3254-C20F-46C2-A6C1-3AFA5EE92997}" type="pres">
      <dgm:prSet presAssocID="{88B1D68B-80D3-44E5-A275-032B3E579E09}" presName="compNode" presStyleCnt="0"/>
      <dgm:spPr/>
    </dgm:pt>
    <dgm:pt modelId="{CC537D14-E970-4772-8FAD-48B03E944899}" type="pres">
      <dgm:prSet presAssocID="{88B1D68B-80D3-44E5-A275-032B3E579E09}" presName="bgRect" presStyleLbl="bgShp" presStyleIdx="2" presStyleCnt="3"/>
      <dgm:spPr/>
    </dgm:pt>
    <dgm:pt modelId="{81B309DA-E441-4AC0-BCBF-A3930A607C64}" type="pres">
      <dgm:prSet presAssocID="{88B1D68B-80D3-44E5-A275-032B3E579E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entista"/>
        </a:ext>
      </dgm:extLst>
    </dgm:pt>
    <dgm:pt modelId="{D74C0AB1-A857-488F-BAF5-5A50DC203F59}" type="pres">
      <dgm:prSet presAssocID="{88B1D68B-80D3-44E5-A275-032B3E579E09}" presName="spaceRect" presStyleCnt="0"/>
      <dgm:spPr/>
    </dgm:pt>
    <dgm:pt modelId="{F5DD0276-B0A3-4118-AB2F-BBC8CF852AF1}" type="pres">
      <dgm:prSet presAssocID="{88B1D68B-80D3-44E5-A275-032B3E579E0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311C04-1384-4FE2-BADE-6942EEF200E4}" srcId="{7B2B5A0A-4876-43A9-8CB5-F9926E193314}" destId="{25F34B31-1FE5-4E23-91C0-ADD980BAD8A1}" srcOrd="0" destOrd="0" parTransId="{A5236D0C-F08F-4F1B-934D-704EBA92FB58}" sibTransId="{EFB930F2-013D-4616-82CD-2A42A7C01C5F}"/>
    <dgm:cxn modelId="{10A6FF32-0CE6-484D-BCAC-F16DCB20A6E6}" type="presOf" srcId="{88B1D68B-80D3-44E5-A275-032B3E579E09}" destId="{F5DD0276-B0A3-4118-AB2F-BBC8CF852AF1}" srcOrd="0" destOrd="0" presId="urn:microsoft.com/office/officeart/2018/2/layout/IconVerticalSolidList"/>
    <dgm:cxn modelId="{0A2FC35C-F337-4E35-B56B-ACA82FC279F3}" srcId="{7B2B5A0A-4876-43A9-8CB5-F9926E193314}" destId="{88B1D68B-80D3-44E5-A275-032B3E579E09}" srcOrd="2" destOrd="0" parTransId="{D5D2C7D2-E48B-4CCA-9453-08B39268EBDB}" sibTransId="{774A9609-C669-4802-AA3C-8B8DCE4B5AFD}"/>
    <dgm:cxn modelId="{C7361E49-90B5-48B7-A033-E266431D0DD5}" srcId="{7B2B5A0A-4876-43A9-8CB5-F9926E193314}" destId="{7FADC4D1-1049-4EB3-9269-48517745D335}" srcOrd="1" destOrd="0" parTransId="{522280ED-F5C6-48FD-A575-BC064281D087}" sibTransId="{A92573B8-E86C-4C1E-A6B9-F23119E37FC1}"/>
    <dgm:cxn modelId="{46CAED83-B207-402B-BCB1-252D1EA213D9}" type="presOf" srcId="{7B2B5A0A-4876-43A9-8CB5-F9926E193314}" destId="{5FBFD548-7370-4CA3-BF1F-822D68D9C618}" srcOrd="0" destOrd="0" presId="urn:microsoft.com/office/officeart/2018/2/layout/IconVerticalSolidList"/>
    <dgm:cxn modelId="{E861A2B8-9180-4DFA-B5A3-223B2B578DB1}" type="presOf" srcId="{25F34B31-1FE5-4E23-91C0-ADD980BAD8A1}" destId="{6BA8B090-152E-4CAE-9926-AC8E356E06BA}" srcOrd="0" destOrd="0" presId="urn:microsoft.com/office/officeart/2018/2/layout/IconVerticalSolidList"/>
    <dgm:cxn modelId="{75C4C2E5-5CC4-4018-8721-15BC408D02B0}" type="presOf" srcId="{7FADC4D1-1049-4EB3-9269-48517745D335}" destId="{FEC2F03F-6DFF-4741-B649-87C16CE3686A}" srcOrd="0" destOrd="0" presId="urn:microsoft.com/office/officeart/2018/2/layout/IconVerticalSolidList"/>
    <dgm:cxn modelId="{2967131A-F6CE-4004-8EFD-9ED1DC9FDD00}" type="presParOf" srcId="{5FBFD548-7370-4CA3-BF1F-822D68D9C618}" destId="{643238D3-1E3F-48E0-8181-F1F4BB4ABAF5}" srcOrd="0" destOrd="0" presId="urn:microsoft.com/office/officeart/2018/2/layout/IconVerticalSolidList"/>
    <dgm:cxn modelId="{5F1B153F-F340-4BC0-B2D3-009B63D19656}" type="presParOf" srcId="{643238D3-1E3F-48E0-8181-F1F4BB4ABAF5}" destId="{6E40451B-0CF3-4E96-A6BC-4103002FF271}" srcOrd="0" destOrd="0" presId="urn:microsoft.com/office/officeart/2018/2/layout/IconVerticalSolidList"/>
    <dgm:cxn modelId="{E99E37BE-E585-4AC6-B5CC-3ED8A277E1B4}" type="presParOf" srcId="{643238D3-1E3F-48E0-8181-F1F4BB4ABAF5}" destId="{5569BC89-49B4-4912-BA5A-12A4FC69B750}" srcOrd="1" destOrd="0" presId="urn:microsoft.com/office/officeart/2018/2/layout/IconVerticalSolidList"/>
    <dgm:cxn modelId="{A49872C7-DC5E-406C-9365-F38DCC190EC8}" type="presParOf" srcId="{643238D3-1E3F-48E0-8181-F1F4BB4ABAF5}" destId="{3C7E43D0-BCF1-4BE0-B313-C8F7ACBC18E3}" srcOrd="2" destOrd="0" presId="urn:microsoft.com/office/officeart/2018/2/layout/IconVerticalSolidList"/>
    <dgm:cxn modelId="{DD174CFF-2D36-4FE9-8B3F-239FF1633792}" type="presParOf" srcId="{643238D3-1E3F-48E0-8181-F1F4BB4ABAF5}" destId="{6BA8B090-152E-4CAE-9926-AC8E356E06BA}" srcOrd="3" destOrd="0" presId="urn:microsoft.com/office/officeart/2018/2/layout/IconVerticalSolidList"/>
    <dgm:cxn modelId="{294172F7-A803-4087-A122-FF1905745A29}" type="presParOf" srcId="{5FBFD548-7370-4CA3-BF1F-822D68D9C618}" destId="{96583E5D-222E-48CA-A89F-F1A3D8253FB1}" srcOrd="1" destOrd="0" presId="urn:microsoft.com/office/officeart/2018/2/layout/IconVerticalSolidList"/>
    <dgm:cxn modelId="{60706499-FB5B-4BB4-B91C-7F18AC3A895F}" type="presParOf" srcId="{5FBFD548-7370-4CA3-BF1F-822D68D9C618}" destId="{B4BC334D-70B5-4963-B75E-723AFF9BEC73}" srcOrd="2" destOrd="0" presId="urn:microsoft.com/office/officeart/2018/2/layout/IconVerticalSolidList"/>
    <dgm:cxn modelId="{64E81A21-3553-4CD4-9751-3CC79414DA0F}" type="presParOf" srcId="{B4BC334D-70B5-4963-B75E-723AFF9BEC73}" destId="{A31116F4-2A91-4806-B3E5-29F9BAF25178}" srcOrd="0" destOrd="0" presId="urn:microsoft.com/office/officeart/2018/2/layout/IconVerticalSolidList"/>
    <dgm:cxn modelId="{38F53A70-E8A4-4440-9D7F-ED8ABDFD4A51}" type="presParOf" srcId="{B4BC334D-70B5-4963-B75E-723AFF9BEC73}" destId="{2618DE7C-BB47-4509-AB2A-5B7552BE7360}" srcOrd="1" destOrd="0" presId="urn:microsoft.com/office/officeart/2018/2/layout/IconVerticalSolidList"/>
    <dgm:cxn modelId="{5F6C9D1F-7780-46FB-BEBF-2396A4480018}" type="presParOf" srcId="{B4BC334D-70B5-4963-B75E-723AFF9BEC73}" destId="{BA60D602-9698-4DBA-9E1E-841A9A2BE1EB}" srcOrd="2" destOrd="0" presId="urn:microsoft.com/office/officeart/2018/2/layout/IconVerticalSolidList"/>
    <dgm:cxn modelId="{8B13E812-84C8-4F7A-B75B-E8EE317650BE}" type="presParOf" srcId="{B4BC334D-70B5-4963-B75E-723AFF9BEC73}" destId="{FEC2F03F-6DFF-4741-B649-87C16CE3686A}" srcOrd="3" destOrd="0" presId="urn:microsoft.com/office/officeart/2018/2/layout/IconVerticalSolidList"/>
    <dgm:cxn modelId="{5ADE6D93-2AB0-4322-A710-75684A78582F}" type="presParOf" srcId="{5FBFD548-7370-4CA3-BF1F-822D68D9C618}" destId="{299869C0-66AD-4110-AE8E-B4F5432D0762}" srcOrd="3" destOrd="0" presId="urn:microsoft.com/office/officeart/2018/2/layout/IconVerticalSolidList"/>
    <dgm:cxn modelId="{9C062B50-7A8E-4EC0-8F35-6CA71F36DEAD}" type="presParOf" srcId="{5FBFD548-7370-4CA3-BF1F-822D68D9C618}" destId="{5D5A3254-C20F-46C2-A6C1-3AFA5EE92997}" srcOrd="4" destOrd="0" presId="urn:microsoft.com/office/officeart/2018/2/layout/IconVerticalSolidList"/>
    <dgm:cxn modelId="{1FF66689-798B-4CA4-BD2D-8912C616081D}" type="presParOf" srcId="{5D5A3254-C20F-46C2-A6C1-3AFA5EE92997}" destId="{CC537D14-E970-4772-8FAD-48B03E944899}" srcOrd="0" destOrd="0" presId="urn:microsoft.com/office/officeart/2018/2/layout/IconVerticalSolidList"/>
    <dgm:cxn modelId="{8BE2BF3C-0B11-47BC-88B5-78882298AEE4}" type="presParOf" srcId="{5D5A3254-C20F-46C2-A6C1-3AFA5EE92997}" destId="{81B309DA-E441-4AC0-BCBF-A3930A607C64}" srcOrd="1" destOrd="0" presId="urn:microsoft.com/office/officeart/2018/2/layout/IconVerticalSolidList"/>
    <dgm:cxn modelId="{7B2E6109-FC0F-4502-AB72-267B3524395A}" type="presParOf" srcId="{5D5A3254-C20F-46C2-A6C1-3AFA5EE92997}" destId="{D74C0AB1-A857-488F-BAF5-5A50DC203F59}" srcOrd="2" destOrd="0" presId="urn:microsoft.com/office/officeart/2018/2/layout/IconVerticalSolidList"/>
    <dgm:cxn modelId="{9DE5B882-E25F-45C4-870E-D9E8A326BD6A}" type="presParOf" srcId="{5D5A3254-C20F-46C2-A6C1-3AFA5EE92997}" destId="{F5DD0276-B0A3-4118-AB2F-BBC8CF852A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24BE2-4E0B-4F69-8D59-D5D310BCC5B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EDDD0F4F-9A31-4BB9-9261-8817ACD934E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dirty="0"/>
            <a:t>Os pacientes incluídos deveriam ser submetidos a ICP com </a:t>
          </a:r>
          <a:r>
            <a:rPr lang="pt-BR" b="0" i="0" dirty="0" err="1"/>
            <a:t>stents</a:t>
          </a:r>
          <a:r>
            <a:rPr lang="pt-BR" b="0" i="0" dirty="0"/>
            <a:t> platina e cromo: </a:t>
          </a:r>
          <a:r>
            <a:rPr lang="pt-BR" b="0" i="0" dirty="0" err="1"/>
            <a:t>eluidores</a:t>
          </a:r>
          <a:r>
            <a:rPr lang="pt-BR" b="0" i="0" dirty="0"/>
            <a:t> - </a:t>
          </a:r>
          <a:r>
            <a:rPr lang="pt-BR" dirty="0" err="1"/>
            <a:t>E</a:t>
          </a:r>
          <a:r>
            <a:rPr lang="pt-BR" b="0" i="0" dirty="0" err="1"/>
            <a:t>verolimus</a:t>
          </a:r>
          <a:r>
            <a:rPr lang="pt-BR" b="0" i="0" dirty="0"/>
            <a:t> (Synergy, Boston </a:t>
          </a:r>
          <a:r>
            <a:rPr lang="pt-BR" b="0" i="0" dirty="0" err="1"/>
            <a:t>Scientific</a:t>
          </a:r>
          <a:r>
            <a:rPr lang="pt-BR" b="0" i="0" dirty="0"/>
            <a:t>)</a:t>
          </a:r>
          <a:endParaRPr lang="en-US" dirty="0"/>
        </a:p>
      </dgm:t>
    </dgm:pt>
    <dgm:pt modelId="{449BF157-635E-4A26-A844-1BB944E11BE5}" type="parTrans" cxnId="{5EE57E40-EBA0-4760-99DF-6BD0867FB43F}">
      <dgm:prSet/>
      <dgm:spPr/>
      <dgm:t>
        <a:bodyPr/>
        <a:lstStyle/>
        <a:p>
          <a:endParaRPr lang="en-US"/>
        </a:p>
      </dgm:t>
    </dgm:pt>
    <dgm:pt modelId="{695BCA43-03F4-493C-8C66-1B129113F5B9}" type="sibTrans" cxnId="{5EE57E40-EBA0-4760-99DF-6BD0867FB43F}">
      <dgm:prSet/>
      <dgm:spPr/>
      <dgm:t>
        <a:bodyPr/>
        <a:lstStyle/>
        <a:p>
          <a:endParaRPr lang="en-US"/>
        </a:p>
      </dgm:t>
    </dgm:pt>
    <dgm:pt modelId="{B6B6B7E7-C3FE-4C4B-B106-A72ABC5E2A2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/>
            <a:t>O IVUS pré-intervenção também foi recomendado para ajudar a escolher os tamanhos adequados de balão/stent e as modalidades de preparo da lesão.</a:t>
          </a:r>
          <a:endParaRPr lang="en-US"/>
        </a:p>
      </dgm:t>
    </dgm:pt>
    <dgm:pt modelId="{BAAA6AB9-0D41-4FB3-924E-0C523610C89E}" type="parTrans" cxnId="{71CF46D9-7C00-4FAE-9C2D-EFD168A54D0F}">
      <dgm:prSet/>
      <dgm:spPr/>
      <dgm:t>
        <a:bodyPr/>
        <a:lstStyle/>
        <a:p>
          <a:endParaRPr lang="en-US"/>
        </a:p>
      </dgm:t>
    </dgm:pt>
    <dgm:pt modelId="{A53FE2B6-EE36-4545-A455-358A8EAD4C1E}" type="sibTrans" cxnId="{71CF46D9-7C00-4FAE-9C2D-EFD168A54D0F}">
      <dgm:prSet/>
      <dgm:spPr/>
      <dgm:t>
        <a:bodyPr/>
        <a:lstStyle/>
        <a:p>
          <a:endParaRPr lang="en-US"/>
        </a:p>
      </dgm:t>
    </dgm:pt>
    <dgm:pt modelId="{37049160-ECF5-42C5-AE55-70A77DB06F4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dirty="0"/>
            <a:t>A análise quantitativa e qualitativa da cineangiocoronariografia deveria ser realizada em todas as lesões-alvo, e a análise do IVUS deveria ser realizada em todas as lesões-alvo com implante de </a:t>
          </a:r>
          <a:r>
            <a:rPr lang="pt-BR" b="0" i="0" dirty="0" err="1"/>
            <a:t>stent</a:t>
          </a:r>
          <a:r>
            <a:rPr lang="pt-BR" b="0" i="0" dirty="0"/>
            <a:t> por um laboratório central independente.</a:t>
          </a:r>
          <a:endParaRPr lang="en-US" dirty="0"/>
        </a:p>
      </dgm:t>
    </dgm:pt>
    <dgm:pt modelId="{BFD1215C-2FF2-414B-A950-3EA1C85747C1}" type="parTrans" cxnId="{D9BD76FD-6CF1-4E42-AC8D-9FFE4480CAC8}">
      <dgm:prSet/>
      <dgm:spPr/>
      <dgm:t>
        <a:bodyPr/>
        <a:lstStyle/>
        <a:p>
          <a:endParaRPr lang="en-US"/>
        </a:p>
      </dgm:t>
    </dgm:pt>
    <dgm:pt modelId="{C962FB58-D271-4A5C-A2FB-1D5F96975D8E}" type="sibTrans" cxnId="{D9BD76FD-6CF1-4E42-AC8D-9FFE4480CAC8}">
      <dgm:prSet/>
      <dgm:spPr/>
      <dgm:t>
        <a:bodyPr/>
        <a:lstStyle/>
        <a:p>
          <a:endParaRPr lang="en-US"/>
        </a:p>
      </dgm:t>
    </dgm:pt>
    <dgm:pt modelId="{80954340-B997-4EE5-A4D6-34C360C2C435}" type="pres">
      <dgm:prSet presAssocID="{61524BE2-4E0B-4F69-8D59-D5D310BCC5B1}" presName="root" presStyleCnt="0">
        <dgm:presLayoutVars>
          <dgm:dir/>
          <dgm:resizeHandles val="exact"/>
        </dgm:presLayoutVars>
      </dgm:prSet>
      <dgm:spPr/>
    </dgm:pt>
    <dgm:pt modelId="{B8D723ED-1D5A-4142-9BF8-573DF59C8741}" type="pres">
      <dgm:prSet presAssocID="{EDDD0F4F-9A31-4BB9-9261-8817ACD934E1}" presName="compNode" presStyleCnt="0"/>
      <dgm:spPr/>
    </dgm:pt>
    <dgm:pt modelId="{D8663EFA-7C72-47D7-8FB5-D85838DDA0E6}" type="pres">
      <dgm:prSet presAssocID="{EDDD0F4F-9A31-4BB9-9261-8817ACD934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entista"/>
        </a:ext>
      </dgm:extLst>
    </dgm:pt>
    <dgm:pt modelId="{0BC14C80-D709-46C1-933F-91FB09839FDD}" type="pres">
      <dgm:prSet presAssocID="{EDDD0F4F-9A31-4BB9-9261-8817ACD934E1}" presName="spaceRect" presStyleCnt="0"/>
      <dgm:spPr/>
    </dgm:pt>
    <dgm:pt modelId="{72DF35FA-1535-48DF-9258-255B663CBF32}" type="pres">
      <dgm:prSet presAssocID="{EDDD0F4F-9A31-4BB9-9261-8817ACD934E1}" presName="textRect" presStyleLbl="revTx" presStyleIdx="0" presStyleCnt="3">
        <dgm:presLayoutVars>
          <dgm:chMax val="1"/>
          <dgm:chPref val="1"/>
        </dgm:presLayoutVars>
      </dgm:prSet>
      <dgm:spPr/>
    </dgm:pt>
    <dgm:pt modelId="{3D2C4437-AA2F-420F-9A37-BEB018E4DC0D}" type="pres">
      <dgm:prSet presAssocID="{695BCA43-03F4-493C-8C66-1B129113F5B9}" presName="sibTrans" presStyleCnt="0"/>
      <dgm:spPr/>
    </dgm:pt>
    <dgm:pt modelId="{E76A24A0-1592-4B5D-B6B1-1C1091DD6B1F}" type="pres">
      <dgm:prSet presAssocID="{B6B6B7E7-C3FE-4C4B-B106-A72ABC5E2A2F}" presName="compNode" presStyleCnt="0"/>
      <dgm:spPr/>
    </dgm:pt>
    <dgm:pt modelId="{F253CB50-BD7B-49D1-A2BB-9275CD4C1468}" type="pres">
      <dgm:prSet presAssocID="{B6B6B7E7-C3FE-4C4B-B106-A72ABC5E2A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73CEAD5A-9CFB-4E89-AF8B-631E2252F0EA}" type="pres">
      <dgm:prSet presAssocID="{B6B6B7E7-C3FE-4C4B-B106-A72ABC5E2A2F}" presName="spaceRect" presStyleCnt="0"/>
      <dgm:spPr/>
    </dgm:pt>
    <dgm:pt modelId="{6B27F267-BE9A-4F7F-9A8E-A2D25DD8EE38}" type="pres">
      <dgm:prSet presAssocID="{B6B6B7E7-C3FE-4C4B-B106-A72ABC5E2A2F}" presName="textRect" presStyleLbl="revTx" presStyleIdx="1" presStyleCnt="3">
        <dgm:presLayoutVars>
          <dgm:chMax val="1"/>
          <dgm:chPref val="1"/>
        </dgm:presLayoutVars>
      </dgm:prSet>
      <dgm:spPr/>
    </dgm:pt>
    <dgm:pt modelId="{33FE0FEC-07DF-4503-9425-11AC4294AD9E}" type="pres">
      <dgm:prSet presAssocID="{A53FE2B6-EE36-4545-A455-358A8EAD4C1E}" presName="sibTrans" presStyleCnt="0"/>
      <dgm:spPr/>
    </dgm:pt>
    <dgm:pt modelId="{84D0D2D4-39F4-4780-9D22-3B86AB079D25}" type="pres">
      <dgm:prSet presAssocID="{37049160-ECF5-42C5-AE55-70A77DB06F46}" presName="compNode" presStyleCnt="0"/>
      <dgm:spPr/>
    </dgm:pt>
    <dgm:pt modelId="{2F1E208C-25F1-4B66-BAEA-10D6F008F4B2}" type="pres">
      <dgm:prSet presAssocID="{37049160-ECF5-42C5-AE55-70A77DB06F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F6BE6B4D-03D9-4114-98CE-848B71D2CE9D}" type="pres">
      <dgm:prSet presAssocID="{37049160-ECF5-42C5-AE55-70A77DB06F46}" presName="spaceRect" presStyleCnt="0"/>
      <dgm:spPr/>
    </dgm:pt>
    <dgm:pt modelId="{75FC3F79-B177-40E4-9203-D6C7F392E5E3}" type="pres">
      <dgm:prSet presAssocID="{37049160-ECF5-42C5-AE55-70A77DB06F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E1B5804-CC9B-4F17-BD0D-BC9E9BF48BB8}" type="presOf" srcId="{EDDD0F4F-9A31-4BB9-9261-8817ACD934E1}" destId="{72DF35FA-1535-48DF-9258-255B663CBF32}" srcOrd="0" destOrd="0" presId="urn:microsoft.com/office/officeart/2018/2/layout/IconLabelList"/>
    <dgm:cxn modelId="{B02FC23A-5B1B-47E6-A7D1-6E14710E705D}" type="presOf" srcId="{B6B6B7E7-C3FE-4C4B-B106-A72ABC5E2A2F}" destId="{6B27F267-BE9A-4F7F-9A8E-A2D25DD8EE38}" srcOrd="0" destOrd="0" presId="urn:microsoft.com/office/officeart/2018/2/layout/IconLabelList"/>
    <dgm:cxn modelId="{5EE57E40-EBA0-4760-99DF-6BD0867FB43F}" srcId="{61524BE2-4E0B-4F69-8D59-D5D310BCC5B1}" destId="{EDDD0F4F-9A31-4BB9-9261-8817ACD934E1}" srcOrd="0" destOrd="0" parTransId="{449BF157-635E-4A26-A844-1BB944E11BE5}" sibTransId="{695BCA43-03F4-493C-8C66-1B129113F5B9}"/>
    <dgm:cxn modelId="{3D4A4763-A617-421A-BD91-638913BE7E49}" type="presOf" srcId="{37049160-ECF5-42C5-AE55-70A77DB06F46}" destId="{75FC3F79-B177-40E4-9203-D6C7F392E5E3}" srcOrd="0" destOrd="0" presId="urn:microsoft.com/office/officeart/2018/2/layout/IconLabelList"/>
    <dgm:cxn modelId="{48CC09B0-42A8-4E14-8661-EE6759E3B492}" type="presOf" srcId="{61524BE2-4E0B-4F69-8D59-D5D310BCC5B1}" destId="{80954340-B997-4EE5-A4D6-34C360C2C435}" srcOrd="0" destOrd="0" presId="urn:microsoft.com/office/officeart/2018/2/layout/IconLabelList"/>
    <dgm:cxn modelId="{71CF46D9-7C00-4FAE-9C2D-EFD168A54D0F}" srcId="{61524BE2-4E0B-4F69-8D59-D5D310BCC5B1}" destId="{B6B6B7E7-C3FE-4C4B-B106-A72ABC5E2A2F}" srcOrd="1" destOrd="0" parTransId="{BAAA6AB9-0D41-4FB3-924E-0C523610C89E}" sibTransId="{A53FE2B6-EE36-4545-A455-358A8EAD4C1E}"/>
    <dgm:cxn modelId="{D9BD76FD-6CF1-4E42-AC8D-9FFE4480CAC8}" srcId="{61524BE2-4E0B-4F69-8D59-D5D310BCC5B1}" destId="{37049160-ECF5-42C5-AE55-70A77DB06F46}" srcOrd="2" destOrd="0" parTransId="{BFD1215C-2FF2-414B-A950-3EA1C85747C1}" sibTransId="{C962FB58-D271-4A5C-A2FB-1D5F96975D8E}"/>
    <dgm:cxn modelId="{5310C3CA-DB1E-4E59-BFED-8E6B6F80B1C7}" type="presParOf" srcId="{80954340-B997-4EE5-A4D6-34C360C2C435}" destId="{B8D723ED-1D5A-4142-9BF8-573DF59C8741}" srcOrd="0" destOrd="0" presId="urn:microsoft.com/office/officeart/2018/2/layout/IconLabelList"/>
    <dgm:cxn modelId="{19D722EE-7EC5-451B-B757-F347349AAC02}" type="presParOf" srcId="{B8D723ED-1D5A-4142-9BF8-573DF59C8741}" destId="{D8663EFA-7C72-47D7-8FB5-D85838DDA0E6}" srcOrd="0" destOrd="0" presId="urn:microsoft.com/office/officeart/2018/2/layout/IconLabelList"/>
    <dgm:cxn modelId="{A9C9B8C8-6666-4480-B972-C89D166A6AF5}" type="presParOf" srcId="{B8D723ED-1D5A-4142-9BF8-573DF59C8741}" destId="{0BC14C80-D709-46C1-933F-91FB09839FDD}" srcOrd="1" destOrd="0" presId="urn:microsoft.com/office/officeart/2018/2/layout/IconLabelList"/>
    <dgm:cxn modelId="{D91DB914-0733-439E-9586-088D15340B01}" type="presParOf" srcId="{B8D723ED-1D5A-4142-9BF8-573DF59C8741}" destId="{72DF35FA-1535-48DF-9258-255B663CBF32}" srcOrd="2" destOrd="0" presId="urn:microsoft.com/office/officeart/2018/2/layout/IconLabelList"/>
    <dgm:cxn modelId="{C0F99BB7-0DEA-430C-962E-72F8F5FBC321}" type="presParOf" srcId="{80954340-B997-4EE5-A4D6-34C360C2C435}" destId="{3D2C4437-AA2F-420F-9A37-BEB018E4DC0D}" srcOrd="1" destOrd="0" presId="urn:microsoft.com/office/officeart/2018/2/layout/IconLabelList"/>
    <dgm:cxn modelId="{18857210-09CE-4272-B04D-3BCE9951969C}" type="presParOf" srcId="{80954340-B997-4EE5-A4D6-34C360C2C435}" destId="{E76A24A0-1592-4B5D-B6B1-1C1091DD6B1F}" srcOrd="2" destOrd="0" presId="urn:microsoft.com/office/officeart/2018/2/layout/IconLabelList"/>
    <dgm:cxn modelId="{FC9A4C54-8021-4354-A059-21FC2F8DD6A3}" type="presParOf" srcId="{E76A24A0-1592-4B5D-B6B1-1C1091DD6B1F}" destId="{F253CB50-BD7B-49D1-A2BB-9275CD4C1468}" srcOrd="0" destOrd="0" presId="urn:microsoft.com/office/officeart/2018/2/layout/IconLabelList"/>
    <dgm:cxn modelId="{BF30176B-5F63-43CB-B1C5-DE137A0D317D}" type="presParOf" srcId="{E76A24A0-1592-4B5D-B6B1-1C1091DD6B1F}" destId="{73CEAD5A-9CFB-4E89-AF8B-631E2252F0EA}" srcOrd="1" destOrd="0" presId="urn:microsoft.com/office/officeart/2018/2/layout/IconLabelList"/>
    <dgm:cxn modelId="{EEEAC609-FD04-4047-9D6A-3D0503D52CF4}" type="presParOf" srcId="{E76A24A0-1592-4B5D-B6B1-1C1091DD6B1F}" destId="{6B27F267-BE9A-4F7F-9A8E-A2D25DD8EE38}" srcOrd="2" destOrd="0" presId="urn:microsoft.com/office/officeart/2018/2/layout/IconLabelList"/>
    <dgm:cxn modelId="{C0E542C7-5C9A-42DB-8B5B-FEACBAB6141E}" type="presParOf" srcId="{80954340-B997-4EE5-A4D6-34C360C2C435}" destId="{33FE0FEC-07DF-4503-9425-11AC4294AD9E}" srcOrd="3" destOrd="0" presId="urn:microsoft.com/office/officeart/2018/2/layout/IconLabelList"/>
    <dgm:cxn modelId="{51F8662F-4F22-471B-8681-9816F2207D34}" type="presParOf" srcId="{80954340-B997-4EE5-A4D6-34C360C2C435}" destId="{84D0D2D4-39F4-4780-9D22-3B86AB079D25}" srcOrd="4" destOrd="0" presId="urn:microsoft.com/office/officeart/2018/2/layout/IconLabelList"/>
    <dgm:cxn modelId="{D92C1046-AC00-44C9-BFD7-DB87CFAB0126}" type="presParOf" srcId="{84D0D2D4-39F4-4780-9D22-3B86AB079D25}" destId="{2F1E208C-25F1-4B66-BAEA-10D6F008F4B2}" srcOrd="0" destOrd="0" presId="urn:microsoft.com/office/officeart/2018/2/layout/IconLabelList"/>
    <dgm:cxn modelId="{3A6F1621-FFF6-45CA-B136-9EC678F79F40}" type="presParOf" srcId="{84D0D2D4-39F4-4780-9D22-3B86AB079D25}" destId="{F6BE6B4D-03D9-4114-98CE-848B71D2CE9D}" srcOrd="1" destOrd="0" presId="urn:microsoft.com/office/officeart/2018/2/layout/IconLabelList"/>
    <dgm:cxn modelId="{80155CC2-435A-48A5-9909-6FD522F9E4F0}" type="presParOf" srcId="{84D0D2D4-39F4-4780-9D22-3B86AB079D25}" destId="{75FC3F79-B177-40E4-9203-D6C7F392E5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8F36C3-44EF-42C0-956D-D65F9E82F9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028BCD-F788-457D-A981-473CEBF72368}">
      <dgm:prSet/>
      <dgm:spPr/>
      <dgm:t>
        <a:bodyPr/>
        <a:lstStyle/>
        <a:p>
          <a:r>
            <a:rPr lang="pt-BR" b="0" i="0"/>
            <a:t>A média de idade da população do estudo OPTIVUS foi de 71,2 anos.</a:t>
          </a:r>
          <a:endParaRPr lang="en-US"/>
        </a:p>
      </dgm:t>
    </dgm:pt>
    <dgm:pt modelId="{8356FFA2-657A-4938-B1F8-1EF65CD21179}" type="parTrans" cxnId="{0ACF1D02-AD9E-4F78-987A-E768456C947F}">
      <dgm:prSet/>
      <dgm:spPr/>
      <dgm:t>
        <a:bodyPr/>
        <a:lstStyle/>
        <a:p>
          <a:endParaRPr lang="en-US"/>
        </a:p>
      </dgm:t>
    </dgm:pt>
    <dgm:pt modelId="{0CA8BAF7-A15D-4159-BF23-38D24340CA05}" type="sibTrans" cxnId="{0ACF1D02-AD9E-4F78-987A-E768456C947F}">
      <dgm:prSet/>
      <dgm:spPr/>
      <dgm:t>
        <a:bodyPr/>
        <a:lstStyle/>
        <a:p>
          <a:endParaRPr lang="en-US"/>
        </a:p>
      </dgm:t>
    </dgm:pt>
    <dgm:pt modelId="{012EEA27-A035-4330-8A16-C095C2C29237}">
      <dgm:prSet/>
      <dgm:spPr/>
      <dgm:t>
        <a:bodyPr/>
        <a:lstStyle/>
        <a:p>
          <a:r>
            <a:rPr lang="pt-BR" b="0" i="0"/>
            <a:t>78,6% dos pacientes eram homens e 14,2% dos pacientes apresentavam síndrome coronariana aguda .</a:t>
          </a:r>
          <a:endParaRPr lang="en-US"/>
        </a:p>
      </dgm:t>
    </dgm:pt>
    <dgm:pt modelId="{07D4195F-5D10-4739-AC06-E6FDC66BFE81}" type="parTrans" cxnId="{159A37A2-1BF3-4D08-9E5A-95063C74F540}">
      <dgm:prSet/>
      <dgm:spPr/>
      <dgm:t>
        <a:bodyPr/>
        <a:lstStyle/>
        <a:p>
          <a:endParaRPr lang="en-US"/>
        </a:p>
      </dgm:t>
    </dgm:pt>
    <dgm:pt modelId="{E205CFD4-F6A4-4092-B845-F2F86DB8B653}" type="sibTrans" cxnId="{159A37A2-1BF3-4D08-9E5A-95063C74F540}">
      <dgm:prSet/>
      <dgm:spPr/>
      <dgm:t>
        <a:bodyPr/>
        <a:lstStyle/>
        <a:p>
          <a:endParaRPr lang="en-US"/>
        </a:p>
      </dgm:t>
    </dgm:pt>
    <dgm:pt modelId="{5F94BEA1-80B5-4B83-950D-0B5BCDB3656C}">
      <dgm:prSet/>
      <dgm:spPr/>
      <dgm:t>
        <a:bodyPr/>
        <a:lstStyle/>
        <a:p>
          <a:r>
            <a:rPr lang="pt-BR" b="0" i="0"/>
            <a:t>A prevalência de diabetes e de alto risco de sangramento foi de 54,8% e 52,8%, respectivamente. </a:t>
          </a:r>
          <a:endParaRPr lang="en-US"/>
        </a:p>
      </dgm:t>
    </dgm:pt>
    <dgm:pt modelId="{D385D242-D15A-45CA-9446-86EAF4BBEB28}" type="parTrans" cxnId="{27DACDC6-B359-4A33-A7C0-A97B93981B92}">
      <dgm:prSet/>
      <dgm:spPr/>
      <dgm:t>
        <a:bodyPr/>
        <a:lstStyle/>
        <a:p>
          <a:endParaRPr lang="en-US"/>
        </a:p>
      </dgm:t>
    </dgm:pt>
    <dgm:pt modelId="{159EA681-B15A-4A09-A841-4A32A42CDCE2}" type="sibTrans" cxnId="{27DACDC6-B359-4A33-A7C0-A97B93981B92}">
      <dgm:prSet/>
      <dgm:spPr/>
      <dgm:t>
        <a:bodyPr/>
        <a:lstStyle/>
        <a:p>
          <a:endParaRPr lang="en-US"/>
        </a:p>
      </dgm:t>
    </dgm:pt>
    <dgm:pt modelId="{2750822A-60A3-4381-AB01-63EC4ECF0A04}">
      <dgm:prSet/>
      <dgm:spPr/>
      <dgm:t>
        <a:bodyPr/>
        <a:lstStyle/>
        <a:p>
          <a:r>
            <a:rPr lang="pt-BR" b="0" i="0"/>
            <a:t>Em relação às características angiográficas e do procedimento, teste não invasivo para isquemia e FFR  foram realizados em 21,1% e 29,8% dos pacientes, respectivamente. </a:t>
          </a:r>
          <a:endParaRPr lang="en-US"/>
        </a:p>
      </dgm:t>
    </dgm:pt>
    <dgm:pt modelId="{5BFF9EEA-B56C-4361-85DD-DD4A471E4C35}" type="parTrans" cxnId="{10F71E30-B249-4DFF-9EA0-BBF7543F9967}">
      <dgm:prSet/>
      <dgm:spPr/>
      <dgm:t>
        <a:bodyPr/>
        <a:lstStyle/>
        <a:p>
          <a:endParaRPr lang="en-US"/>
        </a:p>
      </dgm:t>
    </dgm:pt>
    <dgm:pt modelId="{7FAB82CB-90BB-4860-8779-2A5315C2937A}" type="sibTrans" cxnId="{10F71E30-B249-4DFF-9EA0-BBF7543F9967}">
      <dgm:prSet/>
      <dgm:spPr/>
      <dgm:t>
        <a:bodyPr/>
        <a:lstStyle/>
        <a:p>
          <a:endParaRPr lang="en-US"/>
        </a:p>
      </dgm:t>
    </dgm:pt>
    <dgm:pt modelId="{20E59E67-87B8-41C4-AA12-7D4EC0FEF637}">
      <dgm:prSet/>
      <dgm:spPr/>
      <dgm:t>
        <a:bodyPr/>
        <a:lstStyle/>
        <a:p>
          <a:r>
            <a:rPr lang="pt-BR" b="0" i="0"/>
            <a:t>A prevalência de via radial foi de 87,5%. </a:t>
          </a:r>
          <a:endParaRPr lang="en-US"/>
        </a:p>
      </dgm:t>
    </dgm:pt>
    <dgm:pt modelId="{5E45D103-9C46-48E1-87F4-5AB4E88E6C9E}" type="parTrans" cxnId="{FA2BE8B0-B498-40EB-AF9D-CDE86344D847}">
      <dgm:prSet/>
      <dgm:spPr/>
      <dgm:t>
        <a:bodyPr/>
        <a:lstStyle/>
        <a:p>
          <a:endParaRPr lang="en-US"/>
        </a:p>
      </dgm:t>
    </dgm:pt>
    <dgm:pt modelId="{88EC9433-4D38-4373-A873-8FF3A1F39EE0}" type="sibTrans" cxnId="{FA2BE8B0-B498-40EB-AF9D-CDE86344D847}">
      <dgm:prSet/>
      <dgm:spPr/>
      <dgm:t>
        <a:bodyPr/>
        <a:lstStyle/>
        <a:p>
          <a:endParaRPr lang="en-US"/>
        </a:p>
      </dgm:t>
    </dgm:pt>
    <dgm:pt modelId="{0C4D169C-CA08-4D64-B8B0-0F4E25B84A71}">
      <dgm:prSet/>
      <dgm:spPr/>
      <dgm:t>
        <a:bodyPr/>
        <a:lstStyle/>
        <a:p>
          <a:r>
            <a:rPr lang="pt-BR" b="0" i="0"/>
            <a:t>A prevalência de pacientes com doença triarterial foi de 3,20%, e a média do escore SYNTAX foi de 4,18, com 1,78% dos pacientes &lt;5</a:t>
          </a:r>
          <a:endParaRPr lang="en-US"/>
        </a:p>
      </dgm:t>
    </dgm:pt>
    <dgm:pt modelId="{6E04192D-D3AC-40EE-B823-D6C7E9390162}" type="parTrans" cxnId="{939F82D0-4620-442F-903E-7D127C936AFB}">
      <dgm:prSet/>
      <dgm:spPr/>
      <dgm:t>
        <a:bodyPr/>
        <a:lstStyle/>
        <a:p>
          <a:endParaRPr lang="en-US"/>
        </a:p>
      </dgm:t>
    </dgm:pt>
    <dgm:pt modelId="{801C2642-999D-414D-9F53-891767FFB7BF}" type="sibTrans" cxnId="{939F82D0-4620-442F-903E-7D127C936AFB}">
      <dgm:prSet/>
      <dgm:spPr/>
      <dgm:t>
        <a:bodyPr/>
        <a:lstStyle/>
        <a:p>
          <a:endParaRPr lang="en-US"/>
        </a:p>
      </dgm:t>
    </dgm:pt>
    <dgm:pt modelId="{BF32C0DD-C7C0-47C5-B853-1F18E489F149}">
      <dgm:prSet/>
      <dgm:spPr/>
      <dgm:t>
        <a:bodyPr/>
        <a:lstStyle/>
        <a:p>
          <a:r>
            <a:rPr lang="pt-BR" b="0" i="0"/>
            <a:t>Em relação aos medicamentos na alta, o clopidogrel foi prescrito em 55,1%  e o prasugrel em 44,3%. </a:t>
          </a:r>
          <a:endParaRPr lang="en-US"/>
        </a:p>
      </dgm:t>
    </dgm:pt>
    <dgm:pt modelId="{1CA59587-B678-4015-89A5-667BAED348B4}" type="parTrans" cxnId="{475DE4FA-A55C-437A-9C35-A200BAC1E2D1}">
      <dgm:prSet/>
      <dgm:spPr/>
      <dgm:t>
        <a:bodyPr/>
        <a:lstStyle/>
        <a:p>
          <a:endParaRPr lang="en-US"/>
        </a:p>
      </dgm:t>
    </dgm:pt>
    <dgm:pt modelId="{52B5C78E-262C-4C03-B775-23FB2A9D126D}" type="sibTrans" cxnId="{475DE4FA-A55C-437A-9C35-A200BAC1E2D1}">
      <dgm:prSet/>
      <dgm:spPr/>
      <dgm:t>
        <a:bodyPr/>
        <a:lstStyle/>
        <a:p>
          <a:endParaRPr lang="en-US"/>
        </a:p>
      </dgm:t>
    </dgm:pt>
    <dgm:pt modelId="{42CAEE4D-3DDA-4954-A26C-99671D4721B3}">
      <dgm:prSet/>
      <dgm:spPr/>
      <dgm:t>
        <a:bodyPr/>
        <a:lstStyle/>
        <a:p>
          <a:r>
            <a:rPr lang="pt-BR" b="0" i="0"/>
            <a:t>As taxas de prescrição de estatinas e estatinas de alta intensidade foram de 91,7% e 36,6%, respectivamente</a:t>
          </a:r>
          <a:endParaRPr lang="en-US"/>
        </a:p>
      </dgm:t>
    </dgm:pt>
    <dgm:pt modelId="{AC6758E0-D80A-4D8D-A0C6-43590684149F}" type="parTrans" cxnId="{E008ACF3-A897-41F0-8CFE-A239CE03EACC}">
      <dgm:prSet/>
      <dgm:spPr/>
      <dgm:t>
        <a:bodyPr/>
        <a:lstStyle/>
        <a:p>
          <a:endParaRPr lang="en-US"/>
        </a:p>
      </dgm:t>
    </dgm:pt>
    <dgm:pt modelId="{7CD250E1-DFA7-470D-9FDD-9049F566A14C}" type="sibTrans" cxnId="{E008ACF3-A897-41F0-8CFE-A239CE03EACC}">
      <dgm:prSet/>
      <dgm:spPr/>
      <dgm:t>
        <a:bodyPr/>
        <a:lstStyle/>
        <a:p>
          <a:endParaRPr lang="en-US"/>
        </a:p>
      </dgm:t>
    </dgm:pt>
    <dgm:pt modelId="{AB6A893C-7D60-43FD-82CA-5722C65228BD}" type="pres">
      <dgm:prSet presAssocID="{048F36C3-44EF-42C0-956D-D65F9E82F9AE}" presName="linear" presStyleCnt="0">
        <dgm:presLayoutVars>
          <dgm:animLvl val="lvl"/>
          <dgm:resizeHandles val="exact"/>
        </dgm:presLayoutVars>
      </dgm:prSet>
      <dgm:spPr/>
    </dgm:pt>
    <dgm:pt modelId="{7A1AD8F0-6F41-4608-BEA9-FE16BD64F35E}" type="pres">
      <dgm:prSet presAssocID="{18028BCD-F788-457D-A981-473CEBF7236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C108EFA-30D3-45B1-9634-391C5BFD8129}" type="pres">
      <dgm:prSet presAssocID="{0CA8BAF7-A15D-4159-BF23-38D24340CA05}" presName="spacer" presStyleCnt="0"/>
      <dgm:spPr/>
    </dgm:pt>
    <dgm:pt modelId="{FD7181C0-B8F2-4511-AB1A-DE96FB9C0AA2}" type="pres">
      <dgm:prSet presAssocID="{012EEA27-A035-4330-8A16-C095C2C2923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ECB83A7-AA2D-4365-8ABC-D8C39DD6BFCE}" type="pres">
      <dgm:prSet presAssocID="{E205CFD4-F6A4-4092-B845-F2F86DB8B653}" presName="spacer" presStyleCnt="0"/>
      <dgm:spPr/>
    </dgm:pt>
    <dgm:pt modelId="{1FDBA7CB-9DEA-46A3-972D-3048372FA3A9}" type="pres">
      <dgm:prSet presAssocID="{5F94BEA1-80B5-4B83-950D-0B5BCDB3656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CE99AA4-BF27-4363-858E-1C46CBB6488A}" type="pres">
      <dgm:prSet presAssocID="{159EA681-B15A-4A09-A841-4A32A42CDCE2}" presName="spacer" presStyleCnt="0"/>
      <dgm:spPr/>
    </dgm:pt>
    <dgm:pt modelId="{E336E565-708E-4C60-9B83-6AA6BCF32F49}" type="pres">
      <dgm:prSet presAssocID="{2750822A-60A3-4381-AB01-63EC4ECF0A0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EA22340-7F55-4108-A578-6BD619CFE9BE}" type="pres">
      <dgm:prSet presAssocID="{7FAB82CB-90BB-4860-8779-2A5315C2937A}" presName="spacer" presStyleCnt="0"/>
      <dgm:spPr/>
    </dgm:pt>
    <dgm:pt modelId="{FC1AC95C-E09F-47E1-BED6-595814C0006B}" type="pres">
      <dgm:prSet presAssocID="{20E59E67-87B8-41C4-AA12-7D4EC0FEF63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28C2DD8-8410-4741-9A9A-5ADE9FDD4838}" type="pres">
      <dgm:prSet presAssocID="{88EC9433-4D38-4373-A873-8FF3A1F39EE0}" presName="spacer" presStyleCnt="0"/>
      <dgm:spPr/>
    </dgm:pt>
    <dgm:pt modelId="{62BEB57A-D559-4178-B043-7EED5B2E1BBD}" type="pres">
      <dgm:prSet presAssocID="{0C4D169C-CA08-4D64-B8B0-0F4E25B84A7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1978846-41CC-4764-B231-D0D54C97CC47}" type="pres">
      <dgm:prSet presAssocID="{801C2642-999D-414D-9F53-891767FFB7BF}" presName="spacer" presStyleCnt="0"/>
      <dgm:spPr/>
    </dgm:pt>
    <dgm:pt modelId="{92E9839E-E747-4D38-9151-F826C4F6E957}" type="pres">
      <dgm:prSet presAssocID="{BF32C0DD-C7C0-47C5-B853-1F18E489F14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D88E14E-E437-416F-984D-8DFB2C93E7CA}" type="pres">
      <dgm:prSet presAssocID="{52B5C78E-262C-4C03-B775-23FB2A9D126D}" presName="spacer" presStyleCnt="0"/>
      <dgm:spPr/>
    </dgm:pt>
    <dgm:pt modelId="{3BC07831-8F51-4192-84E1-4ED131D90665}" type="pres">
      <dgm:prSet presAssocID="{42CAEE4D-3DDA-4954-A26C-99671D4721B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ACF1D02-AD9E-4F78-987A-E768456C947F}" srcId="{048F36C3-44EF-42C0-956D-D65F9E82F9AE}" destId="{18028BCD-F788-457D-A981-473CEBF72368}" srcOrd="0" destOrd="0" parTransId="{8356FFA2-657A-4938-B1F8-1EF65CD21179}" sibTransId="{0CA8BAF7-A15D-4159-BF23-38D24340CA05}"/>
    <dgm:cxn modelId="{3448571C-4C02-42DC-9129-367427FDE0D1}" type="presOf" srcId="{0C4D169C-CA08-4D64-B8B0-0F4E25B84A71}" destId="{62BEB57A-D559-4178-B043-7EED5B2E1BBD}" srcOrd="0" destOrd="0" presId="urn:microsoft.com/office/officeart/2005/8/layout/vList2"/>
    <dgm:cxn modelId="{10F71E30-B249-4DFF-9EA0-BBF7543F9967}" srcId="{048F36C3-44EF-42C0-956D-D65F9E82F9AE}" destId="{2750822A-60A3-4381-AB01-63EC4ECF0A04}" srcOrd="3" destOrd="0" parTransId="{5BFF9EEA-B56C-4361-85DD-DD4A471E4C35}" sibTransId="{7FAB82CB-90BB-4860-8779-2A5315C2937A}"/>
    <dgm:cxn modelId="{8D994231-4C27-4DA4-873D-66207CAD4678}" type="presOf" srcId="{18028BCD-F788-457D-A981-473CEBF72368}" destId="{7A1AD8F0-6F41-4608-BEA9-FE16BD64F35E}" srcOrd="0" destOrd="0" presId="urn:microsoft.com/office/officeart/2005/8/layout/vList2"/>
    <dgm:cxn modelId="{D318C335-4FA4-4FBE-A8A8-3E985877F468}" type="presOf" srcId="{20E59E67-87B8-41C4-AA12-7D4EC0FEF637}" destId="{FC1AC95C-E09F-47E1-BED6-595814C0006B}" srcOrd="0" destOrd="0" presId="urn:microsoft.com/office/officeart/2005/8/layout/vList2"/>
    <dgm:cxn modelId="{1E02DE43-8635-4041-B6CD-27A02B70D00D}" type="presOf" srcId="{048F36C3-44EF-42C0-956D-D65F9E82F9AE}" destId="{AB6A893C-7D60-43FD-82CA-5722C65228BD}" srcOrd="0" destOrd="0" presId="urn:microsoft.com/office/officeart/2005/8/layout/vList2"/>
    <dgm:cxn modelId="{EA1F616A-4011-4237-924D-09B26D6FBD8B}" type="presOf" srcId="{2750822A-60A3-4381-AB01-63EC4ECF0A04}" destId="{E336E565-708E-4C60-9B83-6AA6BCF32F49}" srcOrd="0" destOrd="0" presId="urn:microsoft.com/office/officeart/2005/8/layout/vList2"/>
    <dgm:cxn modelId="{408EBE6A-91B3-442F-A106-B9FDC159B420}" type="presOf" srcId="{012EEA27-A035-4330-8A16-C095C2C29237}" destId="{FD7181C0-B8F2-4511-AB1A-DE96FB9C0AA2}" srcOrd="0" destOrd="0" presId="urn:microsoft.com/office/officeart/2005/8/layout/vList2"/>
    <dgm:cxn modelId="{CC67407A-2121-4ECB-809F-BECA946E1FE0}" type="presOf" srcId="{5F94BEA1-80B5-4B83-950D-0B5BCDB3656C}" destId="{1FDBA7CB-9DEA-46A3-972D-3048372FA3A9}" srcOrd="0" destOrd="0" presId="urn:microsoft.com/office/officeart/2005/8/layout/vList2"/>
    <dgm:cxn modelId="{6903738F-B71C-49B1-82E4-2EBAA26B4058}" type="presOf" srcId="{BF32C0DD-C7C0-47C5-B853-1F18E489F149}" destId="{92E9839E-E747-4D38-9151-F826C4F6E957}" srcOrd="0" destOrd="0" presId="urn:microsoft.com/office/officeart/2005/8/layout/vList2"/>
    <dgm:cxn modelId="{F56C329A-1409-4290-91F0-12F631CA9B5D}" type="presOf" srcId="{42CAEE4D-3DDA-4954-A26C-99671D4721B3}" destId="{3BC07831-8F51-4192-84E1-4ED131D90665}" srcOrd="0" destOrd="0" presId="urn:microsoft.com/office/officeart/2005/8/layout/vList2"/>
    <dgm:cxn modelId="{159A37A2-1BF3-4D08-9E5A-95063C74F540}" srcId="{048F36C3-44EF-42C0-956D-D65F9E82F9AE}" destId="{012EEA27-A035-4330-8A16-C095C2C29237}" srcOrd="1" destOrd="0" parTransId="{07D4195F-5D10-4739-AC06-E6FDC66BFE81}" sibTransId="{E205CFD4-F6A4-4092-B845-F2F86DB8B653}"/>
    <dgm:cxn modelId="{FA2BE8B0-B498-40EB-AF9D-CDE86344D847}" srcId="{048F36C3-44EF-42C0-956D-D65F9E82F9AE}" destId="{20E59E67-87B8-41C4-AA12-7D4EC0FEF637}" srcOrd="4" destOrd="0" parTransId="{5E45D103-9C46-48E1-87F4-5AB4E88E6C9E}" sibTransId="{88EC9433-4D38-4373-A873-8FF3A1F39EE0}"/>
    <dgm:cxn modelId="{27DACDC6-B359-4A33-A7C0-A97B93981B92}" srcId="{048F36C3-44EF-42C0-956D-D65F9E82F9AE}" destId="{5F94BEA1-80B5-4B83-950D-0B5BCDB3656C}" srcOrd="2" destOrd="0" parTransId="{D385D242-D15A-45CA-9446-86EAF4BBEB28}" sibTransId="{159EA681-B15A-4A09-A841-4A32A42CDCE2}"/>
    <dgm:cxn modelId="{939F82D0-4620-442F-903E-7D127C936AFB}" srcId="{048F36C3-44EF-42C0-956D-D65F9E82F9AE}" destId="{0C4D169C-CA08-4D64-B8B0-0F4E25B84A71}" srcOrd="5" destOrd="0" parTransId="{6E04192D-D3AC-40EE-B823-D6C7E9390162}" sibTransId="{801C2642-999D-414D-9F53-891767FFB7BF}"/>
    <dgm:cxn modelId="{E008ACF3-A897-41F0-8CFE-A239CE03EACC}" srcId="{048F36C3-44EF-42C0-956D-D65F9E82F9AE}" destId="{42CAEE4D-3DDA-4954-A26C-99671D4721B3}" srcOrd="7" destOrd="0" parTransId="{AC6758E0-D80A-4D8D-A0C6-43590684149F}" sibTransId="{7CD250E1-DFA7-470D-9FDD-9049F566A14C}"/>
    <dgm:cxn modelId="{475DE4FA-A55C-437A-9C35-A200BAC1E2D1}" srcId="{048F36C3-44EF-42C0-956D-D65F9E82F9AE}" destId="{BF32C0DD-C7C0-47C5-B853-1F18E489F149}" srcOrd="6" destOrd="0" parTransId="{1CA59587-B678-4015-89A5-667BAED348B4}" sibTransId="{52B5C78E-262C-4C03-B775-23FB2A9D126D}"/>
    <dgm:cxn modelId="{8000DC5D-90CE-4464-9594-DA4DABEEC260}" type="presParOf" srcId="{AB6A893C-7D60-43FD-82CA-5722C65228BD}" destId="{7A1AD8F0-6F41-4608-BEA9-FE16BD64F35E}" srcOrd="0" destOrd="0" presId="urn:microsoft.com/office/officeart/2005/8/layout/vList2"/>
    <dgm:cxn modelId="{332C939F-E620-4C8B-BC51-CE97F28ADC8F}" type="presParOf" srcId="{AB6A893C-7D60-43FD-82CA-5722C65228BD}" destId="{5C108EFA-30D3-45B1-9634-391C5BFD8129}" srcOrd="1" destOrd="0" presId="urn:microsoft.com/office/officeart/2005/8/layout/vList2"/>
    <dgm:cxn modelId="{BF5964A3-3B03-4068-AEB0-23E092A60811}" type="presParOf" srcId="{AB6A893C-7D60-43FD-82CA-5722C65228BD}" destId="{FD7181C0-B8F2-4511-AB1A-DE96FB9C0AA2}" srcOrd="2" destOrd="0" presId="urn:microsoft.com/office/officeart/2005/8/layout/vList2"/>
    <dgm:cxn modelId="{9CF980B9-010A-4ABD-A5AF-1467CD63EA7F}" type="presParOf" srcId="{AB6A893C-7D60-43FD-82CA-5722C65228BD}" destId="{0ECB83A7-AA2D-4365-8ABC-D8C39DD6BFCE}" srcOrd="3" destOrd="0" presId="urn:microsoft.com/office/officeart/2005/8/layout/vList2"/>
    <dgm:cxn modelId="{87C7F334-ACCD-4A38-B1BE-8BBA4E73F581}" type="presParOf" srcId="{AB6A893C-7D60-43FD-82CA-5722C65228BD}" destId="{1FDBA7CB-9DEA-46A3-972D-3048372FA3A9}" srcOrd="4" destOrd="0" presId="urn:microsoft.com/office/officeart/2005/8/layout/vList2"/>
    <dgm:cxn modelId="{DCD793D8-DBD1-425F-AEC2-AB60BD96582E}" type="presParOf" srcId="{AB6A893C-7D60-43FD-82CA-5722C65228BD}" destId="{1CE99AA4-BF27-4363-858E-1C46CBB6488A}" srcOrd="5" destOrd="0" presId="urn:microsoft.com/office/officeart/2005/8/layout/vList2"/>
    <dgm:cxn modelId="{CCB06282-6E5F-44DF-8D93-26D1AEC30CF8}" type="presParOf" srcId="{AB6A893C-7D60-43FD-82CA-5722C65228BD}" destId="{E336E565-708E-4C60-9B83-6AA6BCF32F49}" srcOrd="6" destOrd="0" presId="urn:microsoft.com/office/officeart/2005/8/layout/vList2"/>
    <dgm:cxn modelId="{20AEF77F-CA90-4129-8FE8-ED3A596F71A4}" type="presParOf" srcId="{AB6A893C-7D60-43FD-82CA-5722C65228BD}" destId="{4EA22340-7F55-4108-A578-6BD619CFE9BE}" srcOrd="7" destOrd="0" presId="urn:microsoft.com/office/officeart/2005/8/layout/vList2"/>
    <dgm:cxn modelId="{B873A84D-A98F-4DF0-8BC0-3D0A7A3FE5DD}" type="presParOf" srcId="{AB6A893C-7D60-43FD-82CA-5722C65228BD}" destId="{FC1AC95C-E09F-47E1-BED6-595814C0006B}" srcOrd="8" destOrd="0" presId="urn:microsoft.com/office/officeart/2005/8/layout/vList2"/>
    <dgm:cxn modelId="{201D9017-E30C-404E-BAFD-F25C6EB027D9}" type="presParOf" srcId="{AB6A893C-7D60-43FD-82CA-5722C65228BD}" destId="{728C2DD8-8410-4741-9A9A-5ADE9FDD4838}" srcOrd="9" destOrd="0" presId="urn:microsoft.com/office/officeart/2005/8/layout/vList2"/>
    <dgm:cxn modelId="{5E53B5BB-FDB8-4D1B-B23E-EFC66AC007CB}" type="presParOf" srcId="{AB6A893C-7D60-43FD-82CA-5722C65228BD}" destId="{62BEB57A-D559-4178-B043-7EED5B2E1BBD}" srcOrd="10" destOrd="0" presId="urn:microsoft.com/office/officeart/2005/8/layout/vList2"/>
    <dgm:cxn modelId="{6B35A8CC-B3CC-45E4-BA6B-285C55854862}" type="presParOf" srcId="{AB6A893C-7D60-43FD-82CA-5722C65228BD}" destId="{81978846-41CC-4764-B231-D0D54C97CC47}" srcOrd="11" destOrd="0" presId="urn:microsoft.com/office/officeart/2005/8/layout/vList2"/>
    <dgm:cxn modelId="{1E432607-E1AB-4933-9A69-047E3565DACD}" type="presParOf" srcId="{AB6A893C-7D60-43FD-82CA-5722C65228BD}" destId="{92E9839E-E747-4D38-9151-F826C4F6E957}" srcOrd="12" destOrd="0" presId="urn:microsoft.com/office/officeart/2005/8/layout/vList2"/>
    <dgm:cxn modelId="{9159EDB0-A3DF-4B90-87AD-D1605EE78E89}" type="presParOf" srcId="{AB6A893C-7D60-43FD-82CA-5722C65228BD}" destId="{1D88E14E-E437-416F-984D-8DFB2C93E7CA}" srcOrd="13" destOrd="0" presId="urn:microsoft.com/office/officeart/2005/8/layout/vList2"/>
    <dgm:cxn modelId="{EED0833E-FF6A-4259-9E8E-E481AFEB4DC9}" type="presParOf" srcId="{AB6A893C-7D60-43FD-82CA-5722C65228BD}" destId="{3BC07831-8F51-4192-84E1-4ED131D9066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45734A-EBCB-4721-AA4B-1975071F2C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444BCF-D7A3-48F8-8D6C-CD672ED7855A}">
      <dgm:prSet/>
      <dgm:spPr/>
      <dgm:t>
        <a:bodyPr/>
        <a:lstStyle/>
        <a:p>
          <a:r>
            <a:rPr lang="pt-BR" b="0" i="0" dirty="0"/>
            <a:t>Mais importante, este estudo não foi um estudo randomizado comparando a ICP ótima guiada por IVUS com ICP ou CRM padrão. </a:t>
          </a:r>
          <a:endParaRPr lang="en-US" dirty="0"/>
        </a:p>
      </dgm:t>
    </dgm:pt>
    <dgm:pt modelId="{AA13CA9C-6E88-4367-B119-3C328E597511}" type="parTrans" cxnId="{51CDA7E6-900A-460A-B7B3-55F1694E4D92}">
      <dgm:prSet/>
      <dgm:spPr/>
      <dgm:t>
        <a:bodyPr/>
        <a:lstStyle/>
        <a:p>
          <a:endParaRPr lang="en-US"/>
        </a:p>
      </dgm:t>
    </dgm:pt>
    <dgm:pt modelId="{4CEBC265-A0F0-4798-8913-D296D85FB325}" type="sibTrans" cxnId="{51CDA7E6-900A-460A-B7B3-55F1694E4D92}">
      <dgm:prSet/>
      <dgm:spPr/>
      <dgm:t>
        <a:bodyPr/>
        <a:lstStyle/>
        <a:p>
          <a:endParaRPr lang="en-US"/>
        </a:p>
      </dgm:t>
    </dgm:pt>
    <dgm:pt modelId="{9CCC1AA6-AF18-4658-989D-3569E255141E}">
      <dgm:prSet/>
      <dgm:spPr/>
      <dgm:t>
        <a:bodyPr/>
        <a:lstStyle/>
        <a:p>
          <a:r>
            <a:rPr lang="pt-BR" b="0" i="0" dirty="0"/>
            <a:t>Além disso, o seguimento de 1 ano pode ser muito curto para avaliar o efeito da ICP guiada por IVUS em comparação com a ICP ou CRM padrão.</a:t>
          </a:r>
          <a:endParaRPr lang="en-US" dirty="0"/>
        </a:p>
      </dgm:t>
    </dgm:pt>
    <dgm:pt modelId="{774AFDCA-5EEE-46BA-BE82-2067CBE6899B}" type="parTrans" cxnId="{D1FDC8D9-494E-4393-8B8E-C46BEC56FD17}">
      <dgm:prSet/>
      <dgm:spPr/>
      <dgm:t>
        <a:bodyPr/>
        <a:lstStyle/>
        <a:p>
          <a:endParaRPr lang="en-US"/>
        </a:p>
      </dgm:t>
    </dgm:pt>
    <dgm:pt modelId="{EC8BFB54-7303-440F-95A9-D1153F0C39BB}" type="sibTrans" cxnId="{D1FDC8D9-494E-4393-8B8E-C46BEC56FD17}">
      <dgm:prSet/>
      <dgm:spPr/>
      <dgm:t>
        <a:bodyPr/>
        <a:lstStyle/>
        <a:p>
          <a:endParaRPr lang="en-US"/>
        </a:p>
      </dgm:t>
    </dgm:pt>
    <dgm:pt modelId="{480D857F-AF5D-46E7-9310-1ABF65ED6162}">
      <dgm:prSet/>
      <dgm:spPr/>
      <dgm:t>
        <a:bodyPr/>
        <a:lstStyle/>
        <a:p>
          <a:r>
            <a:rPr lang="pt-BR"/>
            <a:t>O</a:t>
          </a:r>
          <a:r>
            <a:rPr lang="pt-BR" b="0" i="0"/>
            <a:t> estudo para o cálculo da meta de desempenho da ICP ou CRM foi realizado há mais de uma década. Não só a prática da ICP, mas também as técnicas cirúrgicas têm melhorado juntamente com a terapia médica adjuvante. </a:t>
          </a:r>
          <a:endParaRPr lang="en-US"/>
        </a:p>
      </dgm:t>
    </dgm:pt>
    <dgm:pt modelId="{E4A1FBD8-C88E-41A7-8165-A2F9CC3566DD}" type="parTrans" cxnId="{8B1FD4A0-FDD2-4E78-A91C-CDEE4F61DF9D}">
      <dgm:prSet/>
      <dgm:spPr/>
      <dgm:t>
        <a:bodyPr/>
        <a:lstStyle/>
        <a:p>
          <a:endParaRPr lang="en-US"/>
        </a:p>
      </dgm:t>
    </dgm:pt>
    <dgm:pt modelId="{5CFA35C2-DEB2-4F4A-A028-4053D1150787}" type="sibTrans" cxnId="{8B1FD4A0-FDD2-4E78-A91C-CDEE4F61DF9D}">
      <dgm:prSet/>
      <dgm:spPr/>
      <dgm:t>
        <a:bodyPr/>
        <a:lstStyle/>
        <a:p>
          <a:endParaRPr lang="en-US"/>
        </a:p>
      </dgm:t>
    </dgm:pt>
    <dgm:pt modelId="{5D0FED09-F50B-4E9C-9527-720A6DF5D372}">
      <dgm:prSet/>
      <dgm:spPr/>
      <dgm:t>
        <a:bodyPr/>
        <a:lstStyle/>
        <a:p>
          <a:r>
            <a:rPr lang="pt-BR" b="0" i="0"/>
            <a:t>A complexidade anatômica coronariana, como o escore SYNTAX, e a prevalência de doença triarterial ou alvo de oclusão total crônica foram menores neste estudo do que em registros anteriores</a:t>
          </a:r>
          <a:endParaRPr lang="en-US"/>
        </a:p>
      </dgm:t>
    </dgm:pt>
    <dgm:pt modelId="{EAACE551-491A-4CBD-882C-189440C85D86}" type="parTrans" cxnId="{F7669E92-1E5D-4001-A625-009B650083CE}">
      <dgm:prSet/>
      <dgm:spPr/>
      <dgm:t>
        <a:bodyPr/>
        <a:lstStyle/>
        <a:p>
          <a:endParaRPr lang="en-US"/>
        </a:p>
      </dgm:t>
    </dgm:pt>
    <dgm:pt modelId="{00F950C1-4549-476C-9275-29327817D338}" type="sibTrans" cxnId="{F7669E92-1E5D-4001-A625-009B650083CE}">
      <dgm:prSet/>
      <dgm:spPr/>
      <dgm:t>
        <a:bodyPr/>
        <a:lstStyle/>
        <a:p>
          <a:endParaRPr lang="en-US"/>
        </a:p>
      </dgm:t>
    </dgm:pt>
    <dgm:pt modelId="{0EA79718-5784-4947-91F2-4CF41B04AE6A}" type="pres">
      <dgm:prSet presAssocID="{5945734A-EBCB-4721-AA4B-1975071F2C87}" presName="linear" presStyleCnt="0">
        <dgm:presLayoutVars>
          <dgm:animLvl val="lvl"/>
          <dgm:resizeHandles val="exact"/>
        </dgm:presLayoutVars>
      </dgm:prSet>
      <dgm:spPr/>
    </dgm:pt>
    <dgm:pt modelId="{BE92DD06-6386-4FB7-8E64-AEFB49C000B6}" type="pres">
      <dgm:prSet presAssocID="{FE444BCF-D7A3-48F8-8D6C-CD672ED785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39C85C-7CA9-42FB-8999-6E5C3AB13331}" type="pres">
      <dgm:prSet presAssocID="{4CEBC265-A0F0-4798-8913-D296D85FB325}" presName="spacer" presStyleCnt="0"/>
      <dgm:spPr/>
    </dgm:pt>
    <dgm:pt modelId="{9D2AAC1C-1501-4DF1-AA14-E179F3A01C0F}" type="pres">
      <dgm:prSet presAssocID="{9CCC1AA6-AF18-4658-989D-3569E25514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D2D756-42A5-4FFF-9E59-329FEBC89A34}" type="pres">
      <dgm:prSet presAssocID="{EC8BFB54-7303-440F-95A9-D1153F0C39BB}" presName="spacer" presStyleCnt="0"/>
      <dgm:spPr/>
    </dgm:pt>
    <dgm:pt modelId="{D4B01D9C-607C-4C4B-94A7-789698A3EF85}" type="pres">
      <dgm:prSet presAssocID="{480D857F-AF5D-46E7-9310-1ABF65ED61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C8EC5E-85AC-46AD-A0E2-5D5B43FBDDE8}" type="pres">
      <dgm:prSet presAssocID="{5CFA35C2-DEB2-4F4A-A028-4053D1150787}" presName="spacer" presStyleCnt="0"/>
      <dgm:spPr/>
    </dgm:pt>
    <dgm:pt modelId="{FA628C32-364F-4D26-ABBD-4EACDA943F23}" type="pres">
      <dgm:prSet presAssocID="{5D0FED09-F50B-4E9C-9527-720A6DF5D3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8F2D60-427E-4D2F-AD0A-B5454B701239}" type="presOf" srcId="{5945734A-EBCB-4721-AA4B-1975071F2C87}" destId="{0EA79718-5784-4947-91F2-4CF41B04AE6A}" srcOrd="0" destOrd="0" presId="urn:microsoft.com/office/officeart/2005/8/layout/vList2"/>
    <dgm:cxn modelId="{21EE5968-30E4-4D89-A192-A98CAA9128A2}" type="presOf" srcId="{FE444BCF-D7A3-48F8-8D6C-CD672ED7855A}" destId="{BE92DD06-6386-4FB7-8E64-AEFB49C000B6}" srcOrd="0" destOrd="0" presId="urn:microsoft.com/office/officeart/2005/8/layout/vList2"/>
    <dgm:cxn modelId="{3CA87275-15AC-4D17-8A15-F64C8CF51F0D}" type="presOf" srcId="{480D857F-AF5D-46E7-9310-1ABF65ED6162}" destId="{D4B01D9C-607C-4C4B-94A7-789698A3EF85}" srcOrd="0" destOrd="0" presId="urn:microsoft.com/office/officeart/2005/8/layout/vList2"/>
    <dgm:cxn modelId="{F7669E92-1E5D-4001-A625-009B650083CE}" srcId="{5945734A-EBCB-4721-AA4B-1975071F2C87}" destId="{5D0FED09-F50B-4E9C-9527-720A6DF5D372}" srcOrd="3" destOrd="0" parTransId="{EAACE551-491A-4CBD-882C-189440C85D86}" sibTransId="{00F950C1-4549-476C-9275-29327817D338}"/>
    <dgm:cxn modelId="{8B1FD4A0-FDD2-4E78-A91C-CDEE4F61DF9D}" srcId="{5945734A-EBCB-4721-AA4B-1975071F2C87}" destId="{480D857F-AF5D-46E7-9310-1ABF65ED6162}" srcOrd="2" destOrd="0" parTransId="{E4A1FBD8-C88E-41A7-8165-A2F9CC3566DD}" sibTransId="{5CFA35C2-DEB2-4F4A-A028-4053D1150787}"/>
    <dgm:cxn modelId="{66D76AD0-B837-483F-B4A1-F1B7997D63FA}" type="presOf" srcId="{5D0FED09-F50B-4E9C-9527-720A6DF5D372}" destId="{FA628C32-364F-4D26-ABBD-4EACDA943F23}" srcOrd="0" destOrd="0" presId="urn:microsoft.com/office/officeart/2005/8/layout/vList2"/>
    <dgm:cxn modelId="{D1FDC8D9-494E-4393-8B8E-C46BEC56FD17}" srcId="{5945734A-EBCB-4721-AA4B-1975071F2C87}" destId="{9CCC1AA6-AF18-4658-989D-3569E255141E}" srcOrd="1" destOrd="0" parTransId="{774AFDCA-5EEE-46BA-BE82-2067CBE6899B}" sibTransId="{EC8BFB54-7303-440F-95A9-D1153F0C39BB}"/>
    <dgm:cxn modelId="{3B08A3E6-E86D-4881-AF04-F3F993DED06D}" type="presOf" srcId="{9CCC1AA6-AF18-4658-989D-3569E255141E}" destId="{9D2AAC1C-1501-4DF1-AA14-E179F3A01C0F}" srcOrd="0" destOrd="0" presId="urn:microsoft.com/office/officeart/2005/8/layout/vList2"/>
    <dgm:cxn modelId="{51CDA7E6-900A-460A-B7B3-55F1694E4D92}" srcId="{5945734A-EBCB-4721-AA4B-1975071F2C87}" destId="{FE444BCF-D7A3-48F8-8D6C-CD672ED7855A}" srcOrd="0" destOrd="0" parTransId="{AA13CA9C-6E88-4367-B119-3C328E597511}" sibTransId="{4CEBC265-A0F0-4798-8913-D296D85FB325}"/>
    <dgm:cxn modelId="{82E46991-38D9-4574-932D-A816D3B0950B}" type="presParOf" srcId="{0EA79718-5784-4947-91F2-4CF41B04AE6A}" destId="{BE92DD06-6386-4FB7-8E64-AEFB49C000B6}" srcOrd="0" destOrd="0" presId="urn:microsoft.com/office/officeart/2005/8/layout/vList2"/>
    <dgm:cxn modelId="{8E13F991-B936-4B8C-928F-EE1A9663CC90}" type="presParOf" srcId="{0EA79718-5784-4947-91F2-4CF41B04AE6A}" destId="{0C39C85C-7CA9-42FB-8999-6E5C3AB13331}" srcOrd="1" destOrd="0" presId="urn:microsoft.com/office/officeart/2005/8/layout/vList2"/>
    <dgm:cxn modelId="{22368EA0-95DD-4776-B2D4-6770D3513260}" type="presParOf" srcId="{0EA79718-5784-4947-91F2-4CF41B04AE6A}" destId="{9D2AAC1C-1501-4DF1-AA14-E179F3A01C0F}" srcOrd="2" destOrd="0" presId="urn:microsoft.com/office/officeart/2005/8/layout/vList2"/>
    <dgm:cxn modelId="{463ABB38-9EDD-4474-8346-ABDB65F3870B}" type="presParOf" srcId="{0EA79718-5784-4947-91F2-4CF41B04AE6A}" destId="{EBD2D756-42A5-4FFF-9E59-329FEBC89A34}" srcOrd="3" destOrd="0" presId="urn:microsoft.com/office/officeart/2005/8/layout/vList2"/>
    <dgm:cxn modelId="{01B40B8F-77C1-41C3-A039-E151BF65C37B}" type="presParOf" srcId="{0EA79718-5784-4947-91F2-4CF41B04AE6A}" destId="{D4B01D9C-607C-4C4B-94A7-789698A3EF85}" srcOrd="4" destOrd="0" presId="urn:microsoft.com/office/officeart/2005/8/layout/vList2"/>
    <dgm:cxn modelId="{A6A25143-8E4A-4870-B598-BD9373246117}" type="presParOf" srcId="{0EA79718-5784-4947-91F2-4CF41B04AE6A}" destId="{B5C8EC5E-85AC-46AD-A0E2-5D5B43FBDDE8}" srcOrd="5" destOrd="0" presId="urn:microsoft.com/office/officeart/2005/8/layout/vList2"/>
    <dgm:cxn modelId="{99F5410E-4BA6-44CA-B1A9-94B6359EDE03}" type="presParOf" srcId="{0EA79718-5784-4947-91F2-4CF41B04AE6A}" destId="{FA628C32-364F-4D26-ABBD-4EACDA943F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45C-4E58-496F-8108-AFBE6125A26C}">
      <dsp:nvSpPr>
        <dsp:cNvPr id="0" name=""/>
        <dsp:cNvSpPr/>
      </dsp:nvSpPr>
      <dsp:spPr>
        <a:xfrm>
          <a:off x="354597" y="353"/>
          <a:ext cx="710912" cy="7109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D72F-3C59-4827-BDC1-56A381B30485}">
      <dsp:nvSpPr>
        <dsp:cNvPr id="0" name=""/>
        <dsp:cNvSpPr/>
      </dsp:nvSpPr>
      <dsp:spPr>
        <a:xfrm>
          <a:off x="506103" y="151859"/>
          <a:ext cx="407900" cy="407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AC83D-45BE-48CA-9CBA-2C8373E4ADD8}">
      <dsp:nvSpPr>
        <dsp:cNvPr id="0" name=""/>
        <dsp:cNvSpPr/>
      </dsp:nvSpPr>
      <dsp:spPr>
        <a:xfrm>
          <a:off x="127338" y="932697"/>
          <a:ext cx="1165429" cy="46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600" kern="1200"/>
            <a:t>Introdução</a:t>
          </a:r>
        </a:p>
      </dsp:txBody>
      <dsp:txXfrm>
        <a:off x="127338" y="932697"/>
        <a:ext cx="1165429" cy="466171"/>
      </dsp:txXfrm>
    </dsp:sp>
    <dsp:sp modelId="{E1EF60D3-5BE2-4FDF-A499-3E45C6746E17}">
      <dsp:nvSpPr>
        <dsp:cNvPr id="0" name=""/>
        <dsp:cNvSpPr/>
      </dsp:nvSpPr>
      <dsp:spPr>
        <a:xfrm>
          <a:off x="1723977" y="353"/>
          <a:ext cx="710912" cy="7109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78377-9FCE-4951-A5AD-AD38982FE145}">
      <dsp:nvSpPr>
        <dsp:cNvPr id="0" name=""/>
        <dsp:cNvSpPr/>
      </dsp:nvSpPr>
      <dsp:spPr>
        <a:xfrm>
          <a:off x="1875482" y="151859"/>
          <a:ext cx="407900" cy="407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7C566-ABFF-43E5-A32D-742C55BA0CB4}">
      <dsp:nvSpPr>
        <dsp:cNvPr id="0" name=""/>
        <dsp:cNvSpPr/>
      </dsp:nvSpPr>
      <dsp:spPr>
        <a:xfrm>
          <a:off x="1496718" y="932697"/>
          <a:ext cx="1165429" cy="46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Objetivo</a:t>
          </a:r>
        </a:p>
      </dsp:txBody>
      <dsp:txXfrm>
        <a:off x="1496718" y="932697"/>
        <a:ext cx="1165429" cy="466171"/>
      </dsp:txXfrm>
    </dsp:sp>
    <dsp:sp modelId="{7CA05594-33D5-44C7-9405-1334B6732B9D}">
      <dsp:nvSpPr>
        <dsp:cNvPr id="0" name=""/>
        <dsp:cNvSpPr/>
      </dsp:nvSpPr>
      <dsp:spPr>
        <a:xfrm>
          <a:off x="3093356" y="353"/>
          <a:ext cx="710912" cy="7109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66468-B3A5-4367-B565-DBB43D6B9FFB}">
      <dsp:nvSpPr>
        <dsp:cNvPr id="0" name=""/>
        <dsp:cNvSpPr/>
      </dsp:nvSpPr>
      <dsp:spPr>
        <a:xfrm>
          <a:off x="3244862" y="151859"/>
          <a:ext cx="407900" cy="4079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43455-F546-4704-8D5F-88F8668FC698}">
      <dsp:nvSpPr>
        <dsp:cNvPr id="0" name=""/>
        <dsp:cNvSpPr/>
      </dsp:nvSpPr>
      <dsp:spPr>
        <a:xfrm>
          <a:off x="2866098" y="932697"/>
          <a:ext cx="1165429" cy="46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Resultados</a:t>
          </a:r>
        </a:p>
      </dsp:txBody>
      <dsp:txXfrm>
        <a:off x="2866098" y="932697"/>
        <a:ext cx="1165429" cy="466171"/>
      </dsp:txXfrm>
    </dsp:sp>
    <dsp:sp modelId="{AE6D57C9-D456-4509-8845-2CED2AC7B045}">
      <dsp:nvSpPr>
        <dsp:cNvPr id="0" name=""/>
        <dsp:cNvSpPr/>
      </dsp:nvSpPr>
      <dsp:spPr>
        <a:xfrm>
          <a:off x="4462736" y="353"/>
          <a:ext cx="710912" cy="7109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0E936-AFA4-434B-B102-A1B195107099}">
      <dsp:nvSpPr>
        <dsp:cNvPr id="0" name=""/>
        <dsp:cNvSpPr/>
      </dsp:nvSpPr>
      <dsp:spPr>
        <a:xfrm>
          <a:off x="4614242" y="151859"/>
          <a:ext cx="407900" cy="4079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86E29-823F-43AC-9436-68F165CC3C90}">
      <dsp:nvSpPr>
        <dsp:cNvPr id="0" name=""/>
        <dsp:cNvSpPr/>
      </dsp:nvSpPr>
      <dsp:spPr>
        <a:xfrm>
          <a:off x="4235478" y="932697"/>
          <a:ext cx="1165429" cy="46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Discussão</a:t>
          </a:r>
        </a:p>
      </dsp:txBody>
      <dsp:txXfrm>
        <a:off x="4235478" y="932697"/>
        <a:ext cx="1165429" cy="466171"/>
      </dsp:txXfrm>
    </dsp:sp>
    <dsp:sp modelId="{FA2C9D11-C758-4E7C-90CF-12212FE3D9A4}">
      <dsp:nvSpPr>
        <dsp:cNvPr id="0" name=""/>
        <dsp:cNvSpPr/>
      </dsp:nvSpPr>
      <dsp:spPr>
        <a:xfrm>
          <a:off x="5832116" y="353"/>
          <a:ext cx="710912" cy="7109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F0183-517E-41A6-958B-F9E25FD1D8BB}">
      <dsp:nvSpPr>
        <dsp:cNvPr id="0" name=""/>
        <dsp:cNvSpPr/>
      </dsp:nvSpPr>
      <dsp:spPr>
        <a:xfrm>
          <a:off x="5983622" y="151859"/>
          <a:ext cx="407900" cy="4079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9FBD2-E43B-49DB-A0C3-5D2C970D8AAC}">
      <dsp:nvSpPr>
        <dsp:cNvPr id="0" name=""/>
        <dsp:cNvSpPr/>
      </dsp:nvSpPr>
      <dsp:spPr>
        <a:xfrm>
          <a:off x="5604857" y="932697"/>
          <a:ext cx="1165429" cy="46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600" kern="1200"/>
            <a:t>Conclusão</a:t>
          </a:r>
          <a:endParaRPr lang="en-US" sz="1600" kern="1200"/>
        </a:p>
      </dsp:txBody>
      <dsp:txXfrm>
        <a:off x="5604857" y="932697"/>
        <a:ext cx="1165429" cy="46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451B-0CF3-4E96-A6BC-4103002FF27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9BC89-49B4-4912-BA5A-12A4FC69B75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8B090-152E-4CAE-9926-AC8E356E06B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435590" y="531"/>
        <a:ext cx="9080009" cy="1242935"/>
      </dsp:txXfrm>
    </dsp:sp>
    <dsp:sp modelId="{A31116F4-2A91-4806-B3E5-29F9BAF2517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8DE7C-BB47-4509-AB2A-5B7552BE736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2F03F-6DFF-4741-B649-87C16CE3686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435590" y="1554201"/>
        <a:ext cx="9080009" cy="1242935"/>
      </dsp:txXfrm>
    </dsp:sp>
    <dsp:sp modelId="{CC537D14-E970-4772-8FAD-48B03E94489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309DA-E441-4AC0-BCBF-A3930A607C6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D0276-B0A3-4118-AB2F-BBC8CF852AF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3EFA-7C72-47D7-8FB5-D85838DDA0E6}">
      <dsp:nvSpPr>
        <dsp:cNvPr id="0" name=""/>
        <dsp:cNvSpPr/>
      </dsp:nvSpPr>
      <dsp:spPr>
        <a:xfrm>
          <a:off x="1212569" y="801904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F35FA-1535-48DF-9258-255B663CBF32}">
      <dsp:nvSpPr>
        <dsp:cNvPr id="0" name=""/>
        <dsp:cNvSpPr/>
      </dsp:nvSpPr>
      <dsp:spPr>
        <a:xfrm>
          <a:off x="417971" y="2514433"/>
          <a:ext cx="28894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 dirty="0"/>
            <a:t>Os pacientes incluídos deveriam ser submetidos a ICP com </a:t>
          </a:r>
          <a:r>
            <a:rPr lang="pt-BR" sz="1100" b="0" i="0" kern="1200" dirty="0" err="1"/>
            <a:t>stents</a:t>
          </a:r>
          <a:r>
            <a:rPr lang="pt-BR" sz="1100" b="0" i="0" kern="1200" dirty="0"/>
            <a:t> platina e cromo: </a:t>
          </a:r>
          <a:r>
            <a:rPr lang="pt-BR" sz="1100" b="0" i="0" kern="1200" dirty="0" err="1"/>
            <a:t>eluidores</a:t>
          </a:r>
          <a:r>
            <a:rPr lang="pt-BR" sz="1100" b="0" i="0" kern="1200" dirty="0"/>
            <a:t> - </a:t>
          </a:r>
          <a:r>
            <a:rPr lang="pt-BR" sz="1100" kern="1200" dirty="0" err="1"/>
            <a:t>E</a:t>
          </a:r>
          <a:r>
            <a:rPr lang="pt-BR" sz="1100" b="0" i="0" kern="1200" dirty="0" err="1"/>
            <a:t>verolimus</a:t>
          </a:r>
          <a:r>
            <a:rPr lang="pt-BR" sz="1100" b="0" i="0" kern="1200" dirty="0"/>
            <a:t> (Synergy, Boston </a:t>
          </a:r>
          <a:r>
            <a:rPr lang="pt-BR" sz="1100" b="0" i="0" kern="1200" dirty="0" err="1"/>
            <a:t>Scientific</a:t>
          </a:r>
          <a:r>
            <a:rPr lang="pt-BR" sz="1100" b="0" i="0" kern="1200" dirty="0"/>
            <a:t>)</a:t>
          </a:r>
          <a:endParaRPr lang="en-US" sz="1100" kern="1200" dirty="0"/>
        </a:p>
      </dsp:txBody>
      <dsp:txXfrm>
        <a:off x="417971" y="2514433"/>
        <a:ext cx="2889450" cy="1035000"/>
      </dsp:txXfrm>
    </dsp:sp>
    <dsp:sp modelId="{F253CB50-BD7B-49D1-A2BB-9275CD4C1468}">
      <dsp:nvSpPr>
        <dsp:cNvPr id="0" name=""/>
        <dsp:cNvSpPr/>
      </dsp:nvSpPr>
      <dsp:spPr>
        <a:xfrm>
          <a:off x="4607673" y="801904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7F267-BE9A-4F7F-9A8E-A2D25DD8EE38}">
      <dsp:nvSpPr>
        <dsp:cNvPr id="0" name=""/>
        <dsp:cNvSpPr/>
      </dsp:nvSpPr>
      <dsp:spPr>
        <a:xfrm>
          <a:off x="3813075" y="2514433"/>
          <a:ext cx="28894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O IVUS pré-intervenção também foi recomendado para ajudar a escolher os tamanhos adequados de balão/stent e as modalidades de preparo da lesão.</a:t>
          </a:r>
          <a:endParaRPr lang="en-US" sz="1100" kern="1200"/>
        </a:p>
      </dsp:txBody>
      <dsp:txXfrm>
        <a:off x="3813075" y="2514433"/>
        <a:ext cx="2889450" cy="1035000"/>
      </dsp:txXfrm>
    </dsp:sp>
    <dsp:sp modelId="{2F1E208C-25F1-4B66-BAEA-10D6F008F4B2}">
      <dsp:nvSpPr>
        <dsp:cNvPr id="0" name=""/>
        <dsp:cNvSpPr/>
      </dsp:nvSpPr>
      <dsp:spPr>
        <a:xfrm>
          <a:off x="8002777" y="801904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C3F79-B177-40E4-9203-D6C7F392E5E3}">
      <dsp:nvSpPr>
        <dsp:cNvPr id="0" name=""/>
        <dsp:cNvSpPr/>
      </dsp:nvSpPr>
      <dsp:spPr>
        <a:xfrm>
          <a:off x="7208178" y="2514433"/>
          <a:ext cx="28894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 dirty="0"/>
            <a:t>A análise quantitativa e qualitativa da cineangiocoronariografia deveria ser realizada em todas as lesões-alvo, e a análise do IVUS deveria ser realizada em todas as lesões-alvo com implante de </a:t>
          </a:r>
          <a:r>
            <a:rPr lang="pt-BR" sz="1100" b="0" i="0" kern="1200" dirty="0" err="1"/>
            <a:t>stent</a:t>
          </a:r>
          <a:r>
            <a:rPr lang="pt-BR" sz="1100" b="0" i="0" kern="1200" dirty="0"/>
            <a:t> por um laboratório central independente.</a:t>
          </a:r>
          <a:endParaRPr lang="en-US" sz="1100" kern="1200" dirty="0"/>
        </a:p>
      </dsp:txBody>
      <dsp:txXfrm>
        <a:off x="7208178" y="2514433"/>
        <a:ext cx="2889450" cy="103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D8F0-6F41-4608-BEA9-FE16BD64F35E}">
      <dsp:nvSpPr>
        <dsp:cNvPr id="0" name=""/>
        <dsp:cNvSpPr/>
      </dsp:nvSpPr>
      <dsp:spPr>
        <a:xfrm>
          <a:off x="0" y="837450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A média de idade da população do estudo OPTIVUS foi de 71,2 anos.</a:t>
          </a:r>
          <a:endParaRPr lang="en-US" sz="1100" kern="1200"/>
        </a:p>
      </dsp:txBody>
      <dsp:txXfrm>
        <a:off x="21331" y="858781"/>
        <a:ext cx="5084694" cy="394314"/>
      </dsp:txXfrm>
    </dsp:sp>
    <dsp:sp modelId="{FD7181C0-B8F2-4511-AB1A-DE96FB9C0AA2}">
      <dsp:nvSpPr>
        <dsp:cNvPr id="0" name=""/>
        <dsp:cNvSpPr/>
      </dsp:nvSpPr>
      <dsp:spPr>
        <a:xfrm>
          <a:off x="0" y="1306107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78,6% dos pacientes eram homens e 14,2% dos pacientes apresentavam síndrome coronariana aguda .</a:t>
          </a:r>
          <a:endParaRPr lang="en-US" sz="1100" kern="1200"/>
        </a:p>
      </dsp:txBody>
      <dsp:txXfrm>
        <a:off x="21331" y="1327438"/>
        <a:ext cx="5084694" cy="394314"/>
      </dsp:txXfrm>
    </dsp:sp>
    <dsp:sp modelId="{1FDBA7CB-9DEA-46A3-972D-3048372FA3A9}">
      <dsp:nvSpPr>
        <dsp:cNvPr id="0" name=""/>
        <dsp:cNvSpPr/>
      </dsp:nvSpPr>
      <dsp:spPr>
        <a:xfrm>
          <a:off x="0" y="1774764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A prevalência de diabetes e de alto risco de sangramento foi de 54,8% e 52,8%, respectivamente. </a:t>
          </a:r>
          <a:endParaRPr lang="en-US" sz="1100" kern="1200"/>
        </a:p>
      </dsp:txBody>
      <dsp:txXfrm>
        <a:off x="21331" y="1796095"/>
        <a:ext cx="5084694" cy="394314"/>
      </dsp:txXfrm>
    </dsp:sp>
    <dsp:sp modelId="{E336E565-708E-4C60-9B83-6AA6BCF32F49}">
      <dsp:nvSpPr>
        <dsp:cNvPr id="0" name=""/>
        <dsp:cNvSpPr/>
      </dsp:nvSpPr>
      <dsp:spPr>
        <a:xfrm>
          <a:off x="0" y="2243420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Em relação às características angiográficas e do procedimento, teste não invasivo para isquemia e FFR  foram realizados em 21,1% e 29,8% dos pacientes, respectivamente. </a:t>
          </a:r>
          <a:endParaRPr lang="en-US" sz="1100" kern="1200"/>
        </a:p>
      </dsp:txBody>
      <dsp:txXfrm>
        <a:off x="21331" y="2264751"/>
        <a:ext cx="5084694" cy="394314"/>
      </dsp:txXfrm>
    </dsp:sp>
    <dsp:sp modelId="{FC1AC95C-E09F-47E1-BED6-595814C0006B}">
      <dsp:nvSpPr>
        <dsp:cNvPr id="0" name=""/>
        <dsp:cNvSpPr/>
      </dsp:nvSpPr>
      <dsp:spPr>
        <a:xfrm>
          <a:off x="0" y="2712077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A prevalência de via radial foi de 87,5%. </a:t>
          </a:r>
          <a:endParaRPr lang="en-US" sz="1100" kern="1200"/>
        </a:p>
      </dsp:txBody>
      <dsp:txXfrm>
        <a:off x="21331" y="2733408"/>
        <a:ext cx="5084694" cy="394314"/>
      </dsp:txXfrm>
    </dsp:sp>
    <dsp:sp modelId="{62BEB57A-D559-4178-B043-7EED5B2E1BBD}">
      <dsp:nvSpPr>
        <dsp:cNvPr id="0" name=""/>
        <dsp:cNvSpPr/>
      </dsp:nvSpPr>
      <dsp:spPr>
        <a:xfrm>
          <a:off x="0" y="3180734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A prevalência de pacientes com doença triarterial foi de 3,20%, e a média do escore SYNTAX foi de 4,18, com 1,78% dos pacientes &lt;5</a:t>
          </a:r>
          <a:endParaRPr lang="en-US" sz="1100" kern="1200"/>
        </a:p>
      </dsp:txBody>
      <dsp:txXfrm>
        <a:off x="21331" y="3202065"/>
        <a:ext cx="5084694" cy="394314"/>
      </dsp:txXfrm>
    </dsp:sp>
    <dsp:sp modelId="{92E9839E-E747-4D38-9151-F826C4F6E957}">
      <dsp:nvSpPr>
        <dsp:cNvPr id="0" name=""/>
        <dsp:cNvSpPr/>
      </dsp:nvSpPr>
      <dsp:spPr>
        <a:xfrm>
          <a:off x="0" y="3649390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Em relação aos medicamentos na alta, o clopidogrel foi prescrito em 55,1%  e o prasugrel em 44,3%. </a:t>
          </a:r>
          <a:endParaRPr lang="en-US" sz="1100" kern="1200"/>
        </a:p>
      </dsp:txBody>
      <dsp:txXfrm>
        <a:off x="21331" y="3670721"/>
        <a:ext cx="5084694" cy="394314"/>
      </dsp:txXfrm>
    </dsp:sp>
    <dsp:sp modelId="{3BC07831-8F51-4192-84E1-4ED131D90665}">
      <dsp:nvSpPr>
        <dsp:cNvPr id="0" name=""/>
        <dsp:cNvSpPr/>
      </dsp:nvSpPr>
      <dsp:spPr>
        <a:xfrm>
          <a:off x="0" y="4118047"/>
          <a:ext cx="5127356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/>
            <a:t>As taxas de prescrição de estatinas e estatinas de alta intensidade foram de 91,7% e 36,6%, respectivamente</a:t>
          </a:r>
          <a:endParaRPr lang="en-US" sz="1100" kern="1200"/>
        </a:p>
      </dsp:txBody>
      <dsp:txXfrm>
        <a:off x="21331" y="4139378"/>
        <a:ext cx="5084694" cy="394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2DD06-6386-4FB7-8E64-AEFB49C000B6}">
      <dsp:nvSpPr>
        <dsp:cNvPr id="0" name=""/>
        <dsp:cNvSpPr/>
      </dsp:nvSpPr>
      <dsp:spPr>
        <a:xfrm>
          <a:off x="0" y="17731"/>
          <a:ext cx="6253721" cy="1218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kern="1200" dirty="0"/>
            <a:t>Mais importante, este estudo não foi um estudo randomizado comparando a ICP ótima guiada por IVUS com ICP ou CRM padrão. </a:t>
          </a:r>
          <a:endParaRPr lang="en-US" sz="1700" kern="1200" dirty="0"/>
        </a:p>
      </dsp:txBody>
      <dsp:txXfrm>
        <a:off x="59480" y="77211"/>
        <a:ext cx="6134761" cy="1099496"/>
      </dsp:txXfrm>
    </dsp:sp>
    <dsp:sp modelId="{9D2AAC1C-1501-4DF1-AA14-E179F3A01C0F}">
      <dsp:nvSpPr>
        <dsp:cNvPr id="0" name=""/>
        <dsp:cNvSpPr/>
      </dsp:nvSpPr>
      <dsp:spPr>
        <a:xfrm>
          <a:off x="0" y="1285148"/>
          <a:ext cx="6253721" cy="121845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kern="1200" dirty="0"/>
            <a:t>Além disso, o seguimento de 1 ano pode ser muito curto para avaliar o efeito da ICP guiada por IVUS em comparação com a ICP ou CRM padrão.</a:t>
          </a:r>
          <a:endParaRPr lang="en-US" sz="1700" kern="1200" dirty="0"/>
        </a:p>
      </dsp:txBody>
      <dsp:txXfrm>
        <a:off x="59480" y="1344628"/>
        <a:ext cx="6134761" cy="1099496"/>
      </dsp:txXfrm>
    </dsp:sp>
    <dsp:sp modelId="{D4B01D9C-607C-4C4B-94A7-789698A3EF85}">
      <dsp:nvSpPr>
        <dsp:cNvPr id="0" name=""/>
        <dsp:cNvSpPr/>
      </dsp:nvSpPr>
      <dsp:spPr>
        <a:xfrm>
          <a:off x="0" y="2552565"/>
          <a:ext cx="6253721" cy="121845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</a:t>
          </a:r>
          <a:r>
            <a:rPr lang="pt-BR" sz="1700" b="0" i="0" kern="1200"/>
            <a:t> estudo para o cálculo da meta de desempenho da ICP ou CRM foi realizado há mais de uma década. Não só a prática da ICP, mas também as técnicas cirúrgicas têm melhorado juntamente com a terapia médica adjuvante. </a:t>
          </a:r>
          <a:endParaRPr lang="en-US" sz="1700" kern="1200"/>
        </a:p>
      </dsp:txBody>
      <dsp:txXfrm>
        <a:off x="59480" y="2612045"/>
        <a:ext cx="6134761" cy="1099496"/>
      </dsp:txXfrm>
    </dsp:sp>
    <dsp:sp modelId="{FA628C32-364F-4D26-ABBD-4EACDA943F23}">
      <dsp:nvSpPr>
        <dsp:cNvPr id="0" name=""/>
        <dsp:cNvSpPr/>
      </dsp:nvSpPr>
      <dsp:spPr>
        <a:xfrm>
          <a:off x="0" y="3819981"/>
          <a:ext cx="6253721" cy="12184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kern="1200"/>
            <a:t>A complexidade anatômica coronariana, como o escore SYNTAX, e a prevalência de doença triarterial ou alvo de oclusão total crônica foram menores neste estudo do que em registros anteriores</a:t>
          </a:r>
          <a:endParaRPr lang="en-US" sz="1700" kern="1200"/>
        </a:p>
      </dsp:txBody>
      <dsp:txXfrm>
        <a:off x="59480" y="3879461"/>
        <a:ext cx="6134761" cy="109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0.13636</cdr:x>
      <cdr:y>0.16893</cdr:y>
    </cdr:from>
    <cdr:to>
      <cdr:x>1</cdr:x>
      <cdr:y>0.98951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794E80C-19BC-2C57-5AA9-9F0D3FE5D8F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2481" y="734980"/>
          <a:ext cx="5019039" cy="357019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B37495-969D-491D-8169-3F98139EA39D}" type="datetime1">
              <a:rPr lang="pt-BR" smtClean="0"/>
              <a:t>07/07/2023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48D5-68F6-4CFF-B000-073966B11BD8}" type="datetime1">
              <a:rPr lang="pt-BR" smtClean="0"/>
              <a:pPr/>
              <a:t>07/07/2023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pt-BR" i="1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57F4A3-CF1A-49AE-AF56-17266B68AB93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6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EAF56F-B998-42B6-BBFD-7C0B6F4F4178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244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E18A2F-6E06-446F-9F43-050C98C497E1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58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40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FC3A06-75C5-4D2A-8C93-52EE50194E24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30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C3C95E-0E48-4D1D-81F3-AB6333D41E61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233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E6B1CB-89B9-411A-8E1E-1E9032558BF9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06192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E6B1CB-89B9-411A-8E1E-1E9032558BF9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623427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0CB440-07A7-4F7B-B262-7ED1B68B6949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261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E6B1CB-89B9-411A-8E1E-1E9032558BF9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900213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321ECB-A9AD-4831-8AB0-C216558C2883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118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006A2B-C86C-48EA-A323-32CA4AC86682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358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9E6B1CB-89B9-411A-8E1E-1E9032558BF9}" type="datetime1">
              <a:rPr lang="pt-BR" noProof="0" smtClean="0"/>
              <a:t>07/07/2023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543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0C9B7-3F51-FE95-A934-BD220E4A8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0" b="5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blurRad="50800" dist="469900" dir="5400000" sx="74000" sy="74000" algn="ctr" rotWithShape="0">
              <a:srgbClr val="000000"/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2F5987F-27FB-66FB-70CB-08C942469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33" t="27111" r="11666" b="54519"/>
          <a:stretch/>
        </p:blipFill>
        <p:spPr>
          <a:xfrm>
            <a:off x="6998207" y="2282443"/>
            <a:ext cx="4395217" cy="2162725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3910D9-848F-5E0E-3439-6A862AEF1F8E}"/>
              </a:ext>
            </a:extLst>
          </p:cNvPr>
          <p:cNvSpPr txBox="1"/>
          <p:nvPr/>
        </p:nvSpPr>
        <p:spPr>
          <a:xfrm>
            <a:off x="7195917" y="5089228"/>
            <a:ext cx="483717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JOÃO MARCOS DE OLIVEIRA JÚNIOR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4D9FB2-47DB-8BAC-F06C-5782CCDC243C}"/>
              </a:ext>
            </a:extLst>
          </p:cNvPr>
          <p:cNvSpPr txBox="1"/>
          <p:nvPr/>
        </p:nvSpPr>
        <p:spPr>
          <a:xfrm>
            <a:off x="3507828" y="619584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Ribeirão Preto, 08 de Julho de 2023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AB3FC5-7107-9C83-8E78-87063C7068C2}"/>
              </a:ext>
            </a:extLst>
          </p:cNvPr>
          <p:cNvSpPr txBox="1"/>
          <p:nvPr/>
        </p:nvSpPr>
        <p:spPr>
          <a:xfrm>
            <a:off x="795279" y="3102195"/>
            <a:ext cx="446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REUNIÃO MENSAL - JULHO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nto de exclamação em uma tela de fundo amarela">
            <a:extLst>
              <a:ext uri="{FF2B5EF4-FFF2-40B4-BE49-F238E27FC236}">
                <a16:creationId xmlns:a16="http://schemas.microsoft.com/office/drawing/2014/main" id="{BF2FC5DF-ABA9-10BC-270C-1ED421144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B8E252-D83C-496F-86CD-4147C2D8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CRITÉRIOS OPTIVUS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427EEC-BC72-EF0B-EC85-E5533D643EF9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A zona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aterrissagem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foi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determinada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visando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locais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com carga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placa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&lt;50%. </a:t>
            </a:r>
          </a:p>
          <a:p>
            <a:pPr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pt-B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dimensionamento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parede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média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(a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meio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caminho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entre 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lúmen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e 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membrana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elástica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externa)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foi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basicamente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recomendado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pt-B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critérios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expansão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em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lesões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diferentes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artéria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coronária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esquerda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(LMCA)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foram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definidos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seguinte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forma: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mínima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 &gt; 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lúmen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referência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distal se 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comprimento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&gt;=28 mm 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mínima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&gt; 0,8 (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referência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média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lúmen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) se 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comprimento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&lt;28 mm (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média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lúmen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referência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= [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lúmen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referência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proximal +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lúmen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referência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distal] / 2)</a:t>
            </a:r>
          </a:p>
          <a:p>
            <a:pPr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pt-B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critérios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expansão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em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lesões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TCE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foram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definidos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seguinte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forma: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área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mínima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&gt;=5,0 mm2 para 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óstio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artéria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circunflexa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esquerda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, &gt;=6 mm2 para 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óstio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artéria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coronária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descendente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anterior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esquerda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, &gt;=7 mm2 para 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polígono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confluência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e &gt;=8,0 mm2 para o LMCA proximal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acima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polígono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confluência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28575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pt-B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A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expansão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do stent com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aposição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completa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foi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700" b="0" i="0" u="none" strike="noStrike" cap="none" normalizeH="0" baseline="0" dirty="0" err="1">
                <a:ln>
                  <a:noFill/>
                </a:ln>
                <a:effectLst/>
              </a:rPr>
              <a:t>recomendada</a:t>
            </a:r>
            <a:r>
              <a:rPr kumimoji="0" lang="en-US" altLang="pt-BR" sz="17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36794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2234C8-F52B-C58E-9DAA-A2495172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DESENHO DO ESTUDO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59D7108B-E3F3-3343-AC9F-73E51ECF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65348"/>
            <a:ext cx="7188199" cy="49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EFAC8-8115-96A8-2508-8DC4139A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1ED374-B2CF-5914-BB6E-FAEF4F20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DESFECHOS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B40338-09D1-A503-EB2E-6E444A1C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586"/>
            <a:ext cx="4725692" cy="4681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200" b="0" i="0" dirty="0">
                <a:effectLst/>
                <a:latin typeface="Roboto" panose="02000000000000000000" pitchFamily="2" charset="0"/>
              </a:rPr>
              <a:t>O desfecho primário foi um evento cardíaco </a:t>
            </a:r>
            <a:r>
              <a:rPr lang="pt-BR" sz="2200" dirty="0">
                <a:latin typeface="Roboto" panose="02000000000000000000" pitchFamily="2" charset="0"/>
              </a:rPr>
              <a:t>ou</a:t>
            </a:r>
            <a:r>
              <a:rPr lang="pt-BR" sz="2200" b="0" i="0" dirty="0">
                <a:effectLst/>
                <a:latin typeface="Roboto" panose="02000000000000000000" pitchFamily="2" charset="0"/>
              </a:rPr>
              <a:t> cerebrovascular adverso maior (MACCE) definido como um composto:</a:t>
            </a:r>
          </a:p>
          <a:p>
            <a:pPr marL="0" indent="0">
              <a:buNone/>
            </a:pPr>
            <a:endParaRPr lang="pt-BR" sz="2200" b="0" i="0" dirty="0"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Roboto" panose="02000000000000000000" pitchFamily="2" charset="0"/>
              </a:rPr>
              <a:t> M</a:t>
            </a:r>
            <a:r>
              <a:rPr lang="pt-BR" sz="2200" b="0" i="0" dirty="0">
                <a:effectLst/>
                <a:latin typeface="Roboto" panose="02000000000000000000" pitchFamily="2" charset="0"/>
              </a:rPr>
              <a:t>orte por </a:t>
            </a:r>
            <a:r>
              <a:rPr lang="pt-BR" sz="2200" dirty="0">
                <a:latin typeface="Roboto" panose="02000000000000000000" pitchFamily="2" charset="0"/>
              </a:rPr>
              <a:t>todas as</a:t>
            </a:r>
            <a:r>
              <a:rPr lang="pt-BR" sz="2200" b="0" i="0" dirty="0">
                <a:effectLst/>
                <a:latin typeface="Roboto" panose="02000000000000000000" pitchFamily="2" charset="0"/>
              </a:rPr>
              <a:t> causas;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b="0" i="0" dirty="0"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pt-BR" sz="2200" dirty="0">
                <a:latin typeface="Roboto" panose="02000000000000000000" pitchFamily="2" charset="0"/>
              </a:rPr>
              <a:t>I</a:t>
            </a:r>
            <a:r>
              <a:rPr lang="pt-BR" sz="2200" b="0" i="0" dirty="0">
                <a:effectLst/>
                <a:latin typeface="Roboto" panose="02000000000000000000" pitchFamily="2" charset="0"/>
              </a:rPr>
              <a:t>nfarto do miocárdio;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b="0" i="0" dirty="0"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Roboto" panose="02000000000000000000" pitchFamily="2" charset="0"/>
              </a:rPr>
              <a:t>A</a:t>
            </a:r>
            <a:r>
              <a:rPr lang="pt-BR" sz="2200" b="0" i="0" dirty="0">
                <a:effectLst/>
                <a:latin typeface="Roboto" panose="02000000000000000000" pitchFamily="2" charset="0"/>
              </a:rPr>
              <a:t>cidente vascular cerebral ou AIT;</a:t>
            </a:r>
          </a:p>
          <a:p>
            <a:pPr marL="0" indent="0">
              <a:buNone/>
            </a:pPr>
            <a:endParaRPr lang="pt-BR" sz="2200" b="0" i="0" dirty="0"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pt-BR" sz="2200" dirty="0">
                <a:latin typeface="Roboto" panose="02000000000000000000" pitchFamily="2" charset="0"/>
              </a:rPr>
              <a:t>Q</a:t>
            </a:r>
            <a:r>
              <a:rPr lang="pt-BR" sz="2200" b="0" i="0" dirty="0">
                <a:effectLst/>
                <a:latin typeface="Roboto" panose="02000000000000000000" pitchFamily="2" charset="0"/>
              </a:rPr>
              <a:t>ualquer revascularização coronariana.</a:t>
            </a: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A2CCF6-87B8-D682-3783-5F07114EE5AC}"/>
              </a:ext>
            </a:extLst>
          </p:cNvPr>
          <p:cNvSpPr txBox="1"/>
          <p:nvPr/>
        </p:nvSpPr>
        <p:spPr>
          <a:xfrm>
            <a:off x="6656522" y="1534332"/>
            <a:ext cx="48600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Desfechos secundários incluíram</a:t>
            </a:r>
            <a:r>
              <a:rPr lang="pt-BR" dirty="0"/>
              <a:t>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Morte por todas as causas;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Infarto do miocárdio;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AVC ou AIT;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Trombose de Stent;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Hospitalização por IC;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Sangramento maior;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Qualquer revascularização coronariana.</a:t>
            </a:r>
          </a:p>
        </p:txBody>
      </p:sp>
    </p:spTree>
    <p:extLst>
      <p:ext uri="{BB962C8B-B14F-4D97-AF65-F5344CB8AC3E}">
        <p14:creationId xmlns:p14="http://schemas.microsoft.com/office/powerpoint/2010/main" val="188242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pa resalta un rendimiento económico decreciente">
            <a:extLst>
              <a:ext uri="{FF2B5EF4-FFF2-40B4-BE49-F238E27FC236}">
                <a16:creationId xmlns:a16="http://schemas.microsoft.com/office/drawing/2014/main" id="{E2B0CCB0-4E98-9EDC-E3BA-997FDE06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6" r="11048" b="594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963756-D31A-36E9-4EB4-C4119583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 RESULTADOS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10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08A302-4B39-C9C4-37CB-6BDCCE10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920" y="678125"/>
            <a:ext cx="5513388" cy="497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CARACTERÍSTICAS CLÍNICAS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1110CC-D86A-C3F4-E7BE-191C1CBD3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36320"/>
            <a:ext cx="6339840" cy="5392475"/>
          </a:xfrm>
          <a:prstGeom prst="rect">
            <a:avLst/>
          </a:prstGeom>
        </p:spPr>
      </p:pic>
      <p:graphicFrame>
        <p:nvGraphicFramePr>
          <p:cNvPr id="9" name="CaixaDeTexto 3">
            <a:extLst>
              <a:ext uri="{FF2B5EF4-FFF2-40B4-BE49-F238E27FC236}">
                <a16:creationId xmlns:a16="http://schemas.microsoft.com/office/drawing/2014/main" id="{65202DDF-ECAC-EAA8-0A38-BE3929C6B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747060"/>
              </p:ext>
            </p:extLst>
          </p:nvPr>
        </p:nvGraphicFramePr>
        <p:xfrm>
          <a:off x="6902084" y="927045"/>
          <a:ext cx="5127356" cy="539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6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8728E6-622E-C167-A19B-8C116226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t-BR" sz="3700"/>
              <a:t>CARACTERÍSTICAS PROCESSUAIS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48F2441-5BA0-E9C5-DFFB-D4AA44EB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pt-BR" sz="1100" b="0" i="0">
                <a:effectLst/>
                <a:latin typeface="Roboto" panose="02000000000000000000" pitchFamily="2" charset="0"/>
              </a:rPr>
              <a:t>Na angiografia, o comprimento médio da lesão foi de 23,5 mm e o diâmetro médio do vaso de referência foi de 2,6 mm.</a:t>
            </a:r>
          </a:p>
          <a:p>
            <a:r>
              <a:rPr lang="pt-BR" sz="1100" b="0" i="0">
                <a:effectLst/>
                <a:latin typeface="Roboto" panose="02000000000000000000" pitchFamily="2" charset="0"/>
              </a:rPr>
              <a:t> Das 2.595 lesões, 2.379 (91,7%) foram tratadas com stents. </a:t>
            </a:r>
          </a:p>
          <a:p>
            <a:r>
              <a:rPr lang="pt-BR" sz="1100" b="0" i="0">
                <a:effectLst/>
                <a:latin typeface="Roboto" panose="02000000000000000000" pitchFamily="2" charset="0"/>
              </a:rPr>
              <a:t>As prevalências de implante de stent direto e pós-dilatação foram de 7,7% e 77,3%, respectivamente.</a:t>
            </a:r>
          </a:p>
          <a:p>
            <a:r>
              <a:rPr lang="pt-BR" sz="1100" b="0" i="0">
                <a:effectLst/>
                <a:latin typeface="Roboto" panose="02000000000000000000" pitchFamily="2" charset="0"/>
              </a:rPr>
              <a:t> Na análise do IVUS em lesões com stent após o procedimento índice, a área do lúmen de referência proximal, a </a:t>
            </a:r>
            <a:r>
              <a:rPr lang="pt-BR" sz="1100">
                <a:latin typeface="Roboto" panose="02000000000000000000" pitchFamily="2" charset="0"/>
              </a:rPr>
              <a:t>área mínima do stent</a:t>
            </a:r>
            <a:r>
              <a:rPr lang="pt-BR" sz="1100" b="0" i="0">
                <a:effectLst/>
                <a:latin typeface="Roboto" panose="02000000000000000000" pitchFamily="2" charset="0"/>
              </a:rPr>
              <a:t> e a área do lúmen de referência distal foram de 8,3, 5,7 e 5,8 mm</a:t>
            </a:r>
            <a:r>
              <a:rPr lang="pt-BR" sz="1100" b="0" i="0" baseline="30000">
                <a:effectLst/>
                <a:latin typeface="Roboto" panose="02000000000000000000" pitchFamily="2" charset="0"/>
              </a:rPr>
              <a:t>2</a:t>
            </a:r>
            <a:r>
              <a:rPr lang="pt-BR" sz="1100" b="0" i="0">
                <a:effectLst/>
                <a:latin typeface="Roboto" panose="02000000000000000000" pitchFamily="2" charset="0"/>
              </a:rPr>
              <a:t>respectivamente. </a:t>
            </a:r>
          </a:p>
          <a:p>
            <a:r>
              <a:rPr lang="pt-BR" sz="1100" b="0" i="0">
                <a:effectLst/>
                <a:latin typeface="Roboto" panose="02000000000000000000" pitchFamily="2" charset="0"/>
              </a:rPr>
              <a:t>A taxa de preenchimento dos critérios OPTIVUS foi de 61,0% em todas as lesões, 54,1% nas lesões com stent ≥28 mm e 71,3% nas lesões com stent &lt;28 mm</a:t>
            </a:r>
          </a:p>
          <a:p>
            <a:r>
              <a:rPr lang="pt-BR" sz="1100" b="0" i="0">
                <a:effectLst/>
                <a:latin typeface="Roboto" panose="02000000000000000000" pitchFamily="2" charset="0"/>
              </a:rPr>
              <a:t>A prevalência de complicações do procedimento foi aceitavelmente baixa. As taxas de oclusão de ramo lateral e fluxo lento foram maiores nos pacientes que não preencheram os critérios OPTIVUS em qualquer lesão do que naqueles que preencheram os critérios OPTIVUS em todas as lesões com stent e naqueles que não preencheram os critérios OPTIVUS em pelo menos 1 lesão</a:t>
            </a:r>
            <a:endParaRPr lang="en-US" sz="1100"/>
          </a:p>
          <a:p>
            <a:pPr marL="0" indent="0">
              <a:buNone/>
            </a:pPr>
            <a:r>
              <a:rPr lang="pt-BR" sz="1100" b="0" i="0">
                <a:effectLst/>
                <a:latin typeface="Roboto" panose="02000000000000000000" pitchFamily="2" charset="0"/>
              </a:rPr>
              <a:t> </a:t>
            </a:r>
            <a:endParaRPr lang="en-US" sz="11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8EB338A-F7E7-B027-575A-D45745EC5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992" y="581892"/>
            <a:ext cx="2298295" cy="251875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7590F2E-2255-0D0A-2B76-FF788BA0B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948" y="3707894"/>
            <a:ext cx="158051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65410-B9EF-2047-D32E-C0E63211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t-BR" sz="3100"/>
              <a:t>Presença x não presença dos critérios Optivus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ABB24C-2A26-7F7F-FFEB-38B38345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850308"/>
            <a:ext cx="5628018" cy="49245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61716-EF41-89B1-EAD4-26E49D9B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400" b="0" i="0">
                <a:effectLst/>
                <a:latin typeface="Roboto" panose="02000000000000000000" pitchFamily="2" charset="0"/>
              </a:rPr>
              <a:t>As lesões que </a:t>
            </a:r>
            <a:r>
              <a:rPr lang="pt-BR" sz="1400" b="1" i="0">
                <a:effectLst/>
                <a:latin typeface="Roboto" panose="02000000000000000000" pitchFamily="2" charset="0"/>
              </a:rPr>
              <a:t>não</a:t>
            </a:r>
            <a:r>
              <a:rPr lang="pt-BR" sz="1400" b="0" i="0">
                <a:effectLst/>
                <a:latin typeface="Roboto" panose="02000000000000000000" pitchFamily="2" charset="0"/>
              </a:rPr>
              <a:t> preenchiam os critérios de OPTIVUS tinham </a:t>
            </a:r>
            <a:r>
              <a:rPr lang="pt-BR" sz="1400" b="1" i="0">
                <a:effectLst/>
                <a:latin typeface="Roboto" panose="02000000000000000000" pitchFamily="2" charset="0"/>
              </a:rPr>
              <a:t>mais </a:t>
            </a:r>
            <a:r>
              <a:rPr lang="pt-BR" sz="1400" b="0" i="0">
                <a:effectLst/>
                <a:latin typeface="Roboto" panose="02000000000000000000" pitchFamily="2" charset="0"/>
              </a:rPr>
              <a:t>frequentemente </a:t>
            </a:r>
            <a:r>
              <a:rPr lang="pt-BR" sz="1400" b="1" i="0">
                <a:effectLst/>
                <a:latin typeface="Roboto" panose="02000000000000000000" pitchFamily="2" charset="0"/>
              </a:rPr>
              <a:t>lesões complexas</a:t>
            </a:r>
            <a:r>
              <a:rPr lang="pt-BR" sz="1400" b="0" i="0">
                <a:effectLst/>
                <a:latin typeface="Roboto" panose="02000000000000000000" pitchFamily="2" charset="0"/>
              </a:rPr>
              <a:t>, como lesões longas, lesões de bifurcação e lesões calcificadas em comparação com as lesões que preenchiam os critérios. A pós-dilatação com balão maior foi realizada mais frequentemente nas lesões que não preenchiam os critérios OPTIVUS do que nas lesões que preenchiam os critérios OPTIVUS. Na análise do IVUS após o procedimento índice, a AMS foi maior nas lesões que preencheram os critérios OPTIVUS do que naquelas que não preencheram os critérios OPTIVUS, e a área luminal de referência proximal e distal foi menor nas lesões que preencheram os critérios OPTIVUS do que naquelas que não preencheram os critérios OPTIVUS</a:t>
            </a:r>
            <a:endParaRPr lang="pt-BR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ADEAD8-F866-9DF8-1265-7E55DBA8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DESFECHOS PRIMÁRIOS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147CD0-96A0-0769-DE4E-D8236DD07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1400" b="0" i="0" dirty="0">
                <a:effectLst/>
                <a:latin typeface="Roboto" panose="02000000000000000000" pitchFamily="2" charset="0"/>
              </a:rPr>
              <a:t>A curva de tempo até o evento até 1 ano após a intervenção coronária percutânea (ICP) índice para o desfecho primário (um composto de morte, infarto do miocárdio, acidente vascular cerebral ou qualquer revascularização coronariana) em pacientes incluídos na coorte </a:t>
            </a:r>
            <a:r>
              <a:rPr lang="pt-BR" sz="1400" b="0" i="0" dirty="0" err="1">
                <a:effectLst/>
                <a:latin typeface="Roboto" panose="02000000000000000000" pitchFamily="2" charset="0"/>
              </a:rPr>
              <a:t>multiarterial</a:t>
            </a:r>
            <a:r>
              <a:rPr lang="pt-BR" sz="1400" b="0" i="0" dirty="0">
                <a:effectLst/>
                <a:latin typeface="Roboto" panose="02000000000000000000" pitchFamily="2" charset="0"/>
              </a:rPr>
              <a:t> OPTIVUS (</a:t>
            </a:r>
            <a:r>
              <a:rPr lang="pt-BR" sz="1400" b="0" i="0" dirty="0" err="1">
                <a:effectLst/>
                <a:latin typeface="Roboto" panose="02000000000000000000" pitchFamily="2" charset="0"/>
              </a:rPr>
              <a:t>OPTimal</a:t>
            </a:r>
            <a:r>
              <a:rPr lang="pt-BR" sz="1400" b="0" i="0" dirty="0">
                <a:effectLst/>
                <a:latin typeface="Roboto" panose="02000000000000000000" pitchFamily="2" charset="0"/>
              </a:rPr>
              <a:t> </a:t>
            </a:r>
            <a:r>
              <a:rPr lang="pt-BR" sz="1400" b="0" i="0" dirty="0" err="1">
                <a:effectLst/>
                <a:latin typeface="Roboto" panose="02000000000000000000" pitchFamily="2" charset="0"/>
              </a:rPr>
              <a:t>IntraVascular</a:t>
            </a:r>
            <a:r>
              <a:rPr lang="pt-BR" sz="1400" b="0" i="0" dirty="0">
                <a:effectLst/>
                <a:latin typeface="Roboto" panose="02000000000000000000" pitchFamily="2" charset="0"/>
              </a:rPr>
              <a:t> </a:t>
            </a:r>
            <a:r>
              <a:rPr lang="pt-BR" sz="1400" b="0" i="0" dirty="0" err="1">
                <a:effectLst/>
                <a:latin typeface="Roboto" panose="02000000000000000000" pitchFamily="2" charset="0"/>
              </a:rPr>
              <a:t>UltraSound</a:t>
            </a:r>
            <a:r>
              <a:rPr lang="pt-BR" sz="1400" b="0" i="0" dirty="0">
                <a:effectLst/>
                <a:latin typeface="Roboto" panose="02000000000000000000" pitchFamily="2" charset="0"/>
              </a:rPr>
              <a:t>)-Complex PCI.</a:t>
            </a:r>
          </a:p>
          <a:p>
            <a:r>
              <a:rPr lang="pt-BR" sz="1400" b="0" i="0" dirty="0">
                <a:effectLst/>
                <a:latin typeface="Roboto" panose="02000000000000000000" pitchFamily="2" charset="0"/>
              </a:rPr>
              <a:t>A incidência cumulativa em 1 ano do desfecho primário foi de 10,3% (IC 95%: 8,4%-12,2%), significativamente menor do que a meta predefinida de realização de ICP de 27,5% (</a:t>
            </a:r>
            <a:r>
              <a:rPr lang="pt-BR" sz="1400" b="0" i="1" dirty="0">
                <a:effectLst/>
                <a:latin typeface="Roboto" panose="02000000000000000000" pitchFamily="2" charset="0"/>
              </a:rPr>
              <a:t>P &lt;</a:t>
            </a:r>
            <a:r>
              <a:rPr lang="pt-BR" sz="1400" b="0" i="0" dirty="0">
                <a:effectLst/>
                <a:latin typeface="Roboto" panose="02000000000000000000" pitchFamily="2" charset="0"/>
              </a:rPr>
              <a:t> 0,001) e numericamente menor do que a meta predefinida de realização de CRM de 13,8%.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4D8581A-80E4-BFE2-7D29-DDAF68214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70"/>
          <a:stretch/>
        </p:blipFill>
        <p:spPr>
          <a:xfrm>
            <a:off x="4754889" y="1144788"/>
            <a:ext cx="6903720" cy="43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F0DD1E5-075C-2F43-D0CE-EF520106B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478637"/>
              </p:ext>
            </p:extLst>
          </p:nvPr>
        </p:nvGraphicFramePr>
        <p:xfrm>
          <a:off x="5394960" y="739987"/>
          <a:ext cx="5811520" cy="4350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E69CD987-5370-DBAD-3C9F-F0DA0B54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0" y="22383"/>
            <a:ext cx="4452882" cy="1263112"/>
          </a:xfrm>
        </p:spPr>
        <p:txBody>
          <a:bodyPr/>
          <a:lstStyle/>
          <a:p>
            <a:r>
              <a:rPr lang="pt-BR" dirty="0"/>
              <a:t>DESFECHOS PRIMÁRIOS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85961BA-9F76-448D-E97A-36F575E7D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3"/>
          <a:stretch/>
        </p:blipFill>
        <p:spPr>
          <a:xfrm>
            <a:off x="810170" y="1474966"/>
            <a:ext cx="4836160" cy="33677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D185EDD-0728-2F85-EF95-F41AAA234A20}"/>
              </a:ext>
            </a:extLst>
          </p:cNvPr>
          <p:cNvSpPr txBox="1"/>
          <p:nvPr/>
        </p:nvSpPr>
        <p:spPr>
          <a:xfrm>
            <a:off x="1375646" y="5225453"/>
            <a:ext cx="9610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Ao comparar os pacientes que preenchiam os critérios OPTIVUS com aqueles que não preenchiam, a incidência cumulativa de 1 ano do desfecho primário foi semelhante entre os grupos (critérios preenchidos em todas as lesões com </a:t>
            </a:r>
            <a:r>
              <a:rPr lang="pt-BR" sz="14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stent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e critérios não preenchidos em pelo menos 1 lesão: 12,0% e 9,7%; log-rank </a:t>
            </a:r>
            <a:r>
              <a:rPr lang="pt-BR" sz="1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 =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0,26 na figura à esquerda; critérios preenchidos em todas as lesões com </a:t>
            </a:r>
            <a:r>
              <a:rPr lang="pt-BR" sz="14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stent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critérios não preenchidos em pelo menos 1 lesão, e critérios não preenchidos em nenhuma lesão: 12,0%, 9,0% e 11,4%; à direita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64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BF42CB-536D-34FB-0255-83578241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DESFECHOS CLÍNICOS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5A0011-A10F-3B7B-F4F1-C2C3DDEE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66" y="650494"/>
            <a:ext cx="5111174" cy="53241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630F83-9DF1-5656-E8C3-0C163882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2"/>
            <a:ext cx="4282984" cy="1804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ICP </a:t>
            </a:r>
            <a:r>
              <a:rPr lang="pt-BR" sz="1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multiarterial</a:t>
            </a:r>
            <a:r>
              <a:rPr lang="pt-BR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guiada por USIC direcionada aos critérios </a:t>
            </a:r>
            <a:r>
              <a:rPr lang="pt-BR" sz="1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pré</a:t>
            </a:r>
            <a:r>
              <a:rPr lang="pt-BR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-especificados do USIC (critérios OPTIVUS) combinada com a prática clínica contemporânea foi associada a uma taxa de MACCE significativamente menor do que a meta de desempenho de ICP predefinida e a uma taxa de MACE numericamente menor do que a meta de desempenho de CRM predefinida em 1 ano. </a:t>
            </a:r>
            <a:endParaRPr lang="en-US" sz="1800" b="0" i="0" dirty="0"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rtlCol="0">
            <a:normAutofit/>
          </a:bodyPr>
          <a:lstStyle/>
          <a:p>
            <a:pPr rtl="0"/>
            <a:r>
              <a:rPr lang="pt-BR" sz="4800"/>
              <a:t>Programação</a:t>
            </a:r>
          </a:p>
        </p:txBody>
      </p:sp>
      <p:pic>
        <p:nvPicPr>
          <p:cNvPr id="29" name="Picture 28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036FB805-EA8F-E5D8-0403-827F1B480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89" b="10298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blipFill dpi="0" rotWithShape="1">
            <a:blip r:embed="rId4">
              <a:alphaModFix amt="10000"/>
            </a:blip>
            <a:srcRect/>
            <a:stretch>
              <a:fillRect/>
            </a:stretch>
          </a:blipFill>
        </p:spPr>
      </p:pic>
      <p:sp>
        <p:nvSpPr>
          <p:cNvPr id="36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Espaço Reservado para Conteúdo 13">
            <a:extLst>
              <a:ext uri="{FF2B5EF4-FFF2-40B4-BE49-F238E27FC236}">
                <a16:creationId xmlns:a16="http://schemas.microsoft.com/office/drawing/2014/main" id="{CBC2AB01-002D-8088-A24C-8460042A5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431566"/>
              </p:ext>
            </p:extLst>
          </p:nvPr>
        </p:nvGraphicFramePr>
        <p:xfrm>
          <a:off x="4654294" y="4777739"/>
          <a:ext cx="6897626" cy="139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9621F2-17FD-B125-E3D3-6674C7DF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FIGURA CENTRAL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336C961-96DB-A4E1-0ED4-3FDBD2B6B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8628" y="822960"/>
            <a:ext cx="6488142" cy="50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C5280-9AAC-FE14-09CB-913914E9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70E37-6BFE-BEB5-CC38-115E1515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09251"/>
            <a:ext cx="10071947" cy="3804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Os principais achados deste estudo prospectivo foram os seguintes:</a:t>
            </a:r>
          </a:p>
          <a:p>
            <a:pPr marL="0" indent="0">
              <a:buNone/>
            </a:pPr>
            <a:endParaRPr lang="pt-BR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ICP </a:t>
            </a:r>
            <a:r>
              <a:rPr lang="pt-BR" sz="14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multiarterial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guiada por USIC direcionada aos critérios OPTIVUS combinada com a prática clínica contemporânea foi associada a uma taxa de MACCE significativamente menor do que a meta de desempenho de ICP predefinida e uma taxa de MACE numericamente menor do que a meta de desempenho de CRVM predefinida em 1 ano; </a:t>
            </a:r>
          </a:p>
          <a:p>
            <a:pPr marL="342900" indent="-342900">
              <a:buAutoNum type="arabicParenR"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 taxa do desfecho primário em 1 ano não foi diferente entre os pacientes que preencheram ou não os critérios </a:t>
            </a:r>
            <a:r>
              <a:rPr lang="pt-BR" sz="14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pré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-especificados do OPTIVUS.</a:t>
            </a:r>
            <a:endParaRPr lang="en-US" sz="2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E9085-3D47-7715-663F-D09BF24A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AC5280-9AAC-FE14-09CB-913914E9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70E37-6BFE-BEB5-CC38-115E1515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434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pt-BR" sz="8000" b="0" i="0" dirty="0">
                <a:effectLst/>
                <a:latin typeface="Roboto" panose="02000000000000000000" pitchFamily="2" charset="0"/>
              </a:rPr>
              <a:t>O estudo SYNTAX II demonstrou que a ICP usando algumas estratégias  em pacientes </a:t>
            </a:r>
            <a:r>
              <a:rPr lang="pt-BR" sz="8000" b="0" i="0" dirty="0" err="1">
                <a:effectLst/>
                <a:latin typeface="Roboto" panose="02000000000000000000" pitchFamily="2" charset="0"/>
              </a:rPr>
              <a:t>multiarteriais</a:t>
            </a:r>
            <a:r>
              <a:rPr lang="pt-BR" sz="8000" b="0" i="0" dirty="0">
                <a:effectLst/>
                <a:latin typeface="Roboto" panose="02000000000000000000" pitchFamily="2" charset="0"/>
              </a:rPr>
              <a:t> melhorou os desfechos clínicos em 5 anos em comparação com a ICP no estudo SYNTAX original e resultou em desfechos clínicos comparáveis de 5 anos em comparação com a CRVM no estudo SYNTAX original.</a:t>
            </a:r>
          </a:p>
          <a:p>
            <a:r>
              <a:rPr lang="pt-BR" sz="8000" b="0" i="0" dirty="0">
                <a:effectLst/>
                <a:latin typeface="Roboto" panose="02000000000000000000" pitchFamily="2" charset="0"/>
              </a:rPr>
              <a:t>A estratégia SYNTAX II incluía tomada de decisão da equipe cardíaca, ICP guiada por fisiologia, implante de </a:t>
            </a:r>
            <a:r>
              <a:rPr lang="pt-BR" sz="8000" b="0" i="0" dirty="0" err="1">
                <a:effectLst/>
                <a:latin typeface="Roboto" panose="02000000000000000000" pitchFamily="2" charset="0"/>
              </a:rPr>
              <a:t>stents</a:t>
            </a:r>
            <a:r>
              <a:rPr lang="pt-BR" sz="8000" b="0" i="0" dirty="0">
                <a:effectLst/>
                <a:latin typeface="Roboto" panose="02000000000000000000" pitchFamily="2" charset="0"/>
              </a:rPr>
              <a:t> farmacológicos (SF) de nova geração, ICP guiada por IVUS, técnica contemporânea de revascularização de OTC e terapia médica dirigida por diretrizes.</a:t>
            </a:r>
          </a:p>
          <a:p>
            <a:r>
              <a:rPr lang="pt-BR" sz="8000" b="0" i="0" dirty="0">
                <a:effectLst/>
                <a:latin typeface="Roboto" panose="02000000000000000000" pitchFamily="2" charset="0"/>
              </a:rPr>
              <a:t>O conceito básico e o desenho do presente estudo OPTIVUS-Complex PCI foram semelhantes aos do estudo SYNTAX II, mas mais focados na orientação do IVUS</a:t>
            </a:r>
          </a:p>
          <a:p>
            <a:r>
              <a:rPr lang="pt-BR" sz="8000" b="0" i="0" dirty="0">
                <a:effectLst/>
                <a:latin typeface="Roboto" panose="02000000000000000000" pitchFamily="2" charset="0"/>
              </a:rPr>
              <a:t>Consistente com os resultados do estudo SYNTAX II, o estudo OPTIVUS-Complex PCI demonstrou que a ICP guiada por </a:t>
            </a:r>
            <a:r>
              <a:rPr lang="pt-BR" sz="8000" dirty="0">
                <a:latin typeface="Roboto" panose="02000000000000000000" pitchFamily="2" charset="0"/>
              </a:rPr>
              <a:t>IVUS</a:t>
            </a:r>
            <a:r>
              <a:rPr lang="pt-BR" sz="8000" b="0" i="0" dirty="0">
                <a:effectLst/>
                <a:latin typeface="Roboto" panose="02000000000000000000" pitchFamily="2" charset="0"/>
              </a:rPr>
              <a:t> combinada com a prática clínica contemporânea em pacientes com doença </a:t>
            </a:r>
            <a:r>
              <a:rPr lang="pt-BR" sz="8000" b="0" i="0" dirty="0" err="1">
                <a:effectLst/>
                <a:latin typeface="Roboto" panose="02000000000000000000" pitchFamily="2" charset="0"/>
              </a:rPr>
              <a:t>multiarterial</a:t>
            </a:r>
            <a:r>
              <a:rPr lang="pt-BR" sz="8000" b="0" i="0" dirty="0">
                <a:effectLst/>
                <a:latin typeface="Roboto" panose="02000000000000000000" pitchFamily="2" charset="0"/>
              </a:rPr>
              <a:t> foi associada a desfechos clínicos superiores em 1 ano em comparação com a meta de desempenho de ICP predefinida derivada da coorte 2 do registro CREDO-Kyoto.</a:t>
            </a:r>
            <a:endParaRPr lang="en-US" sz="8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</a:t>
            </a:r>
          </a:p>
          <a:p>
            <a:pPr mar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95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E650A1-BECE-49CB-7F76-3D5161CF8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0" i="0" dirty="0">
                <a:effectLst/>
              </a:rPr>
              <a:t>Este </a:t>
            </a:r>
            <a:r>
              <a:rPr lang="en-US" sz="1800" b="0" i="0" dirty="0" err="1">
                <a:effectLst/>
              </a:rPr>
              <a:t>registro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incluiu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pacientes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consecutivos</a:t>
            </a:r>
            <a:r>
              <a:rPr lang="en-US" sz="1800" b="0" i="0" dirty="0">
                <a:effectLst/>
              </a:rPr>
              <a:t> com </a:t>
            </a:r>
            <a:r>
              <a:rPr lang="en-US" sz="1800" b="0" i="0" dirty="0" err="1">
                <a:effectLst/>
              </a:rPr>
              <a:t>doença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coronariana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triarterial</a:t>
            </a:r>
            <a:r>
              <a:rPr lang="en-US" sz="1800" b="0" i="0" dirty="0">
                <a:effectLst/>
              </a:rPr>
              <a:t> que </a:t>
            </a:r>
            <a:r>
              <a:rPr lang="en-US" sz="1800" b="0" i="0" dirty="0" err="1">
                <a:effectLst/>
              </a:rPr>
              <a:t>foram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revascularizados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ou</a:t>
            </a:r>
            <a:r>
              <a:rPr lang="en-US" sz="1800" b="0" i="0" dirty="0">
                <a:effectLst/>
              </a:rPr>
              <a:t> com </a:t>
            </a:r>
            <a:r>
              <a:rPr lang="en-US" sz="1800" b="0" i="0" dirty="0" err="1">
                <a:effectLst/>
              </a:rPr>
              <a:t>cirurgia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ou</a:t>
            </a:r>
            <a:r>
              <a:rPr lang="en-US" sz="1800" b="0" i="0" dirty="0">
                <a:effectLst/>
              </a:rPr>
              <a:t> com </a:t>
            </a:r>
            <a:r>
              <a:rPr lang="en-US" sz="1800" b="0" i="0" dirty="0" err="1">
                <a:effectLst/>
              </a:rPr>
              <a:t>intervenção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coronariana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percutânea</a:t>
            </a:r>
            <a:r>
              <a:rPr lang="en-US" sz="1800" b="0" i="0" dirty="0">
                <a:effectLst/>
              </a:rPr>
              <a:t>. </a:t>
            </a:r>
            <a:r>
              <a:rPr lang="en-US" sz="1800" b="0" i="0" dirty="0" err="1">
                <a:effectLst/>
              </a:rPr>
              <a:t>Após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seguimento</a:t>
            </a:r>
            <a:r>
              <a:rPr lang="en-US" sz="1800" b="0" i="0" dirty="0">
                <a:effectLst/>
              </a:rPr>
              <a:t> de </a:t>
            </a:r>
            <a:r>
              <a:rPr lang="en-US" sz="1800" b="0" i="0" dirty="0" err="1">
                <a:effectLst/>
              </a:rPr>
              <a:t>três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anos</a:t>
            </a:r>
            <a:r>
              <a:rPr lang="en-US" sz="1800" b="0" i="0" dirty="0">
                <a:effectLst/>
              </a:rPr>
              <a:t>, a ICP </a:t>
            </a:r>
            <a:r>
              <a:rPr lang="en-US" sz="1800" b="0" i="0" dirty="0" err="1">
                <a:effectLst/>
              </a:rPr>
              <a:t>foi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associada</a:t>
            </a:r>
            <a:r>
              <a:rPr lang="en-US" sz="1800" b="0" i="0" dirty="0">
                <a:effectLst/>
              </a:rPr>
              <a:t> a </a:t>
            </a:r>
            <a:r>
              <a:rPr lang="en-US" sz="1800" b="0" i="0" dirty="0" err="1">
                <a:effectLst/>
              </a:rPr>
              <a:t>aumento</a:t>
            </a:r>
            <a:r>
              <a:rPr lang="en-US" sz="1800" b="0" i="0" dirty="0">
                <a:effectLst/>
              </a:rPr>
              <a:t> do </a:t>
            </a:r>
            <a:r>
              <a:rPr lang="en-US" sz="1800" b="0" i="0" dirty="0" err="1">
                <a:effectLst/>
              </a:rPr>
              <a:t>risco</a:t>
            </a:r>
            <a:r>
              <a:rPr lang="en-US" sz="1800" b="0" i="0" dirty="0">
                <a:effectLst/>
              </a:rPr>
              <a:t> de IAM, </a:t>
            </a:r>
            <a:r>
              <a:rPr lang="en-US" sz="1800" b="0" i="0" dirty="0" err="1">
                <a:effectLst/>
              </a:rPr>
              <a:t>morte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ou</a:t>
            </a:r>
            <a:r>
              <a:rPr lang="en-US" sz="1800" b="0" i="0" dirty="0">
                <a:effectLst/>
              </a:rPr>
              <a:t> AVC </a:t>
            </a:r>
            <a:r>
              <a:rPr lang="en-US" sz="1800" b="0" i="0" dirty="0" err="1">
                <a:effectLst/>
              </a:rPr>
              <a:t>em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comparação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aos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pacientes</a:t>
            </a:r>
            <a:r>
              <a:rPr lang="en-US" sz="1800" b="0" i="0" dirty="0">
                <a:effectLst/>
              </a:rPr>
              <a:t> com </a:t>
            </a:r>
            <a:r>
              <a:rPr lang="en-US" sz="1800" b="0" i="0" dirty="0" err="1">
                <a:effectLst/>
              </a:rPr>
              <a:t>doença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coronária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triarterial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submetidos</a:t>
            </a:r>
            <a:r>
              <a:rPr lang="en-US" sz="1800" b="0" i="0" dirty="0">
                <a:effectLst/>
              </a:rPr>
              <a:t> à </a:t>
            </a:r>
            <a:r>
              <a:rPr lang="en-US" sz="1800" b="0" i="0" dirty="0" err="1">
                <a:effectLst/>
              </a:rPr>
              <a:t>cirurgia</a:t>
            </a:r>
            <a:endParaRPr lang="en-US" sz="1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6A92979-F3F4-CA24-6913-742154ED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80" y="944880"/>
            <a:ext cx="5253408" cy="4927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AC5BF2-F602-8220-9E41-AA890AE2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8" y="681038"/>
            <a:ext cx="4469075" cy="12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3FC490-1893-8A08-0FAB-0F73CC90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DISCUSSÃO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F3B9C4-1D90-DE97-A66C-BE0E6CD66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As incidências de 1 ano do MACCE neste estudo foram consistentes com os outros estudos que avaliaram a prática clínica contemporânea após ICP multiarterial, como o estudo SYNTAX II e o estudo FAME 3.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Este estudo mostrou resultados clínicos em 1 ano não apenas superiores à meta de desempenho de ICP predefinida, mas também numericamente melhores do que a meta de desempenho de CRM predefinida.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No estudo SYNTAX II, o IVUS não foi utilizado em todos os pacientes (84,1% dos pacientes/76,4% das lesões), e otimização adicional após a avaliação do USIC foi realizada em apenas 30,2% das lesões com stent. No estudo OPTIVUS, o IVUS foi usado em todos os pacientes com intensão para atingir os critérios ideais deste método complementar. Nos estudos anteriores, a ICP guiada por IVUS demonstrou uma redução significativa de eventos isquêmicos em comparação com a ICP guiada apenas por angiografia.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6313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5E47F5-F348-CD79-CBBB-5C98CA93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DISCUSSÃO</a:t>
            </a: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03E1B9-6BA5-6333-BFFD-22E4E108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mecanismos</a:t>
            </a:r>
            <a:r>
              <a:rPr lang="en-US" b="0" i="0" dirty="0">
                <a:effectLst/>
              </a:rPr>
              <a:t> do </a:t>
            </a:r>
            <a:r>
              <a:rPr lang="en-US" b="0" i="0" dirty="0" err="1">
                <a:effectLst/>
              </a:rPr>
              <a:t>benefício</a:t>
            </a:r>
            <a:r>
              <a:rPr lang="en-US" b="0" i="0" dirty="0">
                <a:effectLst/>
              </a:rPr>
              <a:t> da ICP </a:t>
            </a:r>
            <a:r>
              <a:rPr lang="en-US" b="0" i="0" dirty="0" err="1">
                <a:effectLst/>
              </a:rPr>
              <a:t>guiada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por</a:t>
            </a:r>
            <a:r>
              <a:rPr lang="en-US" b="0" i="0" dirty="0">
                <a:effectLst/>
              </a:rPr>
              <a:t> </a:t>
            </a:r>
            <a:r>
              <a:rPr lang="en-US" dirty="0"/>
              <a:t>IVUS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sobre</a:t>
            </a:r>
            <a:r>
              <a:rPr lang="en-US" b="0" i="0" dirty="0">
                <a:effectLst/>
              </a:rPr>
              <a:t> a ICP </a:t>
            </a:r>
            <a:r>
              <a:rPr lang="en-US" b="0" i="0" dirty="0" err="1">
                <a:effectLst/>
              </a:rPr>
              <a:t>guiada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angiografia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podem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incluir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avaliação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adequada</a:t>
            </a:r>
            <a:r>
              <a:rPr lang="en-US" b="0" i="0" dirty="0">
                <a:effectLst/>
              </a:rPr>
              <a:t> da </a:t>
            </a:r>
            <a:r>
              <a:rPr lang="en-US" b="0" i="0" dirty="0" err="1">
                <a:effectLst/>
              </a:rPr>
              <a:t>morfologia</a:t>
            </a:r>
            <a:r>
              <a:rPr lang="en-US" b="0" i="0" dirty="0">
                <a:effectLst/>
              </a:rPr>
              <a:t> da </a:t>
            </a:r>
            <a:r>
              <a:rPr lang="en-US" b="0" i="0" dirty="0" err="1">
                <a:effectLst/>
              </a:rPr>
              <a:t>placa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seleção</a:t>
            </a:r>
            <a:r>
              <a:rPr lang="en-US" b="0" i="0" dirty="0">
                <a:effectLst/>
              </a:rPr>
              <a:t> do </a:t>
            </a:r>
            <a:r>
              <a:rPr lang="en-US" b="0" i="0" dirty="0" err="1">
                <a:effectLst/>
              </a:rPr>
              <a:t>diâmetro</a:t>
            </a:r>
            <a:r>
              <a:rPr lang="en-US" b="0" i="0" dirty="0">
                <a:effectLst/>
              </a:rPr>
              <a:t> e </a:t>
            </a:r>
            <a:r>
              <a:rPr lang="en-US" b="0" i="0" dirty="0" err="1">
                <a:effectLst/>
              </a:rPr>
              <a:t>comprimento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apropriados</a:t>
            </a:r>
            <a:r>
              <a:rPr lang="en-US" b="0" i="0" dirty="0">
                <a:effectLst/>
              </a:rPr>
              <a:t> dos stents e </a:t>
            </a:r>
            <a:r>
              <a:rPr lang="en-US" b="0" i="0" dirty="0" err="1">
                <a:effectLst/>
              </a:rPr>
              <a:t>balões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detecção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complicações</a:t>
            </a:r>
            <a:r>
              <a:rPr lang="en-US" b="0" i="0" dirty="0">
                <a:effectLst/>
              </a:rPr>
              <a:t> e </a:t>
            </a:r>
            <a:r>
              <a:rPr lang="en-US" b="0" i="0" dirty="0" err="1">
                <a:effectLst/>
              </a:rPr>
              <a:t>otimização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pós</a:t>
            </a:r>
            <a:r>
              <a:rPr lang="en-US" b="0" i="0" dirty="0">
                <a:effectLst/>
              </a:rPr>
              <a:t>-stent.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Neste </a:t>
            </a:r>
            <a:r>
              <a:rPr lang="en-US" b="0" i="0" dirty="0" err="1">
                <a:effectLst/>
              </a:rPr>
              <a:t>estudo</a:t>
            </a:r>
            <a:r>
              <a:rPr lang="en-US" b="0" i="0" dirty="0">
                <a:effectLst/>
              </a:rPr>
              <a:t>, a </a:t>
            </a:r>
            <a:r>
              <a:rPr lang="en-US" b="0" i="0" dirty="0" err="1">
                <a:effectLst/>
              </a:rPr>
              <a:t>estratégia</a:t>
            </a:r>
            <a:r>
              <a:rPr lang="en-US" b="0" i="0" dirty="0">
                <a:effectLst/>
              </a:rPr>
              <a:t> de ICP </a:t>
            </a:r>
            <a:r>
              <a:rPr lang="en-US" b="0" i="0" dirty="0" err="1">
                <a:effectLst/>
              </a:rPr>
              <a:t>foi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modificada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</a:t>
            </a:r>
            <a:r>
              <a:rPr lang="en-US" b="0" i="0" dirty="0">
                <a:effectLst/>
              </a:rPr>
              <a:t> 41,2% das </a:t>
            </a:r>
            <a:r>
              <a:rPr lang="en-US" b="0" i="0" dirty="0" err="1">
                <a:effectLst/>
              </a:rPr>
              <a:t>lesões</a:t>
            </a:r>
            <a:r>
              <a:rPr lang="en-US" b="0" i="0" dirty="0">
                <a:effectLst/>
              </a:rPr>
              <a:t> com base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avaliação</a:t>
            </a:r>
            <a:r>
              <a:rPr lang="en-US" b="0" i="0" dirty="0">
                <a:effectLst/>
              </a:rPr>
              <a:t> do IVUS </a:t>
            </a:r>
            <a:r>
              <a:rPr lang="en-US" b="0" i="0" dirty="0" err="1">
                <a:effectLst/>
              </a:rPr>
              <a:t>pré-intervenção</a:t>
            </a:r>
            <a:r>
              <a:rPr lang="en-US" b="0" i="0" dirty="0">
                <a:effectLst/>
              </a:rPr>
              <a:t>. O IVUS antes do </a:t>
            </a:r>
            <a:r>
              <a:rPr lang="en-US" b="0" i="0" dirty="0" err="1">
                <a:effectLst/>
              </a:rPr>
              <a:t>implante</a:t>
            </a:r>
            <a:r>
              <a:rPr lang="en-US" b="0" i="0" dirty="0">
                <a:effectLst/>
              </a:rPr>
              <a:t> do stent </a:t>
            </a:r>
            <a:r>
              <a:rPr lang="en-US" b="0" i="0" dirty="0" err="1">
                <a:effectLst/>
              </a:rPr>
              <a:t>levaria</a:t>
            </a:r>
            <a:r>
              <a:rPr lang="en-US" b="0" i="0" dirty="0">
                <a:effectLst/>
              </a:rPr>
              <a:t> à </a:t>
            </a:r>
            <a:r>
              <a:rPr lang="en-US" b="0" i="0" dirty="0" err="1">
                <a:effectLst/>
              </a:rPr>
              <a:t>seleção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tamanho</a:t>
            </a:r>
            <a:r>
              <a:rPr lang="en-US" b="0" i="0" dirty="0">
                <a:effectLst/>
              </a:rPr>
              <a:t> e </a:t>
            </a:r>
            <a:r>
              <a:rPr lang="en-US" b="0" i="0" dirty="0" err="1">
                <a:effectLst/>
              </a:rPr>
              <a:t>comprimento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precisos</a:t>
            </a:r>
            <a:r>
              <a:rPr lang="en-US" b="0" i="0" dirty="0">
                <a:effectLst/>
              </a:rPr>
              <a:t> do stent e à </a:t>
            </a:r>
            <a:r>
              <a:rPr lang="en-US" b="0" i="0" dirty="0" err="1">
                <a:effectLst/>
              </a:rPr>
              <a:t>modificação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preparo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apropriado</a:t>
            </a:r>
            <a:r>
              <a:rPr lang="en-US" b="0" i="0" dirty="0">
                <a:effectLst/>
              </a:rPr>
              <a:t> da </a:t>
            </a:r>
            <a:r>
              <a:rPr lang="en-US" b="0" i="0" dirty="0" err="1">
                <a:effectLst/>
              </a:rPr>
              <a:t>lesão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especialmente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lesões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complexas</a:t>
            </a:r>
            <a:r>
              <a:rPr lang="en-US" b="0" i="0" dirty="0">
                <a:effectLst/>
              </a:rPr>
              <a:t> com </a:t>
            </a:r>
            <a:r>
              <a:rPr lang="en-US" b="0" i="0" dirty="0" err="1">
                <a:effectLst/>
              </a:rPr>
              <a:t>placas</a:t>
            </a:r>
            <a:r>
              <a:rPr lang="en-US" b="0" i="0" dirty="0">
                <a:effectLst/>
              </a:rPr>
              <a:t> fortemente </a:t>
            </a:r>
            <a:r>
              <a:rPr lang="en-US" b="0" i="0" dirty="0" err="1">
                <a:effectLst/>
              </a:rPr>
              <a:t>calcificadas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ricas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lipídios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Além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disso</a:t>
            </a:r>
            <a:r>
              <a:rPr lang="en-US" b="0" i="0" dirty="0">
                <a:effectLst/>
              </a:rPr>
              <a:t>, a </a:t>
            </a:r>
            <a:r>
              <a:rPr lang="en-US" b="0" i="0" dirty="0" err="1">
                <a:effectLst/>
              </a:rPr>
              <a:t>estratégia</a:t>
            </a:r>
            <a:r>
              <a:rPr lang="en-US" b="0" i="0" dirty="0">
                <a:effectLst/>
              </a:rPr>
              <a:t> de ICP </a:t>
            </a:r>
            <a:r>
              <a:rPr lang="en-US" b="0" i="0" dirty="0" err="1">
                <a:effectLst/>
              </a:rPr>
              <a:t>foi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modificada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</a:t>
            </a:r>
            <a:r>
              <a:rPr lang="en-US" b="0" i="0" dirty="0">
                <a:effectLst/>
              </a:rPr>
              <a:t> 39,6% das </a:t>
            </a:r>
            <a:r>
              <a:rPr lang="en-US" b="0" i="0" dirty="0" err="1">
                <a:effectLst/>
              </a:rPr>
              <a:t>lesões</a:t>
            </a:r>
            <a:r>
              <a:rPr lang="en-US" b="0" i="0" dirty="0">
                <a:effectLst/>
              </a:rPr>
              <a:t> com base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avaliação</a:t>
            </a:r>
            <a:r>
              <a:rPr lang="en-US" b="0" i="0" dirty="0">
                <a:effectLst/>
              </a:rPr>
              <a:t> do </a:t>
            </a:r>
            <a:r>
              <a:rPr lang="en-US" dirty="0"/>
              <a:t>IVUS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pós-intervenção</a:t>
            </a:r>
            <a:r>
              <a:rPr lang="en-US" b="0" i="0" dirty="0">
                <a:effectLst/>
              </a:rPr>
              <a:t>. O </a:t>
            </a:r>
            <a:r>
              <a:rPr lang="en-US" dirty="0"/>
              <a:t>IVUS </a:t>
            </a:r>
            <a:r>
              <a:rPr lang="en-US" b="0" i="0" dirty="0" err="1">
                <a:effectLst/>
              </a:rPr>
              <a:t>após</a:t>
            </a:r>
            <a:r>
              <a:rPr lang="en-US" b="0" i="0" dirty="0">
                <a:effectLst/>
              </a:rPr>
              <a:t> o </a:t>
            </a:r>
            <a:r>
              <a:rPr lang="en-US" b="0" i="0" dirty="0" err="1">
                <a:effectLst/>
              </a:rPr>
              <a:t>implante</a:t>
            </a:r>
            <a:r>
              <a:rPr lang="en-US" b="0" i="0" dirty="0">
                <a:effectLst/>
              </a:rPr>
              <a:t> de stent </a:t>
            </a:r>
            <a:r>
              <a:rPr lang="en-US" b="0" i="0" dirty="0" err="1">
                <a:effectLst/>
              </a:rPr>
              <a:t>teria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levado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uma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pós-dilatação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agressiva</a:t>
            </a:r>
            <a:r>
              <a:rPr lang="en-US" b="0" i="0" dirty="0">
                <a:effectLst/>
              </a:rPr>
              <a:t>, mas </a:t>
            </a:r>
            <a:r>
              <a:rPr lang="en-US" b="0" i="0" dirty="0" err="1">
                <a:effectLst/>
              </a:rPr>
              <a:t>segura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destinada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alcançar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expansão</a:t>
            </a:r>
            <a:r>
              <a:rPr lang="en-US" b="0" i="0" dirty="0">
                <a:effectLst/>
              </a:rPr>
              <a:t> ideal do stent e a </a:t>
            </a:r>
            <a:r>
              <a:rPr lang="en-US" b="0" i="0" dirty="0" err="1">
                <a:effectLst/>
              </a:rPr>
              <a:t>detecção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complicações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como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dissecções</a:t>
            </a:r>
            <a:r>
              <a:rPr lang="en-US" b="0" i="0" dirty="0">
                <a:effectLst/>
              </a:rPr>
              <a:t> das </a:t>
            </a:r>
            <a:r>
              <a:rPr lang="en-US" b="0" i="0" dirty="0" err="1">
                <a:effectLst/>
              </a:rPr>
              <a:t>bordas</a:t>
            </a:r>
            <a:r>
              <a:rPr lang="en-US" b="0" i="0" dirty="0">
                <a:effectLst/>
              </a:rPr>
              <a:t> do stent.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critérios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convencionais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expansão</a:t>
            </a:r>
            <a:r>
              <a:rPr lang="en-US" b="0" i="0" dirty="0">
                <a:effectLst/>
              </a:rPr>
              <a:t> do stent </a:t>
            </a:r>
            <a:r>
              <a:rPr lang="en-US" b="0" i="0" dirty="0" err="1">
                <a:effectLst/>
              </a:rPr>
              <a:t>nos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quais</a:t>
            </a:r>
            <a:r>
              <a:rPr lang="en-US" b="0" i="0" dirty="0">
                <a:effectLst/>
              </a:rPr>
              <a:t> a AMS </a:t>
            </a:r>
            <a:r>
              <a:rPr lang="en-US" b="0" i="0" dirty="0" err="1">
                <a:effectLst/>
              </a:rPr>
              <a:t>foi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comparada</a:t>
            </a:r>
            <a:r>
              <a:rPr lang="en-US" b="0" i="0" dirty="0">
                <a:effectLst/>
              </a:rPr>
              <a:t> com a </a:t>
            </a:r>
            <a:r>
              <a:rPr lang="en-US" b="0" i="0" dirty="0" err="1">
                <a:effectLst/>
              </a:rPr>
              <a:t>área</a:t>
            </a:r>
            <a:r>
              <a:rPr lang="en-US" b="0" i="0" dirty="0">
                <a:effectLst/>
              </a:rPr>
              <a:t> do </a:t>
            </a:r>
            <a:r>
              <a:rPr lang="en-US" b="0" i="0" dirty="0" err="1">
                <a:effectLst/>
              </a:rPr>
              <a:t>lúmen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referência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foram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capazes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predizer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eventos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clínicos</a:t>
            </a:r>
            <a:r>
              <a:rPr lang="en-US" dirty="0"/>
              <a:t>. </a:t>
            </a:r>
            <a:r>
              <a:rPr lang="en-US" b="0" i="0" dirty="0">
                <a:effectLst/>
              </a:rPr>
              <a:t>A </a:t>
            </a:r>
            <a:r>
              <a:rPr lang="en-US" b="0" i="0" dirty="0" err="1">
                <a:effectLst/>
              </a:rPr>
              <a:t>área</a:t>
            </a:r>
            <a:r>
              <a:rPr lang="en-US" b="0" i="0" dirty="0">
                <a:effectLst/>
              </a:rPr>
              <a:t> do </a:t>
            </a:r>
            <a:r>
              <a:rPr lang="en-US" b="0" i="0" dirty="0" err="1">
                <a:effectLst/>
              </a:rPr>
              <a:t>lúmen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referência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pode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não</a:t>
            </a:r>
            <a:r>
              <a:rPr lang="en-US" b="0" i="0" dirty="0">
                <a:effectLst/>
              </a:rPr>
              <a:t> ser </a:t>
            </a:r>
            <a:r>
              <a:rPr lang="en-US" b="0" i="0" dirty="0" err="1">
                <a:effectLst/>
              </a:rPr>
              <a:t>apropriada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quando</a:t>
            </a:r>
            <a:r>
              <a:rPr lang="en-US" b="0" i="0" dirty="0">
                <a:effectLst/>
              </a:rPr>
              <a:t> o </a:t>
            </a:r>
            <a:r>
              <a:rPr lang="en-US" b="0" i="0" dirty="0" err="1">
                <a:effectLst/>
              </a:rPr>
              <a:t>comprimento</a:t>
            </a:r>
            <a:r>
              <a:rPr lang="en-US" b="0" i="0" dirty="0">
                <a:effectLst/>
              </a:rPr>
              <a:t> do stent é </a:t>
            </a:r>
            <a:r>
              <a:rPr lang="en-US" b="0" i="0" dirty="0" err="1">
                <a:effectLst/>
              </a:rPr>
              <a:t>longo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quando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lesão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doença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difusa</a:t>
            </a:r>
            <a:r>
              <a:rPr lang="en-US" b="0" i="0" dirty="0">
                <a:effectLst/>
              </a:rPr>
              <a:t> e </a:t>
            </a:r>
            <a:r>
              <a:rPr lang="en-US" b="0" i="0" dirty="0" err="1">
                <a:effectLst/>
              </a:rPr>
              <a:t>quando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borda</a:t>
            </a:r>
            <a:r>
              <a:rPr lang="en-US" b="0" i="0" dirty="0">
                <a:effectLst/>
              </a:rPr>
              <a:t> do stent </a:t>
            </a:r>
            <a:r>
              <a:rPr lang="en-US" b="0" i="0" dirty="0" err="1">
                <a:effectLst/>
              </a:rPr>
              <a:t>está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localizada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bifurcação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critérios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relativos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expansão</a:t>
            </a:r>
            <a:r>
              <a:rPr lang="en-US" b="0" i="0" dirty="0">
                <a:effectLst/>
              </a:rPr>
              <a:t> do stent </a:t>
            </a:r>
            <a:r>
              <a:rPr lang="en-US" b="0" i="0" dirty="0" err="1">
                <a:effectLst/>
              </a:rPr>
              <a:t>só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podem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funcionar</a:t>
            </a:r>
            <a:r>
              <a:rPr lang="en-US" b="0" i="0" dirty="0">
                <a:effectLst/>
              </a:rPr>
              <a:t> se a AMS for </a:t>
            </a:r>
            <a:r>
              <a:rPr lang="en-US" b="0" i="0" dirty="0" err="1">
                <a:effectLst/>
              </a:rPr>
              <a:t>pequena</a:t>
            </a:r>
            <a:r>
              <a:rPr lang="en-US" b="0" i="0" dirty="0">
                <a:effectLst/>
              </a:rPr>
              <a:t>. Mais </a:t>
            </a:r>
            <a:r>
              <a:rPr lang="en-US" b="0" i="0" dirty="0" err="1">
                <a:effectLst/>
              </a:rPr>
              <a:t>estudos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serão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necessários</a:t>
            </a:r>
            <a:r>
              <a:rPr lang="en-US" b="0" i="0" dirty="0">
                <a:effectLst/>
              </a:rPr>
              <a:t> para </a:t>
            </a:r>
            <a:r>
              <a:rPr lang="en-US" b="0" i="0" dirty="0" err="1">
                <a:effectLst/>
              </a:rPr>
              <a:t>explorar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critérios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ideais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expansão</a:t>
            </a:r>
            <a:r>
              <a:rPr lang="en-US" b="0" i="0" dirty="0">
                <a:effectLst/>
              </a:rPr>
              <a:t> do stent, </a:t>
            </a:r>
            <a:r>
              <a:rPr lang="en-US" b="0" i="0" dirty="0" err="1">
                <a:effectLst/>
              </a:rPr>
              <a:t>predizendo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desfechos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clínicos</a:t>
            </a:r>
            <a:r>
              <a:rPr lang="en-US" b="0" i="0" dirty="0">
                <a:effectLst/>
              </a:rPr>
              <a:t> que </a:t>
            </a:r>
            <a:r>
              <a:rPr lang="en-US" b="0" i="0" dirty="0" err="1">
                <a:effectLst/>
              </a:rPr>
              <a:t>poderiam</a:t>
            </a:r>
            <a:r>
              <a:rPr lang="en-US" b="0" i="0" dirty="0">
                <a:effectLst/>
              </a:rPr>
              <a:t> ser </a:t>
            </a:r>
            <a:r>
              <a:rPr lang="en-US" b="0" i="0" dirty="0" err="1">
                <a:effectLst/>
              </a:rPr>
              <a:t>usados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guia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durante</a:t>
            </a:r>
            <a:r>
              <a:rPr lang="en-US" b="0" i="0" dirty="0">
                <a:effectLst/>
              </a:rPr>
              <a:t> a ICP.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0B16B0-2B2F-B5A4-D5C4-311AA99B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DISCUSSÃO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500065-C923-29AA-B7ED-E15A8B650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6054" y="2427383"/>
            <a:ext cx="8959892" cy="3169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melhora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dos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desfechos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clínicos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ICP do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Complexo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OPTIVUS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pode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ser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causada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não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apenas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pela ICP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guiada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por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mas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também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pela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adoção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da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prática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clínica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contemporânea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Uso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exclusivo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 de Stent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farmacológico</a:t>
            </a: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sym typeface="Wingdings" panose="05000000000000000000" pitchFamily="2" charset="2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sym typeface="Wingdings" panose="05000000000000000000" pitchFamily="2" charset="2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Abordagem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da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artéria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radial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detrimento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demais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sítios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Prescrição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 de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estatinas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 de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alta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potência</a:t>
            </a: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sym typeface="Wingdings" panose="05000000000000000000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sym typeface="Wingdings" panose="05000000000000000000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Incidência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baixa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coronariografia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controle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assintomáticos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5B982E-3E00-7166-7620-B0A7AF2F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LIMITAÇÕES DO ESTUDO</a:t>
            </a:r>
          </a:p>
        </p:txBody>
      </p:sp>
      <p:graphicFrame>
        <p:nvGraphicFramePr>
          <p:cNvPr id="6" name="Espaço Reservado para Texto 3">
            <a:extLst>
              <a:ext uri="{FF2B5EF4-FFF2-40B4-BE49-F238E27FC236}">
                <a16:creationId xmlns:a16="http://schemas.microsoft.com/office/drawing/2014/main" id="{5BB8C3CE-5D50-02EC-8C98-5688CBCB6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90907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130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FAE1B-E693-A2EC-3558-E16B7488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CONCLUSÃO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9C1146-1A6F-9762-9294-11FB5494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</a:rPr>
              <a:t>A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prática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contemporânea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de ICP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realizada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no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estudo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OPTIVUS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foi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associado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uma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taxa de MACCE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significativamente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mais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baixa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do que a meta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predefinida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de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desempenho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do ICP, e com um valor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numericamente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inferior à taxa de MACCE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em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relação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a meta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predefinida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de CRVM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em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1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ano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74A8CB-8452-CB0A-E2EE-A141D0B3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REFERÊNCIAS BIBLIOGRÁFICAS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CD5EB7-976D-FE75-B610-F869D5A23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06650"/>
            <a:ext cx="5181508" cy="37224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>
              <a:buAutoNum type="arabicPeriod"/>
            </a:pPr>
            <a:r>
              <a:rPr lang="pt-BR" sz="900" dirty="0"/>
              <a:t>Neumann FJ, Sousa-Uva M, </a:t>
            </a:r>
            <a:r>
              <a:rPr lang="pt-BR" sz="900" dirty="0" err="1"/>
              <a:t>Ahlsson</a:t>
            </a:r>
            <a:r>
              <a:rPr lang="pt-BR" sz="900" dirty="0"/>
              <a:t> A, ESC </a:t>
            </a:r>
            <a:r>
              <a:rPr lang="pt-BR" sz="900" dirty="0" err="1"/>
              <a:t>Scientific</a:t>
            </a:r>
            <a:r>
              <a:rPr lang="pt-BR" sz="900" dirty="0"/>
              <a:t> </a:t>
            </a:r>
            <a:r>
              <a:rPr lang="pt-BR" sz="900" dirty="0" err="1"/>
              <a:t>Document</a:t>
            </a:r>
            <a:r>
              <a:rPr lang="pt-BR" sz="900" dirty="0"/>
              <a:t> </a:t>
            </a:r>
            <a:r>
              <a:rPr lang="pt-BR" sz="900" dirty="0" err="1"/>
              <a:t>Group</a:t>
            </a:r>
            <a:r>
              <a:rPr lang="pt-BR" sz="900" dirty="0"/>
              <a:t>. 2018 ESC/EACTS </a:t>
            </a:r>
            <a:r>
              <a:rPr lang="pt-BR" sz="900" dirty="0" err="1"/>
              <a:t>guidelines</a:t>
            </a:r>
            <a:r>
              <a:rPr lang="pt-BR" sz="900" dirty="0"/>
              <a:t> </a:t>
            </a:r>
            <a:r>
              <a:rPr lang="pt-BR" sz="900" dirty="0" err="1"/>
              <a:t>on</a:t>
            </a:r>
            <a:r>
              <a:rPr lang="pt-BR" sz="900" dirty="0"/>
              <a:t> </a:t>
            </a:r>
            <a:r>
              <a:rPr lang="pt-BR" sz="900" dirty="0" err="1"/>
              <a:t>myocardial</a:t>
            </a:r>
            <a:r>
              <a:rPr lang="pt-BR" sz="900" dirty="0"/>
              <a:t> </a:t>
            </a:r>
            <a:r>
              <a:rPr lang="pt-BR" sz="900" dirty="0" err="1"/>
              <a:t>revascularization</a:t>
            </a:r>
            <a:r>
              <a:rPr lang="pt-BR" sz="900" dirty="0"/>
              <a:t>. </a:t>
            </a:r>
            <a:r>
              <a:rPr lang="pt-BR" sz="900" dirty="0" err="1"/>
              <a:t>Eur</a:t>
            </a:r>
            <a:r>
              <a:rPr lang="pt-BR" sz="900" dirty="0"/>
              <a:t> Heart J. 2019;40:87–165.</a:t>
            </a:r>
          </a:p>
          <a:p>
            <a:pPr marL="228600" indent="-228600">
              <a:buAutoNum type="arabicPeriod"/>
            </a:pPr>
            <a:r>
              <a:rPr lang="pt-BR" sz="900" dirty="0"/>
              <a:t>Lawton JS, </a:t>
            </a:r>
            <a:r>
              <a:rPr lang="pt-BR" sz="900" dirty="0" err="1"/>
              <a:t>Tamis-Holland</a:t>
            </a:r>
            <a:r>
              <a:rPr lang="pt-BR" sz="900" dirty="0"/>
              <a:t> JE, Bangalore S, et al. 2021 ACC/AHA/SCAI </a:t>
            </a:r>
            <a:r>
              <a:rPr lang="pt-BR" sz="900" dirty="0" err="1"/>
              <a:t>guideline</a:t>
            </a:r>
            <a:r>
              <a:rPr lang="pt-BR" sz="900" dirty="0"/>
              <a:t> for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artery</a:t>
            </a:r>
            <a:r>
              <a:rPr lang="pt-BR" sz="900" dirty="0"/>
              <a:t> </a:t>
            </a:r>
            <a:r>
              <a:rPr lang="pt-BR" sz="900" dirty="0" err="1"/>
              <a:t>revascularization</a:t>
            </a:r>
            <a:r>
              <a:rPr lang="pt-BR" sz="900" dirty="0"/>
              <a:t>: a </a:t>
            </a:r>
            <a:r>
              <a:rPr lang="pt-BR" sz="900" dirty="0" err="1"/>
              <a:t>report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American </a:t>
            </a:r>
            <a:r>
              <a:rPr lang="pt-BR" sz="900" dirty="0" err="1"/>
              <a:t>College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Cardiology</a:t>
            </a:r>
            <a:r>
              <a:rPr lang="pt-BR" sz="900" dirty="0"/>
              <a:t>/American Heart </a:t>
            </a:r>
            <a:r>
              <a:rPr lang="pt-BR" sz="900" dirty="0" err="1"/>
              <a:t>Association</a:t>
            </a:r>
            <a:r>
              <a:rPr lang="pt-BR" sz="900" dirty="0"/>
              <a:t> Joint </a:t>
            </a:r>
            <a:r>
              <a:rPr lang="pt-BR" sz="900" dirty="0" err="1"/>
              <a:t>Committee</a:t>
            </a:r>
            <a:r>
              <a:rPr lang="pt-BR" sz="900" dirty="0"/>
              <a:t> </a:t>
            </a:r>
            <a:r>
              <a:rPr lang="pt-BR" sz="900" dirty="0" err="1"/>
              <a:t>on</a:t>
            </a:r>
            <a:r>
              <a:rPr lang="pt-BR" sz="900" dirty="0"/>
              <a:t> Clinical </a:t>
            </a:r>
            <a:r>
              <a:rPr lang="pt-BR" sz="900" dirty="0" err="1"/>
              <a:t>Practice</a:t>
            </a:r>
            <a:r>
              <a:rPr lang="pt-BR" sz="900" dirty="0"/>
              <a:t> </a:t>
            </a:r>
            <a:r>
              <a:rPr lang="pt-BR" sz="900" dirty="0" err="1"/>
              <a:t>Guidelines</a:t>
            </a:r>
            <a:r>
              <a:rPr lang="pt-BR" sz="900" dirty="0"/>
              <a:t>. J Am Coll </a:t>
            </a:r>
            <a:r>
              <a:rPr lang="pt-BR" sz="900" dirty="0" err="1"/>
              <a:t>Cardiol</a:t>
            </a:r>
            <a:r>
              <a:rPr lang="pt-BR" sz="900" dirty="0"/>
              <a:t>. 2022;79(2):e21–e129.</a:t>
            </a:r>
          </a:p>
          <a:p>
            <a:pPr marL="228600" indent="-228600">
              <a:buAutoNum type="arabicPeriod"/>
            </a:pPr>
            <a:r>
              <a:rPr lang="pt-BR" sz="900" dirty="0"/>
              <a:t>Head SJ, </a:t>
            </a:r>
            <a:r>
              <a:rPr lang="pt-BR" sz="900" dirty="0" err="1"/>
              <a:t>Milojevic</a:t>
            </a:r>
            <a:r>
              <a:rPr lang="pt-BR" sz="900" dirty="0"/>
              <a:t> M, </a:t>
            </a:r>
            <a:r>
              <a:rPr lang="pt-BR" sz="900" dirty="0" err="1"/>
              <a:t>Daemen</a:t>
            </a:r>
            <a:r>
              <a:rPr lang="pt-BR" sz="900" dirty="0"/>
              <a:t> J, et al. </a:t>
            </a:r>
            <a:r>
              <a:rPr lang="pt-BR" sz="900" dirty="0" err="1"/>
              <a:t>Mortality</a:t>
            </a:r>
            <a:r>
              <a:rPr lang="pt-BR" sz="900" dirty="0"/>
              <a:t> </a:t>
            </a:r>
            <a:r>
              <a:rPr lang="pt-BR" sz="900" dirty="0" err="1"/>
              <a:t>after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artery</a:t>
            </a:r>
            <a:r>
              <a:rPr lang="pt-BR" sz="900" dirty="0"/>
              <a:t> </a:t>
            </a:r>
            <a:r>
              <a:rPr lang="pt-BR" sz="900" dirty="0" err="1"/>
              <a:t>bypass</a:t>
            </a:r>
            <a:r>
              <a:rPr lang="pt-BR" sz="900" dirty="0"/>
              <a:t> </a:t>
            </a:r>
            <a:r>
              <a:rPr lang="pt-BR" sz="900" dirty="0" err="1"/>
              <a:t>grafting</a:t>
            </a:r>
            <a:r>
              <a:rPr lang="pt-BR" sz="900" dirty="0"/>
              <a:t> versus </a:t>
            </a:r>
            <a:r>
              <a:rPr lang="pt-BR" sz="900" dirty="0" err="1"/>
              <a:t>percutaneous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intervention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stenting</a:t>
            </a:r>
            <a:r>
              <a:rPr lang="pt-BR" sz="900" dirty="0"/>
              <a:t> for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artery</a:t>
            </a:r>
            <a:r>
              <a:rPr lang="pt-BR" sz="900" dirty="0"/>
              <a:t> </a:t>
            </a:r>
            <a:r>
              <a:rPr lang="pt-BR" sz="900" dirty="0" err="1"/>
              <a:t>disease</a:t>
            </a:r>
            <a:r>
              <a:rPr lang="pt-BR" sz="900" dirty="0"/>
              <a:t>: a </a:t>
            </a:r>
            <a:r>
              <a:rPr lang="pt-BR" sz="900" dirty="0" err="1"/>
              <a:t>pooled</a:t>
            </a:r>
            <a:r>
              <a:rPr lang="pt-BR" sz="900" dirty="0"/>
              <a:t> </a:t>
            </a:r>
            <a:r>
              <a:rPr lang="pt-BR" sz="900" dirty="0" err="1"/>
              <a:t>analysis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individual </a:t>
            </a:r>
            <a:r>
              <a:rPr lang="pt-BR" sz="900" dirty="0" err="1"/>
              <a:t>patient</a:t>
            </a:r>
            <a:r>
              <a:rPr lang="pt-BR" sz="900" dirty="0"/>
              <a:t> data. Lancet. 2018;391:939– 948. </a:t>
            </a:r>
          </a:p>
          <a:p>
            <a:pPr marL="228600" indent="-228600">
              <a:buAutoNum type="arabicPeriod"/>
            </a:pPr>
            <a:r>
              <a:rPr lang="pt-BR" sz="900" dirty="0" err="1"/>
              <a:t>Fearon</a:t>
            </a:r>
            <a:r>
              <a:rPr lang="pt-BR" sz="900" dirty="0"/>
              <a:t> WF, Zimmermann FM, De </a:t>
            </a:r>
            <a:r>
              <a:rPr lang="pt-BR" sz="900" dirty="0" err="1"/>
              <a:t>Bruyne</a:t>
            </a:r>
            <a:r>
              <a:rPr lang="pt-BR" sz="900" dirty="0"/>
              <a:t> B, et al. </a:t>
            </a:r>
            <a:r>
              <a:rPr lang="pt-BR" sz="900" dirty="0" err="1"/>
              <a:t>Fractional</a:t>
            </a:r>
            <a:r>
              <a:rPr lang="pt-BR" sz="900" dirty="0"/>
              <a:t> </a:t>
            </a:r>
            <a:r>
              <a:rPr lang="pt-BR" sz="900" dirty="0" err="1"/>
              <a:t>flow</a:t>
            </a:r>
            <a:r>
              <a:rPr lang="pt-BR" sz="900" dirty="0"/>
              <a:t> reserve-</a:t>
            </a:r>
            <a:r>
              <a:rPr lang="pt-BR" sz="900" dirty="0" err="1"/>
              <a:t>guided</a:t>
            </a:r>
            <a:r>
              <a:rPr lang="pt-BR" sz="900" dirty="0"/>
              <a:t> PCI as </a:t>
            </a:r>
            <a:r>
              <a:rPr lang="pt-BR" sz="900" dirty="0" err="1"/>
              <a:t>compared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bypass</a:t>
            </a:r>
            <a:r>
              <a:rPr lang="pt-BR" sz="900" dirty="0"/>
              <a:t> </a:t>
            </a:r>
            <a:r>
              <a:rPr lang="pt-BR" sz="900" dirty="0" err="1"/>
              <a:t>surgery</a:t>
            </a:r>
            <a:r>
              <a:rPr lang="pt-BR" sz="900" dirty="0"/>
              <a:t>. N </a:t>
            </a:r>
            <a:r>
              <a:rPr lang="pt-BR" sz="900" dirty="0" err="1"/>
              <a:t>Engl</a:t>
            </a:r>
            <a:r>
              <a:rPr lang="pt-BR" sz="900" dirty="0"/>
              <a:t> J Med. 2022;386:128–137. </a:t>
            </a:r>
          </a:p>
          <a:p>
            <a:pPr marL="228600" indent="-228600">
              <a:buAutoNum type="arabicPeriod"/>
            </a:pPr>
            <a:r>
              <a:rPr lang="pt-BR" sz="900" dirty="0" err="1"/>
              <a:t>Serruys</a:t>
            </a:r>
            <a:r>
              <a:rPr lang="pt-BR" sz="900" dirty="0"/>
              <a:t> PW, Morice MC, </a:t>
            </a:r>
            <a:r>
              <a:rPr lang="pt-BR" sz="900" dirty="0" err="1"/>
              <a:t>Kappetein</a:t>
            </a:r>
            <a:r>
              <a:rPr lang="pt-BR" sz="900" dirty="0"/>
              <a:t> AP, et al. </a:t>
            </a:r>
            <a:r>
              <a:rPr lang="pt-BR" sz="900" dirty="0" err="1"/>
              <a:t>Percutaneous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intervention</a:t>
            </a:r>
            <a:r>
              <a:rPr lang="pt-BR" sz="900" dirty="0"/>
              <a:t> versus </a:t>
            </a:r>
            <a:r>
              <a:rPr lang="pt-BR" sz="900" dirty="0" err="1"/>
              <a:t>coronary-artery</a:t>
            </a:r>
            <a:r>
              <a:rPr lang="pt-BR" sz="900" dirty="0"/>
              <a:t> </a:t>
            </a:r>
            <a:r>
              <a:rPr lang="pt-BR" sz="900" dirty="0" err="1"/>
              <a:t>bypass</a:t>
            </a:r>
            <a:r>
              <a:rPr lang="pt-BR" sz="900" dirty="0"/>
              <a:t> </a:t>
            </a:r>
            <a:r>
              <a:rPr lang="pt-BR" sz="900" dirty="0" err="1"/>
              <a:t>grafting</a:t>
            </a:r>
            <a:r>
              <a:rPr lang="pt-BR" sz="900" dirty="0"/>
              <a:t> for </a:t>
            </a:r>
            <a:r>
              <a:rPr lang="pt-BR" sz="900" dirty="0" err="1"/>
              <a:t>severe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artery</a:t>
            </a:r>
            <a:r>
              <a:rPr lang="pt-BR" sz="900" dirty="0"/>
              <a:t> </a:t>
            </a:r>
            <a:r>
              <a:rPr lang="pt-BR" sz="900" dirty="0" err="1"/>
              <a:t>disease</a:t>
            </a:r>
            <a:r>
              <a:rPr lang="pt-BR" sz="900" dirty="0"/>
              <a:t>. N </a:t>
            </a:r>
            <a:r>
              <a:rPr lang="pt-BR" sz="900" dirty="0" err="1"/>
              <a:t>Engl</a:t>
            </a:r>
            <a:r>
              <a:rPr lang="pt-BR" sz="900" dirty="0"/>
              <a:t> J Med. 2009;360:961– 972. </a:t>
            </a:r>
          </a:p>
          <a:p>
            <a:pPr marL="228600" indent="-228600">
              <a:buAutoNum type="arabicPeriod"/>
            </a:pPr>
            <a:r>
              <a:rPr lang="pt-BR" sz="900" dirty="0" err="1"/>
              <a:t>Farkouh</a:t>
            </a:r>
            <a:r>
              <a:rPr lang="pt-BR" sz="900" dirty="0"/>
              <a:t> ME, </a:t>
            </a:r>
            <a:r>
              <a:rPr lang="pt-BR" sz="900" dirty="0" err="1"/>
              <a:t>Domanski</a:t>
            </a:r>
            <a:r>
              <a:rPr lang="pt-BR" sz="900" dirty="0"/>
              <a:t> M, </a:t>
            </a:r>
            <a:r>
              <a:rPr lang="pt-BR" sz="900" dirty="0" err="1"/>
              <a:t>Sleeper</a:t>
            </a:r>
            <a:r>
              <a:rPr lang="pt-BR" sz="900" dirty="0"/>
              <a:t> LA, et al. </a:t>
            </a:r>
            <a:r>
              <a:rPr lang="pt-BR" sz="900" dirty="0" err="1"/>
              <a:t>Strategies</a:t>
            </a:r>
            <a:r>
              <a:rPr lang="pt-BR" sz="900" dirty="0"/>
              <a:t> for </a:t>
            </a:r>
            <a:r>
              <a:rPr lang="pt-BR" sz="900" dirty="0" err="1"/>
              <a:t>multivessel</a:t>
            </a:r>
            <a:r>
              <a:rPr lang="pt-BR" sz="900" dirty="0"/>
              <a:t> </a:t>
            </a:r>
            <a:r>
              <a:rPr lang="pt-BR" sz="900" dirty="0" err="1"/>
              <a:t>revascularization</a:t>
            </a:r>
            <a:r>
              <a:rPr lang="pt-BR" sz="900" dirty="0"/>
              <a:t> in </a:t>
            </a:r>
            <a:r>
              <a:rPr lang="pt-BR" sz="900" dirty="0" err="1"/>
              <a:t>patients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diabetes. N </a:t>
            </a:r>
            <a:r>
              <a:rPr lang="pt-BR" sz="900" dirty="0" err="1"/>
              <a:t>Engl</a:t>
            </a:r>
            <a:r>
              <a:rPr lang="pt-BR" sz="900" dirty="0"/>
              <a:t> J Med. 2012;367: 2375–2384. </a:t>
            </a:r>
          </a:p>
          <a:p>
            <a:pPr marL="228600" indent="-228600">
              <a:buAutoNum type="arabicPeriod"/>
            </a:pPr>
            <a:r>
              <a:rPr lang="pt-BR" sz="900" dirty="0"/>
              <a:t>Park SJ, </a:t>
            </a:r>
            <a:r>
              <a:rPr lang="pt-BR" sz="900" dirty="0" err="1"/>
              <a:t>Ahn</a:t>
            </a:r>
            <a:r>
              <a:rPr lang="pt-BR" sz="900" dirty="0"/>
              <a:t> JM, Kim YH, et al. </a:t>
            </a:r>
            <a:r>
              <a:rPr lang="pt-BR" sz="900" dirty="0" err="1"/>
              <a:t>Trial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everolimus-eluting</a:t>
            </a:r>
            <a:r>
              <a:rPr lang="pt-BR" sz="900" dirty="0"/>
              <a:t> </a:t>
            </a:r>
            <a:r>
              <a:rPr lang="pt-BR" sz="900" dirty="0" err="1"/>
              <a:t>stents</a:t>
            </a:r>
            <a:r>
              <a:rPr lang="pt-BR" sz="900" dirty="0"/>
              <a:t> </a:t>
            </a:r>
            <a:r>
              <a:rPr lang="pt-BR" sz="900" dirty="0" err="1"/>
              <a:t>or</a:t>
            </a:r>
            <a:r>
              <a:rPr lang="pt-BR" sz="900" dirty="0"/>
              <a:t> </a:t>
            </a:r>
            <a:r>
              <a:rPr lang="pt-BR" sz="900" dirty="0" err="1"/>
              <a:t>bypass</a:t>
            </a:r>
            <a:r>
              <a:rPr lang="pt-BR" sz="900" dirty="0"/>
              <a:t> </a:t>
            </a:r>
            <a:r>
              <a:rPr lang="pt-BR" sz="900" dirty="0" err="1"/>
              <a:t>surgery</a:t>
            </a:r>
            <a:r>
              <a:rPr lang="pt-BR" sz="900" dirty="0"/>
              <a:t> for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disease</a:t>
            </a:r>
            <a:r>
              <a:rPr lang="pt-BR" sz="900" dirty="0"/>
              <a:t>. N </a:t>
            </a:r>
            <a:r>
              <a:rPr lang="pt-BR" sz="900" dirty="0" err="1"/>
              <a:t>Engl</a:t>
            </a:r>
            <a:r>
              <a:rPr lang="pt-BR" sz="900" dirty="0"/>
              <a:t> J Med. 2015;372:1204– 1212. </a:t>
            </a:r>
          </a:p>
          <a:p>
            <a:pPr marL="228600" indent="-228600">
              <a:buAutoNum type="arabicPeriod"/>
            </a:pPr>
            <a:r>
              <a:rPr lang="pt-BR" sz="900" dirty="0"/>
              <a:t>Hong SJ, Kim BK, Shin DH, et al. </a:t>
            </a:r>
            <a:r>
              <a:rPr lang="pt-BR" sz="900" dirty="0" err="1"/>
              <a:t>Effect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intravascular </a:t>
            </a:r>
            <a:r>
              <a:rPr lang="pt-BR" sz="900" dirty="0" err="1"/>
              <a:t>ultrasound-guided</a:t>
            </a:r>
            <a:r>
              <a:rPr lang="pt-BR" sz="900" dirty="0"/>
              <a:t> </a:t>
            </a:r>
            <a:r>
              <a:rPr lang="pt-BR" sz="900" dirty="0" err="1"/>
              <a:t>vs</a:t>
            </a:r>
            <a:r>
              <a:rPr lang="pt-BR" sz="900" dirty="0"/>
              <a:t> </a:t>
            </a:r>
            <a:r>
              <a:rPr lang="pt-BR" sz="900" dirty="0" err="1"/>
              <a:t>angiographyguided</a:t>
            </a:r>
            <a:r>
              <a:rPr lang="pt-BR" sz="900" dirty="0"/>
              <a:t> </a:t>
            </a:r>
            <a:r>
              <a:rPr lang="pt-BR" sz="900" dirty="0" err="1"/>
              <a:t>everolimus-eluting</a:t>
            </a:r>
            <a:r>
              <a:rPr lang="pt-BR" sz="900" dirty="0"/>
              <a:t> </a:t>
            </a:r>
            <a:r>
              <a:rPr lang="pt-BR" sz="900" dirty="0" err="1"/>
              <a:t>stent</a:t>
            </a:r>
            <a:r>
              <a:rPr lang="pt-BR" sz="900" dirty="0"/>
              <a:t> </a:t>
            </a:r>
            <a:r>
              <a:rPr lang="pt-BR" sz="900" dirty="0" err="1"/>
              <a:t>implantation</a:t>
            </a:r>
            <a:r>
              <a:rPr lang="pt-BR" sz="900" dirty="0"/>
              <a:t>: </a:t>
            </a:r>
            <a:r>
              <a:rPr lang="pt-BR" sz="900" dirty="0" err="1"/>
              <a:t>the</a:t>
            </a:r>
            <a:r>
              <a:rPr lang="pt-BR" sz="900" dirty="0"/>
              <a:t> IVUS-XPL </a:t>
            </a:r>
            <a:r>
              <a:rPr lang="pt-BR" sz="900" dirty="0" err="1"/>
              <a:t>randomized</a:t>
            </a:r>
            <a:r>
              <a:rPr lang="pt-BR" sz="900" dirty="0"/>
              <a:t> </a:t>
            </a:r>
            <a:r>
              <a:rPr lang="pt-BR" sz="900" dirty="0" err="1"/>
              <a:t>clinical</a:t>
            </a:r>
            <a:r>
              <a:rPr lang="pt-BR" sz="900" dirty="0"/>
              <a:t> </a:t>
            </a:r>
            <a:r>
              <a:rPr lang="pt-BR" sz="900" dirty="0" err="1"/>
              <a:t>trial</a:t>
            </a:r>
            <a:r>
              <a:rPr lang="pt-BR" sz="900" dirty="0"/>
              <a:t>. JAMA. 2015;314:2155–2163. </a:t>
            </a:r>
          </a:p>
          <a:p>
            <a:pPr marL="228600" indent="-228600">
              <a:buAutoNum type="arabicPeriod"/>
            </a:pPr>
            <a:r>
              <a:rPr lang="pt-BR" sz="900" dirty="0"/>
              <a:t>Zhang J, Gao X, Kan J, et al. Intravascular </a:t>
            </a:r>
            <a:r>
              <a:rPr lang="pt-BR" sz="900" dirty="0" err="1"/>
              <a:t>ultrasound</a:t>
            </a:r>
            <a:r>
              <a:rPr lang="pt-BR" sz="900" dirty="0"/>
              <a:t> versus </a:t>
            </a:r>
            <a:r>
              <a:rPr lang="pt-BR" sz="900" dirty="0" err="1"/>
              <a:t>angiography-guided</a:t>
            </a:r>
            <a:r>
              <a:rPr lang="pt-BR" sz="900" dirty="0"/>
              <a:t> </a:t>
            </a:r>
            <a:r>
              <a:rPr lang="pt-BR" sz="900" dirty="0" err="1"/>
              <a:t>drug-eluting</a:t>
            </a:r>
            <a:r>
              <a:rPr lang="pt-BR" sz="900" dirty="0"/>
              <a:t> </a:t>
            </a:r>
            <a:r>
              <a:rPr lang="pt-BR" sz="900" dirty="0" err="1"/>
              <a:t>stent</a:t>
            </a:r>
            <a:r>
              <a:rPr lang="pt-BR" sz="900" dirty="0"/>
              <a:t> </a:t>
            </a:r>
            <a:r>
              <a:rPr lang="pt-BR" sz="900" dirty="0" err="1"/>
              <a:t>implantation</a:t>
            </a:r>
            <a:r>
              <a:rPr lang="pt-BR" sz="900" dirty="0"/>
              <a:t>: </a:t>
            </a:r>
            <a:r>
              <a:rPr lang="pt-BR" sz="900" dirty="0" err="1"/>
              <a:t>the</a:t>
            </a:r>
            <a:r>
              <a:rPr lang="pt-BR" sz="900" dirty="0"/>
              <a:t> ULTIMATE </a:t>
            </a:r>
            <a:r>
              <a:rPr lang="pt-BR" sz="900" dirty="0" err="1"/>
              <a:t>trial</a:t>
            </a:r>
            <a:r>
              <a:rPr lang="pt-BR" sz="900" dirty="0"/>
              <a:t>. J Am Coll </a:t>
            </a:r>
            <a:r>
              <a:rPr lang="pt-BR" sz="900" dirty="0" err="1"/>
              <a:t>Cardiol</a:t>
            </a:r>
            <a:r>
              <a:rPr lang="pt-BR" sz="900" dirty="0"/>
              <a:t>. 2018;72:3126–3137. </a:t>
            </a:r>
          </a:p>
          <a:p>
            <a:pPr marL="228600" indent="-228600">
              <a:buAutoNum type="arabicPeriod"/>
            </a:pPr>
            <a:r>
              <a:rPr lang="pt-BR" sz="900" dirty="0" err="1"/>
              <a:t>Matsumura</a:t>
            </a:r>
            <a:r>
              <a:rPr lang="pt-BR" sz="900" dirty="0"/>
              <a:t>-Nakano Y, </a:t>
            </a:r>
            <a:r>
              <a:rPr lang="pt-BR" sz="900" dirty="0" err="1"/>
              <a:t>Shiomi</a:t>
            </a:r>
            <a:r>
              <a:rPr lang="pt-BR" sz="900" dirty="0"/>
              <a:t> H, </a:t>
            </a:r>
            <a:r>
              <a:rPr lang="pt-BR" sz="900" dirty="0" err="1"/>
              <a:t>Morimoto</a:t>
            </a:r>
            <a:r>
              <a:rPr lang="pt-BR" sz="900" dirty="0"/>
              <a:t> T, et al. </a:t>
            </a:r>
            <a:r>
              <a:rPr lang="pt-BR" sz="900" dirty="0" err="1"/>
              <a:t>Comparison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outcomes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percutaneous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intervention</a:t>
            </a:r>
            <a:r>
              <a:rPr lang="pt-BR" sz="900" dirty="0"/>
              <a:t> versus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artery</a:t>
            </a:r>
            <a:r>
              <a:rPr lang="pt-BR" sz="900" dirty="0"/>
              <a:t> </a:t>
            </a:r>
            <a:r>
              <a:rPr lang="pt-BR" sz="900" dirty="0" err="1"/>
              <a:t>bypass</a:t>
            </a:r>
            <a:r>
              <a:rPr lang="pt-BR" sz="900" dirty="0"/>
              <a:t> </a:t>
            </a:r>
            <a:r>
              <a:rPr lang="pt-BR" sz="900" dirty="0" err="1"/>
              <a:t>grafting</a:t>
            </a:r>
            <a:r>
              <a:rPr lang="pt-BR" sz="900" dirty="0"/>
              <a:t> </a:t>
            </a:r>
            <a:r>
              <a:rPr lang="pt-BR" sz="900" dirty="0" err="1"/>
              <a:t>among</a:t>
            </a:r>
            <a:r>
              <a:rPr lang="pt-BR" sz="900" dirty="0"/>
              <a:t> </a:t>
            </a:r>
            <a:r>
              <a:rPr lang="pt-BR" sz="900" dirty="0" err="1"/>
              <a:t>patients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three-vessel</a:t>
            </a:r>
            <a:r>
              <a:rPr lang="pt-BR" sz="900" dirty="0"/>
              <a:t> </a:t>
            </a:r>
            <a:r>
              <a:rPr lang="pt-BR" sz="900" dirty="0" err="1"/>
              <a:t>coronary</a:t>
            </a:r>
            <a:r>
              <a:rPr lang="pt-BR" sz="900" dirty="0"/>
              <a:t> </a:t>
            </a:r>
            <a:r>
              <a:rPr lang="pt-BR" sz="900" dirty="0" err="1"/>
              <a:t>artery</a:t>
            </a:r>
            <a:r>
              <a:rPr lang="pt-BR" sz="900" dirty="0"/>
              <a:t> </a:t>
            </a:r>
            <a:r>
              <a:rPr lang="pt-BR" sz="900" dirty="0" err="1"/>
              <a:t>disease</a:t>
            </a:r>
            <a:r>
              <a:rPr lang="pt-BR" sz="900" dirty="0"/>
              <a:t> in </a:t>
            </a:r>
            <a:r>
              <a:rPr lang="pt-BR" sz="900" dirty="0" err="1"/>
              <a:t>the</a:t>
            </a:r>
            <a:r>
              <a:rPr lang="pt-BR" sz="900" dirty="0"/>
              <a:t> new-</a:t>
            </a:r>
            <a:r>
              <a:rPr lang="pt-BR" sz="900" dirty="0" err="1"/>
              <a:t>generation</a:t>
            </a:r>
            <a:r>
              <a:rPr lang="pt-BR" sz="900" dirty="0"/>
              <a:t> </a:t>
            </a:r>
            <a:r>
              <a:rPr lang="pt-BR" sz="900" dirty="0" err="1"/>
              <a:t>drug-eluting</a:t>
            </a:r>
            <a:r>
              <a:rPr lang="pt-BR" sz="900" dirty="0"/>
              <a:t> </a:t>
            </a:r>
            <a:r>
              <a:rPr lang="pt-BR" sz="900" dirty="0" err="1"/>
              <a:t>stents</a:t>
            </a:r>
            <a:r>
              <a:rPr lang="pt-BR" sz="900" dirty="0"/>
              <a:t> era (</a:t>
            </a:r>
            <a:r>
              <a:rPr lang="pt-BR" sz="900" dirty="0" err="1"/>
              <a:t>from</a:t>
            </a:r>
            <a:r>
              <a:rPr lang="pt-BR" sz="900" dirty="0"/>
              <a:t> CREDO-Kyoto PCI/ CABG Registry Cohort-3). Am J </a:t>
            </a:r>
            <a:r>
              <a:rPr lang="pt-BR" sz="900" dirty="0" err="1"/>
              <a:t>Cardiol</a:t>
            </a:r>
            <a:r>
              <a:rPr lang="pt-BR" sz="900" dirty="0"/>
              <a:t>. 2021;14</a:t>
            </a:r>
            <a:endParaRPr lang="en-US" sz="800" dirty="0"/>
          </a:p>
        </p:txBody>
      </p:sp>
      <p:pic>
        <p:nvPicPr>
          <p:cNvPr id="6" name="Picture 5" descr="Óculos em cima de um livro">
            <a:extLst>
              <a:ext uri="{FF2B5EF4-FFF2-40B4-BE49-F238E27FC236}">
                <a16:creationId xmlns:a16="http://schemas.microsoft.com/office/drawing/2014/main" id="{9FA96E28-FC8B-E439-4DC5-D6B808D67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9" r="33671" b="-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AB266B-DCDF-6D26-99AE-48843FC7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Introdução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CF2B1D-23E0-159E-E33A-0F3672427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237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ACF3B30-A680-A852-40FC-727CE65A2075}"/>
              </a:ext>
            </a:extLst>
          </p:cNvPr>
          <p:cNvSpPr txBox="1"/>
          <p:nvPr/>
        </p:nvSpPr>
        <p:spPr>
          <a:xfrm>
            <a:off x="2030278" y="1951900"/>
            <a:ext cx="9128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cirurgia de revascularização miocárdica (CRM) é recomendada como modalidade padrão de revascularização coronariana em pacientes com doença arterial coronariana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multiarterial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embora melhorias substanciais tenham sido relatadas no campo da intervenção coronária percutânea (ICP)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5CA413-EE75-A3B0-0F08-369DC4F5B43C}"/>
              </a:ext>
            </a:extLst>
          </p:cNvPr>
          <p:cNvSpPr txBox="1"/>
          <p:nvPr/>
        </p:nvSpPr>
        <p:spPr>
          <a:xfrm>
            <a:off x="2115519" y="3549112"/>
            <a:ext cx="894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Recentemente, o estudo FAME 3 (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Fractional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Flow Reserve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Angiography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for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Multivessel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Evaluation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 relatou que a ICP guiada por reserva de fluxo fracionada (FFR) em relação à CRVM foi associada a piores desfechos em pacientes com doença de 3 vasos.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0CE173-2A9F-93E3-CA52-CF132D172894}"/>
              </a:ext>
            </a:extLst>
          </p:cNvPr>
          <p:cNvSpPr txBox="1"/>
          <p:nvPr/>
        </p:nvSpPr>
        <p:spPr>
          <a:xfrm>
            <a:off x="2154264" y="5290920"/>
            <a:ext cx="890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No entanto, imagens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intracoronárias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como o ultrassom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intracoronário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pt-BR" sz="1600" dirty="0">
                <a:solidFill>
                  <a:srgbClr val="333333"/>
                </a:solidFill>
                <a:latin typeface="Roboto" panose="02000000000000000000" pitchFamily="2" charset="0"/>
              </a:rPr>
              <a:t>IVUS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), foram raramente usadas nesses </a:t>
            </a:r>
            <a:r>
              <a:rPr lang="pt-BR" sz="1600" dirty="0">
                <a:solidFill>
                  <a:srgbClr val="333333"/>
                </a:solidFill>
                <a:latin typeface="Roboto" panose="02000000000000000000" pitchFamily="2" charset="0"/>
              </a:rPr>
              <a:t>estudos prévios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de referência comparando ICP com CRM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474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17FF76-5DCF-E948-CA8E-DB05D013299F}"/>
              </a:ext>
            </a:extLst>
          </p:cNvPr>
          <p:cNvSpPr/>
          <p:nvPr/>
        </p:nvSpPr>
        <p:spPr>
          <a:xfrm>
            <a:off x="3700953" y="2767280"/>
            <a:ext cx="47900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7969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B266B-DCDF-6D26-99AE-48843FC7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CCAF2F-B125-2C01-634F-63709E0C0854}"/>
              </a:ext>
            </a:extLst>
          </p:cNvPr>
          <p:cNvSpPr txBox="1"/>
          <p:nvPr/>
        </p:nvSpPr>
        <p:spPr>
          <a:xfrm>
            <a:off x="731520" y="1572768"/>
            <a:ext cx="10881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benefício do IVUS na redução de eventos isquêmicos após ICP foi bem estabelecido em </a:t>
            </a:r>
            <a:r>
              <a:rPr lang="pt-BR" dirty="0">
                <a:solidFill>
                  <a:srgbClr val="333333"/>
                </a:solidFill>
                <a:latin typeface="Roboto" panose="02000000000000000000" pitchFamily="2" charset="0"/>
              </a:rPr>
              <a:t>estudos 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anteriores, e pacientes com expansão ótima do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stent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tiveram melhores resultados quando comparados com pacientes com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subexpansão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stent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No entanto, há uma escassez de dados sobre os desfechos clínicos após ICP ótima guiada por </a:t>
            </a:r>
            <a:r>
              <a:rPr lang="pt-BR" dirty="0">
                <a:solidFill>
                  <a:srgbClr val="333333"/>
                </a:solidFill>
                <a:latin typeface="Roboto" panose="02000000000000000000" pitchFamily="2" charset="0"/>
              </a:rPr>
              <a:t>IVUS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em pacientes submetidos a ICP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multiarterial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 estudos observacionais anteriores, a ICP em comparação com a CRM, permaneceu associada a um maior risco em longo prazo de infarto do miocárdio e revascularização coronariana em pacientes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multiarteriais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apesar de uma alta prevalência de uso de IVUS durante a ICP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Hipótese aventada: 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 simples uso do IVUS durante a ICP pode não levar necessariamente à expansão ideal do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stent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o que poderia explicar a inferioridade em termos de desfecho da ICP frente a CRVM.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8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2C10A-84DD-F7BE-8330-DD01C428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82" y="2276870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Intervenção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coronária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percutânea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ideal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guiada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por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ultrassom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intravascular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em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pacientes</a:t>
            </a:r>
            <a: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multiarteriais</a:t>
            </a:r>
            <a:br>
              <a:rPr lang="en-US" sz="2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B1FB82B-C2C9-EB64-9BC8-A7B549E71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596" y="835530"/>
            <a:ext cx="7225748" cy="42089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00CB70-849A-642D-6733-48C9A3E5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354" y="5880057"/>
            <a:ext cx="1447800" cy="8737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4A11EA-2ADE-A7BC-4F86-A062C6B81EF1}"/>
              </a:ext>
            </a:extLst>
          </p:cNvPr>
          <p:cNvSpPr txBox="1"/>
          <p:nvPr/>
        </p:nvSpPr>
        <p:spPr>
          <a:xfrm>
            <a:off x="5656881" y="6042025"/>
            <a:ext cx="47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OPT</a:t>
            </a:r>
            <a:r>
              <a:rPr lang="pt-BR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imal</a:t>
            </a:r>
            <a:r>
              <a:rPr lang="pt-BR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pt-BR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ntra</a:t>
            </a:r>
            <a:r>
              <a:rPr lang="pt-BR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</a:t>
            </a:r>
            <a:r>
              <a:rPr lang="pt-BR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ascular</a:t>
            </a:r>
            <a:r>
              <a:rPr lang="pt-BR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</a:t>
            </a:r>
            <a:r>
              <a:rPr lang="pt-BR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ltra</a:t>
            </a:r>
            <a:r>
              <a:rPr lang="pt-BR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</a:t>
            </a:r>
            <a:r>
              <a:rPr lang="pt-BR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ound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93A99-F407-BD93-C31D-1CB00CBA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168" y="365125"/>
            <a:ext cx="2212848" cy="1325563"/>
          </a:xfrm>
        </p:spPr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125E4-5630-FEB9-AF05-A0E5EC2F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8789"/>
            <a:ext cx="10515600" cy="358921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333333"/>
                </a:solidFill>
                <a:latin typeface="Roboto" panose="02000000000000000000" pitchFamily="2" charset="0"/>
              </a:rPr>
              <a:t>A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valiar os resultados clínicos após ICP otimizada guiada por IVUS em pacientes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multiarteriais</a:t>
            </a:r>
            <a:r>
              <a:rPr lang="pt-B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submetidos à ICP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3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5E8FBF-1DCE-F573-CF63-0D170289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E060B-AC75-5EAC-C337-D66E9591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26" y="2951570"/>
            <a:ext cx="4424680" cy="11376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DESENHO E POPULAÇÃO DO ESTUDO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593143-EAA8-5E70-4D81-CB2F229917DB}"/>
              </a:ext>
            </a:extLst>
          </p:cNvPr>
          <p:cNvSpPr txBox="1"/>
          <p:nvPr/>
        </p:nvSpPr>
        <p:spPr>
          <a:xfrm>
            <a:off x="6256866" y="1097280"/>
            <a:ext cx="5096933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Estudo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prospectivo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multicêntrico</a:t>
            </a:r>
            <a:r>
              <a:rPr lang="en-US" sz="1400" b="0" i="0" dirty="0">
                <a:effectLst/>
              </a:rPr>
              <a:t> de </a:t>
            </a:r>
            <a:r>
              <a:rPr lang="en-US" sz="1400" b="0" i="0" dirty="0" err="1">
                <a:effectLst/>
              </a:rPr>
              <a:t>braço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único</a:t>
            </a:r>
            <a:r>
              <a:rPr lang="en-US" sz="1400" dirty="0"/>
              <a:t> </a:t>
            </a:r>
            <a:r>
              <a:rPr lang="en-US" sz="1400" dirty="0" err="1"/>
              <a:t>realizado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cerca</a:t>
            </a:r>
            <a:r>
              <a:rPr lang="en-US" sz="1400" dirty="0"/>
              <a:t> de 90 </a:t>
            </a:r>
            <a:r>
              <a:rPr lang="en-US" sz="1400" dirty="0" err="1"/>
              <a:t>centros</a:t>
            </a:r>
            <a:r>
              <a:rPr lang="en-US" sz="1400" dirty="0"/>
              <a:t> no </a:t>
            </a:r>
            <a:r>
              <a:rPr lang="en-US" sz="1400" dirty="0" err="1"/>
              <a:t>Japão</a:t>
            </a:r>
            <a:r>
              <a:rPr lang="en-US" sz="1400" dirty="0"/>
              <a:t>.</a:t>
            </a:r>
            <a:endParaRPr lang="en-US" sz="14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</a:rPr>
              <a:t>Entre março de 2019 e abril de 2021, 1.134 pacientes foram triados</a:t>
            </a:r>
            <a:endParaRPr lang="en-US" sz="1400" b="0" i="0" dirty="0">
              <a:effectLst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I</a:t>
            </a:r>
            <a:r>
              <a:rPr lang="en-US" sz="1400" b="0" i="0" dirty="0" err="1">
                <a:effectLst/>
              </a:rPr>
              <a:t>ncluiu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pacientes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submetidos</a:t>
            </a:r>
            <a:r>
              <a:rPr lang="en-US" sz="1400" b="0" i="0" dirty="0">
                <a:effectLst/>
              </a:rPr>
              <a:t> à </a:t>
            </a:r>
            <a:r>
              <a:rPr lang="en-US" sz="1400" dirty="0" err="1"/>
              <a:t>angioplastia</a:t>
            </a:r>
            <a:r>
              <a:rPr lang="en-US" sz="1400" b="0" i="0" dirty="0">
                <a:effectLst/>
              </a:rPr>
              <a:t> de </a:t>
            </a:r>
            <a:r>
              <a:rPr lang="en-US" sz="1400" b="0" i="0" dirty="0" err="1">
                <a:effectLst/>
              </a:rPr>
              <a:t>tronco</a:t>
            </a:r>
            <a:r>
              <a:rPr lang="en-US" sz="1400" b="0" i="0" dirty="0">
                <a:effectLst/>
              </a:rPr>
              <a:t> de </a:t>
            </a:r>
            <a:r>
              <a:rPr lang="en-US" sz="1400" b="0" i="0" dirty="0" err="1">
                <a:effectLst/>
              </a:rPr>
              <a:t>coronária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esquerda</a:t>
            </a:r>
            <a:r>
              <a:rPr lang="en-US" sz="1400" b="0" i="0" dirty="0">
                <a:effectLst/>
              </a:rPr>
              <a:t> (TCE) </a:t>
            </a:r>
            <a:r>
              <a:rPr lang="en-US" sz="1400" b="0" i="0" dirty="0" err="1">
                <a:effectLst/>
              </a:rPr>
              <a:t>ou</a:t>
            </a:r>
            <a:r>
              <a:rPr lang="en-US" sz="1400" b="0" i="0" dirty="0">
                <a:effectLst/>
              </a:rPr>
              <a:t> </a:t>
            </a:r>
            <a:r>
              <a:rPr lang="en-US" sz="1400" dirty="0" err="1"/>
              <a:t>angioplastia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multiarterial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incluindo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uma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lesão-alvo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na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artéria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coronária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descendente</a:t>
            </a:r>
            <a:r>
              <a:rPr lang="en-US" sz="1400" b="0" i="0" dirty="0">
                <a:effectLst/>
              </a:rPr>
              <a:t> anterior (DAE)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Os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operadores</a:t>
            </a:r>
            <a:r>
              <a:rPr lang="en-US" sz="1400" b="0" i="0" dirty="0">
                <a:effectLst/>
              </a:rPr>
              <a:t>  </a:t>
            </a:r>
            <a:r>
              <a:rPr lang="en-US" sz="1400" b="0" i="0" dirty="0" err="1">
                <a:effectLst/>
              </a:rPr>
              <a:t>foram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obrigados</a:t>
            </a:r>
            <a:r>
              <a:rPr lang="en-US" sz="1400" b="0" i="0" dirty="0">
                <a:effectLst/>
              </a:rPr>
              <a:t> a </a:t>
            </a:r>
            <a:r>
              <a:rPr lang="en-US" sz="1400" b="0" i="0" dirty="0" err="1">
                <a:effectLst/>
              </a:rPr>
              <a:t>realizar</a:t>
            </a:r>
            <a:r>
              <a:rPr lang="en-US" sz="1400" b="0" i="0" dirty="0">
                <a:effectLst/>
              </a:rPr>
              <a:t> ICP  </a:t>
            </a:r>
            <a:r>
              <a:rPr lang="en-US" sz="1400" b="0" i="0" dirty="0" err="1">
                <a:effectLst/>
              </a:rPr>
              <a:t>guiada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por</a:t>
            </a:r>
            <a:r>
              <a:rPr lang="en-US" sz="1400" b="0" i="0" dirty="0">
                <a:effectLst/>
              </a:rPr>
              <a:t> </a:t>
            </a:r>
            <a:r>
              <a:rPr lang="en-US" sz="1400" dirty="0"/>
              <a:t>IVUS</a:t>
            </a:r>
            <a:r>
              <a:rPr lang="en-US" sz="1400" b="0" i="0" dirty="0">
                <a:effectLst/>
              </a:rPr>
              <a:t> com um </a:t>
            </a:r>
            <a:r>
              <a:rPr lang="en-US" sz="1400" b="0" i="0" dirty="0" err="1">
                <a:effectLst/>
              </a:rPr>
              <a:t>alvo</a:t>
            </a:r>
            <a:r>
              <a:rPr lang="en-US" sz="1400" b="0" i="0" dirty="0">
                <a:effectLst/>
              </a:rPr>
              <a:t> para </a:t>
            </a:r>
            <a:r>
              <a:rPr lang="en-US" sz="1400" b="0" i="0" dirty="0" err="1">
                <a:effectLst/>
              </a:rPr>
              <a:t>os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critérios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pré-especificados</a:t>
            </a:r>
            <a:r>
              <a:rPr lang="en-US" sz="1400" b="0" i="0" dirty="0">
                <a:effectLst/>
              </a:rPr>
              <a:t> (</a:t>
            </a:r>
            <a:r>
              <a:rPr lang="en-US" sz="1400" b="0" i="0" dirty="0" err="1">
                <a:solidFill>
                  <a:schemeClr val="accent4"/>
                </a:solidFill>
                <a:effectLst/>
              </a:rPr>
              <a:t>critérios</a:t>
            </a:r>
            <a:r>
              <a:rPr lang="en-US" sz="1400" b="0" i="0" dirty="0">
                <a:solidFill>
                  <a:schemeClr val="accent4"/>
                </a:solidFill>
                <a:effectLst/>
              </a:rPr>
              <a:t> OPTIVUS) </a:t>
            </a:r>
            <a:r>
              <a:rPr lang="en-US" sz="1400" b="0" i="0" dirty="0">
                <a:effectLst/>
              </a:rPr>
              <a:t>para o </a:t>
            </a:r>
            <a:r>
              <a:rPr lang="en-US" sz="1400" b="0" i="0" dirty="0" err="1">
                <a:effectLst/>
              </a:rPr>
              <a:t>implante</a:t>
            </a:r>
            <a:r>
              <a:rPr lang="en-US" sz="1400" b="0" i="0" dirty="0">
                <a:effectLst/>
              </a:rPr>
              <a:t> ideal de stents.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Os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critérios</a:t>
            </a:r>
            <a:r>
              <a:rPr lang="en-US" sz="1400" b="0" i="0" dirty="0">
                <a:effectLst/>
              </a:rPr>
              <a:t> de </a:t>
            </a:r>
            <a:r>
              <a:rPr lang="en-US" sz="1400" b="0" i="0" dirty="0" err="1">
                <a:effectLst/>
              </a:rPr>
              <a:t>exclusão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foram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pacientes</a:t>
            </a:r>
            <a:r>
              <a:rPr lang="en-US" sz="1400" b="0" i="0" dirty="0">
                <a:effectLst/>
              </a:rPr>
              <a:t> com </a:t>
            </a:r>
            <a:r>
              <a:rPr lang="en-US" sz="1400" b="0" i="0" dirty="0" err="1">
                <a:effectLst/>
              </a:rPr>
              <a:t>infarto</a:t>
            </a:r>
            <a:r>
              <a:rPr lang="en-US" sz="1400" b="0" i="0" dirty="0">
                <a:effectLst/>
              </a:rPr>
              <a:t> do </a:t>
            </a:r>
            <a:r>
              <a:rPr lang="en-US" sz="1400" b="0" i="0" dirty="0" err="1">
                <a:effectLst/>
              </a:rPr>
              <a:t>miocárdio</a:t>
            </a:r>
            <a:r>
              <a:rPr lang="en-US" sz="1400" b="0" i="0" dirty="0">
                <a:effectLst/>
              </a:rPr>
              <a:t> com </a:t>
            </a:r>
            <a:r>
              <a:rPr lang="en-US" sz="1400" b="0" i="0" dirty="0" err="1">
                <a:effectLst/>
              </a:rPr>
              <a:t>supradesnivelamento</a:t>
            </a:r>
            <a:r>
              <a:rPr lang="en-US" sz="1400" b="0" i="0" dirty="0">
                <a:effectLst/>
              </a:rPr>
              <a:t> do </a:t>
            </a:r>
            <a:r>
              <a:rPr lang="en-US" sz="1400" b="0" i="0" dirty="0" err="1">
                <a:effectLst/>
              </a:rPr>
              <a:t>segmento</a:t>
            </a:r>
            <a:r>
              <a:rPr lang="en-US" sz="1400" b="0" i="0" dirty="0">
                <a:effectLst/>
              </a:rPr>
              <a:t> ST, </a:t>
            </a:r>
            <a:r>
              <a:rPr lang="en-US" sz="1400" b="0" i="0" dirty="0" err="1">
                <a:effectLst/>
              </a:rPr>
              <a:t>choque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cardiogênico</a:t>
            </a:r>
            <a:r>
              <a:rPr lang="en-US" sz="1400" b="0" i="0" dirty="0">
                <a:effectLst/>
              </a:rPr>
              <a:t> e </a:t>
            </a:r>
            <a:r>
              <a:rPr lang="en-US" sz="1400" b="0" i="0" dirty="0" err="1">
                <a:effectLst/>
              </a:rPr>
              <a:t>história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prévia</a:t>
            </a:r>
            <a:r>
              <a:rPr lang="en-US" sz="1400" b="0" i="0" dirty="0">
                <a:effectLst/>
              </a:rPr>
              <a:t> de CRVM</a:t>
            </a:r>
            <a:r>
              <a:rPr lang="en-US" sz="1600" b="0" i="0" dirty="0">
                <a:effectLst/>
              </a:rPr>
              <a:t>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31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62BD3-C7C2-C7A5-D79C-52B913D38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24D5C6-24E2-7049-671C-4F54E0BA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50BD2-7C18-7C6E-E4DE-5D2C69F6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85" y="1825625"/>
            <a:ext cx="4653366" cy="67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PROCEDIMENTOS DO ESTUDO</a:t>
            </a:r>
          </a:p>
        </p:txBody>
      </p:sp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8A9EAFC0-8F1F-3076-1436-377C2FE48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1933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179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A21E7-BF83-3FC9-C9AC-371BE57E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MÉTODOS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D7F47-C146-1DDF-21A9-E09DF406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6"/>
            <a:ext cx="9406666" cy="4154243"/>
          </a:xfrm>
        </p:spPr>
        <p:txBody>
          <a:bodyPr>
            <a:norm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As lesões-alvo deveriam ser selecionadas com base em uma avaliação fisiológica ou de imagem sob estresse (FFR ou razão instantânea livre de ondas). </a:t>
            </a:r>
          </a:p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 acesso radial foi recomendado como abordagem padrão. </a:t>
            </a:r>
          </a:p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ICP para oclusão total crônica (CTO) deveria ser realizada por um operador de CTO dedicado.</a:t>
            </a:r>
          </a:p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O uso de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aterectomia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rotacional foi recomendado em lesões gravemente calcificadas. </a:t>
            </a:r>
          </a:p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técnica de otimização proximal foi recomendada nas lesões de bifurcação. </a:t>
            </a:r>
          </a:p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cineangiocoronariografia de seguimento programada após ICP foi desencorajada em pacientes assintomáticos. </a:t>
            </a:r>
          </a:p>
          <a:p>
            <a:r>
              <a:rPr lang="pt-BR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 tratamento farmacológico recomendado incluiu o uso de terapia com estatinas de alta intensidade com a dose máxima aprovada de estatinas fortes no Japão e curta duração (3-6 meses) de terapia antiplaquetária dupla (DAPT) após ICP.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10053</TotalTime>
  <Words>3103</Words>
  <Application>Microsoft Office PowerPoint</Application>
  <PresentationFormat>Widescreen</PresentationFormat>
  <Paragraphs>178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Euphemia</vt:lpstr>
      <vt:lpstr>Roboto</vt:lpstr>
      <vt:lpstr>Wingdings</vt:lpstr>
      <vt:lpstr>Tema do Office</vt:lpstr>
      <vt:lpstr>Apresentação do PowerPoint</vt:lpstr>
      <vt:lpstr>Programação</vt:lpstr>
      <vt:lpstr>Introdução</vt:lpstr>
      <vt:lpstr>Introdução</vt:lpstr>
      <vt:lpstr> Intervenção coronária percutânea ideal guiada por ultrassom intravascular em pacientes multiarteriais  </vt:lpstr>
      <vt:lpstr>Objetivo</vt:lpstr>
      <vt:lpstr>MÉTODOS</vt:lpstr>
      <vt:lpstr>MÉTODOS</vt:lpstr>
      <vt:lpstr>MÉTODOS</vt:lpstr>
      <vt:lpstr>CRITÉRIOS OPTIVUS</vt:lpstr>
      <vt:lpstr>DESENHO DO ESTUDO</vt:lpstr>
      <vt:lpstr>DESFECHOS</vt:lpstr>
      <vt:lpstr> RESULTADOS</vt:lpstr>
      <vt:lpstr>Apresentação do PowerPoint</vt:lpstr>
      <vt:lpstr>CARACTERÍSTICAS PROCESSUAIS</vt:lpstr>
      <vt:lpstr>Presença x não presença dos critérios Optivus</vt:lpstr>
      <vt:lpstr>DESFECHOS PRIMÁRIOS</vt:lpstr>
      <vt:lpstr>DESFECHOS PRIMÁRIOS</vt:lpstr>
      <vt:lpstr>DESFECHOS CLÍNICOS</vt:lpstr>
      <vt:lpstr>FIGURA CENTRAL</vt:lpstr>
      <vt:lpstr>DISCUSSÃO</vt:lpstr>
      <vt:lpstr>DISCUSSÃO</vt:lpstr>
      <vt:lpstr>Apresentação do PowerPoint</vt:lpstr>
      <vt:lpstr>DISCUSSÃO</vt:lpstr>
      <vt:lpstr>DISCUSSÃO</vt:lpstr>
      <vt:lpstr>DISCUSSÃO</vt:lpstr>
      <vt:lpstr>LIMITAÇÕES DO ESTUDO</vt:lpstr>
      <vt:lpstr>CONCLUSÃO</vt:lpstr>
      <vt:lpstr>REFERÊNCIAS BIBLIOGRÁFICAS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pci</dc:title>
  <dc:creator>Joao Marcos Oliveira</dc:creator>
  <cp:lastModifiedBy>Joao Marcos Oliveira</cp:lastModifiedBy>
  <cp:revision>31</cp:revision>
  <dcterms:created xsi:type="dcterms:W3CDTF">2022-04-06T22:42:23Z</dcterms:created>
  <dcterms:modified xsi:type="dcterms:W3CDTF">2023-07-07T19:08:36Z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