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C706460-CBD3-4DD3-9D57-286D3E96BB34}" type="datetimeFigureOut">
              <a:rPr lang="pt-BR" smtClean="0"/>
              <a:t>07/06/2013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32A580B-386E-4275-8D67-B7025BF58DCA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TEV em aorta torácica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Técnica endovascular AAT:</a:t>
            </a:r>
          </a:p>
          <a:p>
            <a:pPr>
              <a:buFontTx/>
              <a:buChar char="-"/>
            </a:pPr>
            <a:r>
              <a:rPr lang="pt-BR" dirty="0" smtClean="0"/>
              <a:t>Anestesia geral com bloqueio peridural</a:t>
            </a:r>
          </a:p>
          <a:p>
            <a:pPr>
              <a:buFontTx/>
              <a:buChar char="-"/>
            </a:pPr>
            <a:r>
              <a:rPr lang="pt-BR" dirty="0" smtClean="0"/>
              <a:t>Escolha da prótese: </a:t>
            </a:r>
            <a:r>
              <a:rPr lang="pt-BR" dirty="0" err="1" smtClean="0"/>
              <a:t>stent</a:t>
            </a:r>
            <a:r>
              <a:rPr lang="pt-BR" dirty="0" smtClean="0"/>
              <a:t> com diâmetro 10-20% maior do que o diâmetro do colo proximal.</a:t>
            </a:r>
          </a:p>
          <a:p>
            <a:pPr>
              <a:buNone/>
            </a:pPr>
            <a:r>
              <a:rPr lang="pt-BR" dirty="0" smtClean="0"/>
              <a:t>    </a:t>
            </a:r>
            <a:r>
              <a:rPr lang="pt-BR" dirty="0" err="1" smtClean="0"/>
              <a:t>Obs</a:t>
            </a:r>
            <a:r>
              <a:rPr lang="pt-BR" dirty="0" smtClean="0"/>
              <a:t>: Pacientes com doença próxima ao arco aórtico pode-se recorrer de </a:t>
            </a:r>
            <a:r>
              <a:rPr lang="pt-BR" dirty="0" err="1" smtClean="0"/>
              <a:t>stent</a:t>
            </a:r>
            <a:r>
              <a:rPr lang="pt-BR" dirty="0" smtClean="0"/>
              <a:t> com sua porção proximal livre de cobertura pelo poliéster ( </a:t>
            </a:r>
            <a:r>
              <a:rPr lang="pt-BR" dirty="0" err="1" smtClean="0"/>
              <a:t>bare-stent</a:t>
            </a:r>
            <a:r>
              <a:rPr lang="pt-BR" dirty="0" smtClean="0"/>
              <a:t> ou </a:t>
            </a:r>
            <a:r>
              <a:rPr lang="pt-BR" dirty="0" err="1" smtClean="0"/>
              <a:t>free-flow</a:t>
            </a:r>
            <a:r>
              <a:rPr lang="pt-BR" dirty="0" smtClean="0"/>
              <a:t>), reduzindo pontos de estresse no arco.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Neurológicas:</a:t>
            </a:r>
          </a:p>
          <a:p>
            <a:pPr>
              <a:buFontTx/>
              <a:buChar char="-"/>
            </a:pPr>
            <a:r>
              <a:rPr lang="pt-BR" dirty="0" smtClean="0"/>
              <a:t>Paraplegia devido a oclusão de ramos arteriais intercostais</a:t>
            </a:r>
          </a:p>
          <a:p>
            <a:pPr>
              <a:buFontTx/>
              <a:buChar char="-"/>
            </a:pPr>
            <a:r>
              <a:rPr lang="pt-BR" dirty="0" smtClean="0"/>
              <a:t>Embolia</a:t>
            </a:r>
          </a:p>
          <a:p>
            <a:r>
              <a:rPr lang="pt-BR" b="1" dirty="0" smtClean="0"/>
              <a:t>Síndrome pós-implante:</a:t>
            </a:r>
          </a:p>
          <a:p>
            <a:pPr>
              <a:buNone/>
            </a:pPr>
            <a:r>
              <a:rPr lang="pt-BR" dirty="0" smtClean="0"/>
              <a:t>- 57% dos pacientes, devido reação inflamatória sistêmica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TEV aorta abdominal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4000" b="1" dirty="0" smtClean="0"/>
              <a:t>Técnica endovascular AAA:</a:t>
            </a:r>
          </a:p>
          <a:p>
            <a:pPr>
              <a:buFontTx/>
              <a:buChar char="-"/>
            </a:pPr>
            <a:r>
              <a:rPr lang="pt-BR" dirty="0" smtClean="0"/>
              <a:t>mínimo 2 profissionais treinados (cirurgião cardiovascular, radiologista intervencionista,e/ou cardiologista intervencionista)</a:t>
            </a:r>
          </a:p>
          <a:p>
            <a:pPr>
              <a:buFontTx/>
              <a:buChar char="-"/>
            </a:pPr>
            <a:r>
              <a:rPr lang="pt-BR" dirty="0" smtClean="0"/>
              <a:t>anestesia com bloqueio regional (peridural ou raquidiana) e sedado sem </a:t>
            </a:r>
            <a:r>
              <a:rPr lang="pt-BR" dirty="0" err="1" smtClean="0"/>
              <a:t>entubação</a:t>
            </a:r>
            <a:r>
              <a:rPr lang="pt-BR" dirty="0" smtClean="0"/>
              <a:t> </a:t>
            </a:r>
            <a:r>
              <a:rPr lang="pt-BR" dirty="0" err="1" smtClean="0"/>
              <a:t>orotraqueal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duas artérias femorais comuns são expostas e reparadas com fita cardíaca</a:t>
            </a:r>
          </a:p>
          <a:p>
            <a:pPr>
              <a:buFontTx/>
              <a:buChar char="-"/>
            </a:pPr>
            <a:r>
              <a:rPr lang="pt-BR" dirty="0" err="1" smtClean="0"/>
              <a:t>pct</a:t>
            </a:r>
            <a:r>
              <a:rPr lang="pt-BR" dirty="0" smtClean="0"/>
              <a:t> </a:t>
            </a:r>
            <a:r>
              <a:rPr lang="pt-BR" dirty="0" err="1" smtClean="0"/>
              <a:t>heparinizado</a:t>
            </a:r>
            <a:r>
              <a:rPr lang="pt-BR" dirty="0" smtClean="0"/>
              <a:t> (1 </a:t>
            </a:r>
            <a:r>
              <a:rPr lang="pt-BR" dirty="0" err="1" smtClean="0"/>
              <a:t>mg</a:t>
            </a:r>
            <a:r>
              <a:rPr lang="pt-BR" dirty="0" smtClean="0"/>
              <a:t>/Kg)</a:t>
            </a:r>
          </a:p>
          <a:p>
            <a:pPr>
              <a:buFontTx/>
              <a:buChar char="-"/>
            </a:pPr>
            <a:r>
              <a:rPr lang="pt-BR" dirty="0" smtClean="0"/>
              <a:t>introdutor 7F é inserido em cada artéria femoral</a:t>
            </a:r>
          </a:p>
          <a:p>
            <a:pPr>
              <a:buFontTx/>
              <a:buChar char="-"/>
            </a:pPr>
            <a:r>
              <a:rPr lang="pt-BR" dirty="0" smtClean="0"/>
              <a:t> </a:t>
            </a:r>
            <a:r>
              <a:rPr lang="pt-BR" dirty="0" err="1" smtClean="0"/>
              <a:t>catéter</a:t>
            </a:r>
            <a:r>
              <a:rPr lang="pt-BR" dirty="0" smtClean="0"/>
              <a:t> "</a:t>
            </a:r>
            <a:r>
              <a:rPr lang="pt-BR" dirty="0" err="1" smtClean="0"/>
              <a:t>pigtail</a:t>
            </a:r>
            <a:r>
              <a:rPr lang="pt-BR" dirty="0" smtClean="0"/>
              <a:t>" graduado (com marcas de 1 em 1cm) é posicionado, via femoral esquerda (ou direita), na aorta supra renal e uma </a:t>
            </a:r>
            <a:r>
              <a:rPr lang="pt-BR" dirty="0" err="1" smtClean="0"/>
              <a:t>aortografia</a:t>
            </a:r>
            <a:r>
              <a:rPr lang="pt-BR" dirty="0" smtClean="0"/>
              <a:t> realizada com bomba injetora de contraste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89828"/>
            <a:ext cx="5544616" cy="593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Medidas comparadas com a </a:t>
            </a:r>
            <a:r>
              <a:rPr lang="pt-BR" dirty="0" err="1" smtClean="0"/>
              <a:t>angioTC</a:t>
            </a:r>
            <a:r>
              <a:rPr lang="pt-BR" dirty="0" smtClean="0"/>
              <a:t> e escolhida o tamanho da prótese </a:t>
            </a:r>
          </a:p>
          <a:p>
            <a:r>
              <a:rPr lang="pt-BR" dirty="0" smtClean="0"/>
              <a:t>guia longa (260cm) e rígida (extra"</a:t>
            </a:r>
            <a:r>
              <a:rPr lang="pt-BR" dirty="0" err="1" smtClean="0"/>
              <a:t>stiff</a:t>
            </a:r>
            <a:r>
              <a:rPr lang="pt-BR" dirty="0" smtClean="0"/>
              <a:t>") para reduzir a tortuosidade das ilíacas e facilitar a liberação é introduzida pela femoral direita até a aorta supra renal</a:t>
            </a:r>
          </a:p>
          <a:p>
            <a:r>
              <a:rPr lang="pt-BR" dirty="0" smtClean="0"/>
              <a:t>introdutor da femoral é removido e realizada uma </a:t>
            </a:r>
            <a:r>
              <a:rPr lang="pt-BR" dirty="0" err="1" smtClean="0"/>
              <a:t>arteriotomia</a:t>
            </a:r>
            <a:r>
              <a:rPr lang="pt-BR" dirty="0" smtClean="0"/>
              <a:t> transversa no orifício da guia</a:t>
            </a:r>
          </a:p>
          <a:p>
            <a:r>
              <a:rPr lang="pt-BR" dirty="0" smtClean="0"/>
              <a:t> endoprótese é então introduzida através desta guia e posicionada	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Após posicionada, abrisse sua porção proximal, uma vez satisfeitos com a posição, liberamos o restante</a:t>
            </a:r>
          </a:p>
          <a:p>
            <a:r>
              <a:rPr lang="pt-BR" dirty="0" smtClean="0"/>
              <a:t>Fixa-se a prótese proximal com balão complacente para ancorar a mesma. o restante é dilatado conforme necessário</a:t>
            </a:r>
          </a:p>
          <a:p>
            <a:r>
              <a:rPr lang="pt-BR" dirty="0" smtClean="0"/>
              <a:t>O ponto de </a:t>
            </a:r>
            <a:r>
              <a:rPr lang="pt-BR" dirty="0" err="1" smtClean="0"/>
              <a:t>ancoramento</a:t>
            </a:r>
            <a:r>
              <a:rPr lang="pt-BR" dirty="0" smtClean="0"/>
              <a:t> distal deve ser bem fixado à ilíaca correspondente com o mesmo balão 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Etapa a seguir: </a:t>
            </a:r>
            <a:r>
              <a:rPr lang="pt-BR" dirty="0" err="1" smtClean="0"/>
              <a:t>cateterização</a:t>
            </a:r>
            <a:r>
              <a:rPr lang="pt-BR" dirty="0" smtClean="0"/>
              <a:t> do ramo curto do corpo da endoprótese, sendo feito pela outra femoral ou pela </a:t>
            </a:r>
            <a:r>
              <a:rPr lang="pt-BR" dirty="0" err="1" smtClean="0"/>
              <a:t>cateterização</a:t>
            </a:r>
            <a:r>
              <a:rPr lang="pt-BR" dirty="0" smtClean="0"/>
              <a:t> da bifurcação pelo cateter de </a:t>
            </a:r>
            <a:r>
              <a:rPr lang="pt-BR" dirty="0" err="1" smtClean="0"/>
              <a:t>Simmons</a:t>
            </a:r>
            <a:r>
              <a:rPr lang="pt-BR" dirty="0" smtClean="0"/>
              <a:t>/cobra/mamária</a:t>
            </a:r>
          </a:p>
          <a:p>
            <a:r>
              <a:rPr lang="pt-BR" dirty="0" smtClean="0"/>
              <a:t>Uma vez </a:t>
            </a:r>
            <a:r>
              <a:rPr lang="pt-BR" dirty="0" err="1" smtClean="0"/>
              <a:t>cateterizado</a:t>
            </a:r>
            <a:r>
              <a:rPr lang="pt-BR" dirty="0" smtClean="0"/>
              <a:t> o ramo curto, realiza-se a manobra da bailarina(</a:t>
            </a:r>
            <a:r>
              <a:rPr lang="pt-BR" dirty="0" err="1" smtClean="0"/>
              <a:t>pigtail</a:t>
            </a:r>
            <a:r>
              <a:rPr lang="pt-BR" dirty="0" smtClean="0"/>
              <a:t> deve girar livremente dentro do corpo). O </a:t>
            </a:r>
            <a:r>
              <a:rPr lang="pt-BR" dirty="0" err="1" smtClean="0"/>
              <a:t>óstio</a:t>
            </a:r>
            <a:r>
              <a:rPr lang="pt-BR" dirty="0" smtClean="0"/>
              <a:t> do ramos curto pode ser dilatado com balão e então o ramo ilíaco contralateral será introduzido e ancorado ao corpo da endoprótese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78" y="908720"/>
            <a:ext cx="883291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nova arteriografia é realizada para confirmar o posicionamento adequado da prótese e a ausência de vazamentos. </a:t>
            </a:r>
          </a:p>
          <a:p>
            <a:r>
              <a:rPr lang="pt-BR" dirty="0" smtClean="0"/>
              <a:t>Um pequeno </a:t>
            </a:r>
            <a:r>
              <a:rPr lang="pt-BR" dirty="0" err="1" smtClean="0"/>
              <a:t>porejamento</a:t>
            </a:r>
            <a:r>
              <a:rPr lang="pt-BR" dirty="0" smtClean="0"/>
              <a:t> pela malha do enxerto pode ocorrer devido à </a:t>
            </a:r>
            <a:r>
              <a:rPr lang="pt-BR" dirty="0" err="1" smtClean="0"/>
              <a:t>heparinização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10488"/>
            <a:ext cx="2160240" cy="264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320715" cy="361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Liberação do </a:t>
            </a:r>
            <a:r>
              <a:rPr lang="pt-BR" dirty="0" err="1" smtClean="0"/>
              <a:t>stent</a:t>
            </a:r>
            <a:r>
              <a:rPr lang="pt-BR" dirty="0" smtClean="0"/>
              <a:t>: a introdução feita pela artéria da artéria femoral comum</a:t>
            </a:r>
          </a:p>
          <a:p>
            <a:pPr>
              <a:buFontTx/>
              <a:buChar char="-"/>
            </a:pPr>
            <a:r>
              <a:rPr lang="pt-BR" dirty="0" smtClean="0"/>
              <a:t>Acesso arterial adicional (femoral ou braquial) para </a:t>
            </a:r>
            <a:r>
              <a:rPr lang="pt-BR" dirty="0" err="1" smtClean="0"/>
              <a:t>aortografias</a:t>
            </a:r>
            <a:r>
              <a:rPr lang="pt-BR" dirty="0" smtClean="0"/>
              <a:t> de controle</a:t>
            </a:r>
          </a:p>
          <a:p>
            <a:pPr>
              <a:buFontTx/>
              <a:buChar char="-"/>
            </a:pPr>
            <a:r>
              <a:rPr lang="pt-BR" dirty="0" smtClean="0"/>
              <a:t>Utiliza-se cateter angiográfico e uma </a:t>
            </a:r>
            <a:r>
              <a:rPr lang="pt-BR" dirty="0" err="1" smtClean="0"/>
              <a:t>corda-guia</a:t>
            </a:r>
            <a:r>
              <a:rPr lang="pt-BR" dirty="0" smtClean="0"/>
              <a:t> </a:t>
            </a:r>
            <a:r>
              <a:rPr lang="pt-BR" i="1" dirty="0" err="1" smtClean="0"/>
              <a:t>extra-stiff</a:t>
            </a:r>
            <a:r>
              <a:rPr lang="pt-BR" dirty="0" smtClean="0"/>
              <a:t> ou</a:t>
            </a:r>
            <a:r>
              <a:rPr lang="pt-BR" i="1" dirty="0" smtClean="0"/>
              <a:t> </a:t>
            </a:r>
            <a:r>
              <a:rPr lang="pt-BR" i="1" dirty="0" err="1" smtClean="0"/>
              <a:t>super-stiff</a:t>
            </a:r>
            <a:r>
              <a:rPr lang="pt-BR" i="1" dirty="0" smtClean="0"/>
              <a:t> </a:t>
            </a:r>
            <a:r>
              <a:rPr lang="pt-BR" dirty="0" smtClean="0"/>
              <a:t>0,035´´ e 260 cm, posicionando na raiz da aorta.</a:t>
            </a:r>
          </a:p>
          <a:p>
            <a:pPr>
              <a:buFontTx/>
              <a:buChar char="-"/>
            </a:pPr>
            <a:r>
              <a:rPr lang="pt-BR" dirty="0" smtClean="0"/>
              <a:t>Retira-se o </a:t>
            </a:r>
            <a:r>
              <a:rPr lang="pt-BR" dirty="0" err="1" smtClean="0"/>
              <a:t>catéter</a:t>
            </a:r>
            <a:r>
              <a:rPr lang="pt-BR" dirty="0" smtClean="0"/>
              <a:t> e o introdutor, e realiza-se </a:t>
            </a:r>
            <a:r>
              <a:rPr lang="pt-BR" dirty="0" err="1" smtClean="0"/>
              <a:t>arteriotomia</a:t>
            </a:r>
            <a:r>
              <a:rPr lang="pt-BR" dirty="0" smtClean="0"/>
              <a:t> femoral para introdução da prótese e realizando </a:t>
            </a:r>
            <a:r>
              <a:rPr lang="pt-BR" dirty="0" err="1" smtClean="0"/>
              <a:t>aortografias</a:t>
            </a:r>
            <a:r>
              <a:rPr lang="pt-BR" dirty="0" smtClean="0"/>
              <a:t> para posiciona-lo corretamente</a:t>
            </a:r>
          </a:p>
          <a:p>
            <a:pPr>
              <a:buFontTx/>
              <a:buChar char="-"/>
            </a:pPr>
            <a:r>
              <a:rPr lang="pt-BR" dirty="0" err="1" smtClean="0"/>
              <a:t>Obs</a:t>
            </a:r>
            <a:r>
              <a:rPr lang="pt-BR" dirty="0" smtClean="0"/>
              <a:t>: Técnica do Trilho: progride-se o </a:t>
            </a:r>
            <a:r>
              <a:rPr lang="pt-BR" i="1" dirty="0" err="1" smtClean="0"/>
              <a:t>extra-stiff</a:t>
            </a:r>
            <a:r>
              <a:rPr lang="pt-BR" i="1" dirty="0" smtClean="0"/>
              <a:t> </a:t>
            </a:r>
            <a:r>
              <a:rPr lang="pt-BR" dirty="0" smtClean="0"/>
              <a:t>do braço até exterioriza-lo na femoral, permitindo tração </a:t>
            </a:r>
            <a:r>
              <a:rPr lang="pt-BR" dirty="0" err="1" smtClean="0"/>
              <a:t>simultanea</a:t>
            </a:r>
            <a:r>
              <a:rPr lang="pt-BR" dirty="0" smtClean="0"/>
              <a:t> do fio. Ideal para aortas muito tortuosas ou rígidas.</a:t>
            </a:r>
            <a:endParaRPr lang="pt-BR" i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879033" cy="522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563888" y="6453336"/>
            <a:ext cx="340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Sucesso na exclusão do aneurisma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40" y="548680"/>
            <a:ext cx="7720976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Complicações endoprótese AAA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74825"/>
            <a:ext cx="7200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t-BR" dirty="0" smtClean="0"/>
              <a:t>Pode ser realizado </a:t>
            </a:r>
            <a:r>
              <a:rPr lang="pt-BR" dirty="0" err="1" smtClean="0"/>
              <a:t>nitroprussiato</a:t>
            </a:r>
            <a:r>
              <a:rPr lang="pt-BR" dirty="0" smtClean="0"/>
              <a:t> de sódio para obter hipotensão evitando o deslocamento da prótese na liberação (PAM 50-60 </a:t>
            </a:r>
            <a:r>
              <a:rPr lang="pt-BR" dirty="0" err="1" smtClean="0"/>
              <a:t>mmHg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dirty="0" smtClean="0"/>
              <a:t>Após liberação recupera-se a pressão à níveis normais para avaliação de vazamentos residuais</a:t>
            </a:r>
          </a:p>
          <a:p>
            <a:pPr>
              <a:buFontTx/>
              <a:buChar char="-"/>
            </a:pPr>
            <a:r>
              <a:rPr lang="pt-BR" dirty="0" smtClean="0"/>
              <a:t>No caso de múltiplas prótese é realizada intussuscepção com 40-50mm de sobreposição, especialmente em curvaturas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Avaliação do resultado no laboratório de hemodinâmica: </a:t>
            </a:r>
          </a:p>
          <a:p>
            <a:pPr>
              <a:buFontTx/>
              <a:buChar char="-"/>
            </a:pPr>
            <a:r>
              <a:rPr lang="pt-BR" dirty="0" smtClean="0"/>
              <a:t>Correta aterrissagem nos colos, em posição coaxial, livre de vazamentos</a:t>
            </a:r>
          </a:p>
          <a:p>
            <a:pPr>
              <a:buFontTx/>
              <a:buChar char="-"/>
            </a:pPr>
            <a:r>
              <a:rPr lang="pt-BR" dirty="0" smtClean="0"/>
              <a:t>Ausência de vazamentos nas junções das unidades</a:t>
            </a:r>
          </a:p>
          <a:p>
            <a:pPr>
              <a:buFontTx/>
              <a:buChar char="-"/>
            </a:pPr>
            <a:r>
              <a:rPr lang="pt-BR" dirty="0" smtClean="0"/>
              <a:t>Necessidade de pós-dilatação com balão ( casos de aortas muito tortuosas). Relação balão/</a:t>
            </a:r>
            <a:r>
              <a:rPr lang="pt-BR" dirty="0" err="1" smtClean="0"/>
              <a:t>stent</a:t>
            </a:r>
            <a:r>
              <a:rPr lang="pt-BR" dirty="0" smtClean="0"/>
              <a:t> 1:1. </a:t>
            </a:r>
          </a:p>
          <a:p>
            <a:pPr>
              <a:buFontTx/>
              <a:buChar char="-"/>
            </a:pPr>
            <a:endParaRPr lang="pt-B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2746" y="1238027"/>
            <a:ext cx="48965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480" y="1383792"/>
            <a:ext cx="4752530" cy="423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95536" y="6237312"/>
            <a:ext cx="279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DISSECÇÃO AÓRTICA TIPO B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16016" y="6093296"/>
            <a:ext cx="341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ARTERIOGRAFIA PERIOPERATÓRIA </a:t>
            </a:r>
          </a:p>
          <a:p>
            <a:r>
              <a:rPr lang="pt-BR" dirty="0" smtClean="0"/>
              <a:t>COM LUZ VERDADEIRA E FALSA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99037" y="699036"/>
            <a:ext cx="59240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237312"/>
            <a:ext cx="362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ANGIO-TC PÓS OP. COM EXCLUSÃO E</a:t>
            </a:r>
          </a:p>
          <a:p>
            <a:r>
              <a:rPr lang="pt-BR" dirty="0" smtClean="0"/>
              <a:t>TROMBOSE DA FALSA LUZ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83360" y="616632"/>
            <a:ext cx="5877272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004048" y="6165304"/>
            <a:ext cx="362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EXPANSÃO INCOMPLETA DO STENT E</a:t>
            </a:r>
          </a:p>
          <a:p>
            <a:r>
              <a:rPr lang="pt-BR" dirty="0" smtClean="0"/>
              <a:t>TROMBOSE DA LUZ FALSA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8603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093296"/>
            <a:ext cx="421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ARTERIOGRAFIA MOSTRANDO ORIFÍCIO DE</a:t>
            </a:r>
          </a:p>
          <a:p>
            <a:r>
              <a:rPr lang="pt-BR" dirty="0" smtClean="0"/>
              <a:t> ENTRADA DA LUZ FALSA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644008" y="6165304"/>
            <a:ext cx="444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ANGIO-TC POS OP. MOSTRANDO SELAMENTO</a:t>
            </a:r>
          </a:p>
          <a:p>
            <a:r>
              <a:rPr lang="pt-BR" dirty="0" smtClean="0"/>
              <a:t>DO ORIFÍCIO E TROMBOSE DA LUZ FALSA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56"/>
            <a:ext cx="9144000" cy="683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Complicações: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Vasculares:</a:t>
            </a:r>
          </a:p>
          <a:p>
            <a:pPr>
              <a:buFontTx/>
              <a:buChar char="-"/>
            </a:pPr>
            <a:r>
              <a:rPr lang="pt-BR" dirty="0" smtClean="0"/>
              <a:t>Estenose e/ou trombose no local de acesso</a:t>
            </a:r>
          </a:p>
          <a:p>
            <a:pPr>
              <a:buFontTx/>
              <a:buChar char="-"/>
            </a:pPr>
            <a:r>
              <a:rPr lang="pt-BR" dirty="0" smtClean="0"/>
              <a:t>Lesão do trajeto ilíaco</a:t>
            </a:r>
          </a:p>
          <a:p>
            <a:pPr>
              <a:buFontTx/>
              <a:buChar char="-"/>
            </a:pPr>
            <a:r>
              <a:rPr lang="pt-BR" dirty="0" smtClean="0"/>
              <a:t>Corte da subclávia esquerda pelo </a:t>
            </a:r>
            <a:r>
              <a:rPr lang="pt-BR" dirty="0" err="1" smtClean="0"/>
              <a:t>corda-guia</a:t>
            </a:r>
            <a:r>
              <a:rPr lang="pt-BR" dirty="0" smtClean="0"/>
              <a:t> (efeito ´</a:t>
            </a:r>
            <a:r>
              <a:rPr lang="pt-BR" dirty="0" err="1" smtClean="0"/>
              <a:t>´faca</a:t>
            </a:r>
            <a:r>
              <a:rPr lang="pt-BR" dirty="0" smtClean="0"/>
              <a:t> de </a:t>
            </a:r>
            <a:r>
              <a:rPr lang="pt-BR" dirty="0" err="1" smtClean="0"/>
              <a:t>queijo´</a:t>
            </a:r>
            <a:r>
              <a:rPr lang="pt-BR" dirty="0" smtClean="0"/>
              <a:t>´) na técnica do trilho</a:t>
            </a:r>
          </a:p>
          <a:p>
            <a:pPr>
              <a:buFontTx/>
              <a:buChar char="-"/>
            </a:pPr>
            <a:r>
              <a:rPr lang="pt-BR" dirty="0" smtClean="0"/>
              <a:t>Embolia periférica</a:t>
            </a:r>
          </a:p>
          <a:p>
            <a:pPr>
              <a:buFontTx/>
              <a:buChar char="-"/>
            </a:pPr>
            <a:r>
              <a:rPr lang="pt-BR" dirty="0" smtClean="0"/>
              <a:t>Dissecção iatrogênica</a:t>
            </a:r>
          </a:p>
          <a:p>
            <a:pPr>
              <a:buFontTx/>
              <a:buChar char="-"/>
            </a:pPr>
            <a:r>
              <a:rPr lang="pt-BR" dirty="0" smtClean="0"/>
              <a:t>Oclusão </a:t>
            </a:r>
            <a:r>
              <a:rPr lang="pt-BR" dirty="0" err="1" smtClean="0"/>
              <a:t>não-intencional</a:t>
            </a:r>
            <a:r>
              <a:rPr lang="pt-BR" dirty="0" smtClean="0"/>
              <a:t> de ramos arteriais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</TotalTime>
  <Words>593</Words>
  <Application>Microsoft Office PowerPoint</Application>
  <PresentationFormat>Apresentação na tela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Fundição</vt:lpstr>
      <vt:lpstr>TEV em aorta torácica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TEV aorta abdominal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Complicações endoprótese AAA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 em aorta torácica</dc:title>
  <dc:creator>Andre</dc:creator>
  <cp:lastModifiedBy>Andre</cp:lastModifiedBy>
  <cp:revision>1</cp:revision>
  <dcterms:created xsi:type="dcterms:W3CDTF">2013-06-07T20:17:12Z</dcterms:created>
  <dcterms:modified xsi:type="dcterms:W3CDTF">2013-06-07T20:18:42Z</dcterms:modified>
</cp:coreProperties>
</file>