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9" r:id="rId2"/>
    <p:sldId id="256" r:id="rId3"/>
    <p:sldId id="283" r:id="rId4"/>
    <p:sldId id="284" r:id="rId5"/>
    <p:sldId id="258" r:id="rId6"/>
    <p:sldId id="272" r:id="rId7"/>
    <p:sldId id="270" r:id="rId8"/>
    <p:sldId id="271" r:id="rId9"/>
    <p:sldId id="273" r:id="rId10"/>
    <p:sldId id="274" r:id="rId11"/>
    <p:sldId id="282" r:id="rId12"/>
    <p:sldId id="276" r:id="rId13"/>
    <p:sldId id="277" r:id="rId14"/>
    <p:sldId id="280" r:id="rId15"/>
    <p:sldId id="278" r:id="rId16"/>
    <p:sldId id="275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A1E3E-9E27-4841-BCC9-2A7E826D5853}" type="datetimeFigureOut">
              <a:rPr lang="pt-BR" smtClean="0"/>
              <a:t>11/11/2021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21F23-077F-44F0-A7F7-6FF1BE6B58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22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21F23-077F-44F0-A7F7-6FF1BE6B580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C4CF926-B92C-4788-B7F9-08BFA5508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00FCEBC-0085-40D9-830B-8FADABBE5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C22EDEC-FE4D-428E-B3FC-48205F00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61F5-D0F1-45B1-B461-1F61428C7479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FF4DE50-1A33-467D-8031-0EC1F0FA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F5AB814-5200-4078-B18D-1666FE14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59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9B82326-C67C-4C41-8733-23952E37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E4C354CF-108C-4BD3-AAF1-82AE6E363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0CB0B41-CC76-4563-9466-8F8D3595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5A74-BBA5-4DC9-BE9F-42561B7A595F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C5B6599-2283-47C5-858D-7394D05C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5C4F0B2-8DFC-4406-9A6F-C1977F75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2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C1909AED-AA39-4590-806A-8C491ED48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6BAED06-D1DF-4C27-8A79-D36FED125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B6FE6A9-94D0-4F98-8070-26E1F779B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E7E4-7C1A-4415-9536-5EBFA56593F2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9ABC492-06E1-4F99-83B2-EFAE5A314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2142608-9484-48C9-881E-E228F0ED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82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AC06A7-853E-4F9E-8CBB-53F6E3B0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3503A14-EA3C-4AF7-8993-639CB7FE4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078B5F0-CE00-46E9-813E-931791CF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0A0C-D3CC-4F86-9811-41C3E16D4651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984E09B-F1AF-40DC-9A3B-2A2D4E8C4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9EFAA49-77C2-4FD4-88B9-00DF0736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85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A7B56B6-B03C-4EC2-BB04-D67AE65BC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E70EBA5-7C39-4FF5-833B-C7E0FC6C4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12C3BD4-AB90-42F3-AA61-DF77D1823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05D9-8F7C-4590-B54C-4C559EB2E723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714FF5D-324C-4ECC-AAC7-19CB807C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E5B3D87-533A-4F63-9DA8-750AC04D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46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7632E5-1D96-492F-AEF8-436DA1404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29BDE49-6A6A-4495-B703-A6C0ACEAF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4033A32-9D44-4E38-8D19-8C9D6B66A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F23641F0-A3DB-4F87-A8FA-8D2FEA7E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D26A-5861-440E-B985-C5C4C8CE399F}" type="datetime7">
              <a:rPr lang="pt-BR" smtClean="0"/>
              <a:t>nov-21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37AD8E2C-3122-46D7-B372-EFF62E90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38471207-7158-48EC-833A-92654D781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94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4D544C-814F-4637-9E05-5FE2D2A6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BE49B54-24F6-434C-9431-B670A4903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CB7D29F-F879-450D-B415-160442822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7E7E6CAE-BE3A-4F04-AEBA-B1CC98299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2C7B2C4C-A820-41BB-A3D7-FF42D0FA7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989E4AD-723E-4F99-951D-7C92F8B6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F420F-3151-4CD2-A86A-F10B8A45FCBD}" type="datetime7">
              <a:rPr lang="pt-BR" smtClean="0"/>
              <a:t>nov-21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88364655-ED93-44E6-BE86-4A8FDE49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E41306C4-506D-4AA7-ABAF-D687A3D8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84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78F4396-3088-465A-BDBE-0F7472864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6049D5D7-DAD8-4615-8AB5-BB5D31D4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93C3-D338-41F3-8231-2FF5329DBC94}" type="datetime7">
              <a:rPr lang="pt-BR" smtClean="0"/>
              <a:t>nov-21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22D0F43A-B6D0-45BD-BE20-EDCFBE44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934F85F8-3796-4546-886B-253F99A9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49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6438D67F-6304-4594-9619-17564313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9005-509D-4D4D-A1C5-93C6529D9B73}" type="datetime7">
              <a:rPr lang="pt-BR" smtClean="0"/>
              <a:t>nov-21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E68F35BE-9958-4A37-8646-B1FBE921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0354D47F-ABD2-4E83-8D29-8C4D3378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0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35F2D81-367D-4769-A7E4-A63FF476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4F31E8F-51CD-46E1-9166-4AE248BF5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1EB207A-FF3A-4712-837D-4146CFB3D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5EF41AF-A239-40B0-8894-763527F8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BDFA-069D-460D-A494-87243C372457}" type="datetime7">
              <a:rPr lang="pt-BR" smtClean="0"/>
              <a:t>nov-21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FFF85933-36B4-43A4-A82C-34AB3631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48D59B6-F894-446A-BD2B-F036DF9B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68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3476E9-EE9D-41F9-9877-2254E783B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187EE697-5CE7-409A-83EB-C76FAB3CAE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77E428D5-4272-49E5-AD90-6F72A4F2F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477C7660-F16A-49F1-BD93-B9729CF8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5B10-D59E-46D2-8506-B8B8D0EB6662}" type="datetime7">
              <a:rPr lang="pt-BR" smtClean="0"/>
              <a:t>nov-21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B82D2105-2403-41D8-91B2-B88774EE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8731372-25E0-4DC1-BCD5-8CFBD72C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72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E59904CB-DD2D-4FBD-A694-4FE1FB27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FEAA106-36DE-4891-99B5-CA808882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1ECF46F-FFB1-447E-903B-EB22A1F0F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7CD4-C62A-48A3-AC78-6FE685E8BAB9}" type="datetime7">
              <a:rPr lang="pt-BR" smtClean="0"/>
              <a:t>nov-21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12EF09E-33A7-40DC-81E2-76427A439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AEDBCFA-06FB-4753-8F4A-EF42D0724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BE53-0444-47A9-814C-4EFD907ACB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36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1" t="24371" r="29243" b="26234"/>
          <a:stretch/>
        </p:blipFill>
        <p:spPr bwMode="auto">
          <a:xfrm>
            <a:off x="1664677" y="797169"/>
            <a:ext cx="8552963" cy="561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B669-95B7-4C00-939C-F5A948EF28AB}" type="datetime7">
              <a:rPr lang="pt-BR" sz="2000" smtClean="0">
                <a:solidFill>
                  <a:schemeClr val="tx1"/>
                </a:solidFill>
              </a:rPr>
              <a:t>nov-21</a:t>
            </a:fld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6F12DC89-245A-4FF4-9446-4A8ED8B68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12022" cy="525901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06AD0E75-3FA6-4253-B298-58F3BDD29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4842" y="2297450"/>
            <a:ext cx="5947158" cy="4473076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FE99-50B2-4F7B-B81F-8F5737F90A0B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1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D477A5-8931-4AF1-BC03-F7ED07AA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351865"/>
            <a:ext cx="11584962" cy="1325563"/>
          </a:xfrm>
        </p:spPr>
        <p:txBody>
          <a:bodyPr>
            <a:normAutofit/>
          </a:bodyPr>
          <a:lstStyle/>
          <a:p>
            <a:r>
              <a:rPr lang="pt-BR" sz="3600" dirty="0" err="1"/>
              <a:t>EAo</a:t>
            </a:r>
            <a:r>
              <a:rPr lang="pt-BR" sz="3600" dirty="0"/>
              <a:t>- MOMENTO DA INTERVENCAO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8E8DFE4F-9DB5-42D3-8F5C-23FAA2F6E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91" y="691663"/>
            <a:ext cx="11336831" cy="5875992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0829"/>
            <a:ext cx="691349" cy="694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EC18-714F-4F79-B68E-E96F0665A76B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0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F482D3D-3C08-4846-8010-F7FD40DF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08" y="-9651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 err="1"/>
              <a:t>EAo</a:t>
            </a:r>
            <a:r>
              <a:rPr lang="pt-BR" dirty="0"/>
              <a:t> – MOMENTO DA INTERVENCAO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5F12E29C-DA39-4CCD-8F2E-FE100C337ACA}"/>
              </a:ext>
            </a:extLst>
          </p:cNvPr>
          <p:cNvSpPr txBox="1"/>
          <p:nvPr/>
        </p:nvSpPr>
        <p:spPr>
          <a:xfrm>
            <a:off x="338831" y="1012055"/>
            <a:ext cx="1151433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FF0000"/>
                </a:solidFill>
              </a:rPr>
              <a:t>SUPORTE AS DECISÕES: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1- </a:t>
            </a:r>
            <a:r>
              <a:rPr lang="pt-BR" sz="1800" dirty="0" err="1"/>
              <a:t>EAo</a:t>
            </a:r>
            <a:r>
              <a:rPr lang="pt-BR" sz="1800" dirty="0"/>
              <a:t> PACIENTE SINTOMATICO – GRADIENTE SEVERO(D1)</a:t>
            </a:r>
            <a:br>
              <a:rPr lang="pt-BR" sz="1800" dirty="0"/>
            </a:br>
            <a:r>
              <a:rPr lang="pt-BR" sz="1800" dirty="0"/>
              <a:t>     INTERVENCAO PROMOVE MELHORA DA SOBREVIDA,SINTOMAS E FUNCAO VENTRICULAR</a:t>
            </a:r>
            <a:br>
              <a:rPr lang="pt-BR" sz="1800" dirty="0"/>
            </a:br>
            <a:r>
              <a:rPr lang="pt-BR" sz="1800" dirty="0"/>
              <a:t>    RESULTADOS EXCELENTES POS CIRURGIA OU TAVI ( NÃO ALTO RISCO)</a:t>
            </a:r>
            <a:br>
              <a:rPr lang="pt-BR" sz="1800" dirty="0"/>
            </a:br>
            <a:r>
              <a:rPr lang="pt-BR" sz="1800" dirty="0"/>
              <a:t>    MELHORA DE TOLERANCIA AO EXERCICIO</a:t>
            </a:r>
            <a:br>
              <a:rPr lang="pt-BR" sz="1800" dirty="0"/>
            </a:br>
            <a:r>
              <a:rPr lang="pt-BR" sz="1800" dirty="0"/>
              <a:t>    </a:t>
            </a:r>
            <a:r>
              <a:rPr lang="pt-BR" sz="1800" dirty="0" err="1"/>
              <a:t>RCTs</a:t>
            </a:r>
            <a:r>
              <a:rPr lang="pt-BR" sz="1800" dirty="0"/>
              <a:t> – TAVI &gt; TRATAMENTO PALIATIVO EM PACIENTES COM RISCO CIRURGICO PROIBITIVO</a:t>
            </a:r>
          </a:p>
          <a:p>
            <a:endParaRPr lang="pt-BR" sz="1800" dirty="0"/>
          </a:p>
          <a:p>
            <a:r>
              <a:rPr lang="pt-BR" dirty="0"/>
              <a:t>2-EAo PACIENTE ASSINTOMATICO FEVE PRESERVADA </a:t>
            </a:r>
          </a:p>
          <a:p>
            <a:r>
              <a:rPr lang="pt-BR" sz="1800" dirty="0"/>
              <a:t>    TAXA DE SOBREVIVENCIA SEME</a:t>
            </a:r>
            <a:r>
              <a:rPr lang="pt-BR" dirty="0"/>
              <a:t>LHANTE A DE CONTROLES PAREADOS POR IDADE( RISCO MORTE SUBITA &lt; 1 %),</a:t>
            </a:r>
          </a:p>
          <a:p>
            <a:r>
              <a:rPr lang="pt-BR" sz="1800" dirty="0"/>
              <a:t>                    </a:t>
            </a:r>
            <a:r>
              <a:rPr lang="pt-BR" dirty="0"/>
              <a:t>ATE SURGIMENTO DE SINTOMAS.</a:t>
            </a:r>
          </a:p>
          <a:p>
            <a:r>
              <a:rPr lang="pt-BR" sz="1800" dirty="0"/>
              <a:t>    </a:t>
            </a:r>
            <a:r>
              <a:rPr lang="pt-BR" dirty="0"/>
              <a:t> ↓ FEVE  – TROCA VALVAR &gt; TRATAMENTO CLINICO.</a:t>
            </a:r>
          </a:p>
          <a:p>
            <a:r>
              <a:rPr lang="pt-BR" dirty="0"/>
              <a:t>     ↓ FEVE  -  INCOMPATIBILIDADE POS CARGA – TROCA VALVAR NORMALIZA FEVE</a:t>
            </a:r>
          </a:p>
          <a:p>
            <a:r>
              <a:rPr lang="pt-BR" dirty="0"/>
              <a:t>     ↓ FEVE  -  NÃO ATRIBUIDA A POS CARGA     -   TROCA VALVAR MELHORA SOBREVIDA , POREM SEM MELHORA FEVE                             E/OU SINTOMAS. </a:t>
            </a:r>
          </a:p>
          <a:p>
            <a:endParaRPr lang="pt-BR" dirty="0"/>
          </a:p>
          <a:p>
            <a:r>
              <a:rPr lang="pt-BR" dirty="0"/>
              <a:t>3- </a:t>
            </a:r>
            <a:r>
              <a:rPr lang="pt-BR" dirty="0" err="1"/>
              <a:t>EAo</a:t>
            </a:r>
            <a:r>
              <a:rPr lang="pt-BR" dirty="0"/>
              <a:t> SEVERA NO ASSINTOMATICO – MAIORIA PROGRIDE : V&gt; 4M/S OU GR&gt;40MMHG – SINTOMAS 2 A 5 ANOS.</a:t>
            </a:r>
          </a:p>
          <a:p>
            <a:r>
              <a:rPr lang="pt-BR" dirty="0"/>
              <a:t>     RISCO ADICIONAL  A CIRURGIA DA TROCA AORTICA &lt; RISCO DE REOPERACAO EM 5 ANOS.</a:t>
            </a:r>
          </a:p>
          <a:p>
            <a:endParaRPr lang="pt-BR" dirty="0"/>
          </a:p>
          <a:p>
            <a:r>
              <a:rPr lang="pt-BR" dirty="0"/>
              <a:t>4- GRADIENTE PRESSORICO MEDIO : FORTE PREDITOR DE RESULTADO POS TROCA / MELHORES RESULTADOS PARA OS MAIORES GRADIENTES.    </a:t>
            </a:r>
          </a:p>
          <a:p>
            <a:r>
              <a:rPr lang="pt-BR" dirty="0"/>
              <a:t>                                                                 RESULTADOS PIORES </a:t>
            </a:r>
            <a:r>
              <a:rPr lang="pt-BR" dirty="0" err="1"/>
              <a:t>EAo</a:t>
            </a:r>
            <a:r>
              <a:rPr lang="pt-BR" dirty="0"/>
              <a:t> DE BAIXO GRADIENTE(TROCA&gt;CLINICO)</a:t>
            </a:r>
          </a:p>
          <a:p>
            <a:r>
              <a:rPr lang="pt-BR" dirty="0"/>
              <a:t>  </a:t>
            </a:r>
            <a:r>
              <a:rPr lang="pt-BR" sz="1800" dirty="0"/>
              <a:t/>
            </a:r>
            <a:br>
              <a:rPr lang="pt-BR" sz="1800" dirty="0"/>
            </a:b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8D93-5A77-415D-9A80-EA239735E62D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3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F39A77-C661-4222-BDAB-7465662FA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63" y="7970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200" b="0" i="0" dirty="0">
                <a:solidFill>
                  <a:srgbClr val="000000"/>
                </a:solidFill>
                <a:effectLst/>
                <a:latin typeface="HelveticaNeue"/>
              </a:rPr>
              <a:t>“Echocardiographic Assessment of Valve Stenosis: EAE/ASE Recommendations for Clinical Practice”</a:t>
            </a:r>
            <a:br>
              <a:rPr lang="en-US" sz="3200" b="0" i="0" dirty="0">
                <a:solidFill>
                  <a:srgbClr val="000000"/>
                </a:solidFill>
                <a:effectLst/>
                <a:latin typeface="HelveticaNeue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HelveticaNeue"/>
              </a:rPr>
              <a:t/>
            </a:r>
            <a:br>
              <a:rPr lang="en-US" sz="3200" b="0" i="0" dirty="0">
                <a:solidFill>
                  <a:srgbClr val="000000"/>
                </a:solidFill>
                <a:effectLst/>
                <a:latin typeface="HelveticaNeue"/>
              </a:rPr>
            </a:br>
            <a:r>
              <a:rPr lang="en-US" sz="3200" b="0" i="0" dirty="0">
                <a:solidFill>
                  <a:srgbClr val="000000"/>
                </a:solidFill>
                <a:effectLst/>
                <a:latin typeface="HelveticaNeue"/>
              </a:rPr>
              <a:t> </a:t>
            </a:r>
            <a:endParaRPr lang="pt-BR" sz="3200" dirty="0"/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913BEE8A-5B6A-4B96-AA34-A45B887A549D}"/>
              </a:ext>
            </a:extLst>
          </p:cNvPr>
          <p:cNvSpPr txBox="1"/>
          <p:nvPr/>
        </p:nvSpPr>
        <p:spPr>
          <a:xfrm>
            <a:off x="422030" y="3141787"/>
            <a:ext cx="10421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5-TESTE COM DOBUTAMINA         EAO ESTAGIO D2</a:t>
            </a:r>
          </a:p>
          <a:p>
            <a:r>
              <a:rPr lang="pt-BR" dirty="0"/>
              <a:t>VELOCIDADE SUPERAR 4M/S EM AREAS &lt; 1,0 CM – QUALQUER MOMENTO ATE DOSE 20mcg/KG/MIN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INDICACAO </a:t>
            </a:r>
            <a:r>
              <a:rPr lang="pt-BR" dirty="0"/>
              <a:t>DE AVR – RESULTADOS  DE ESTUDOS NÃO RANDOMIZADOS.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FEVE GERALMENTE AUMENTA 10 UNID , “ INCOMPATIBILIDADE “ DA POS </a:t>
            </a:r>
            <a:r>
              <a:rPr lang="pt-BR" dirty="0" smtClean="0"/>
              <a:t>CARGA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EAo</a:t>
            </a:r>
            <a:r>
              <a:rPr lang="pt-BR" dirty="0" smtClean="0"/>
              <a:t> </a:t>
            </a:r>
            <a:r>
              <a:rPr lang="pt-BR" dirty="0"/>
              <a:t>MODERADA – MANTER EM TRATAMENTO CLINICO OTIMO PARA  IC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PACIENTES SEM RESERVA CONTRATIL –  AVR E CLINICO POSSUEM POBRES RESULTADOS</a:t>
            </a:r>
          </a:p>
          <a:p>
            <a:r>
              <a:rPr lang="pt-BR" dirty="0"/>
              <a:t>TAVI ATUALMENTE SOB INVESTIGACAO.</a:t>
            </a:r>
          </a:p>
          <a:p>
            <a:r>
              <a:rPr lang="pt-BR" dirty="0" smtClean="0"/>
              <a:t>               </a:t>
            </a:r>
            <a:endParaRPr lang="pt-BR" dirty="0"/>
          </a:p>
        </p:txBody>
      </p:sp>
      <p:sp>
        <p:nvSpPr>
          <p:cNvPr id="5" name="Seta: para a Direita 4">
            <a:extLst>
              <a:ext uri="{FF2B5EF4-FFF2-40B4-BE49-F238E27FC236}">
                <a16:creationId xmlns="" xmlns:a16="http://schemas.microsoft.com/office/drawing/2014/main" id="{1620474E-8E5A-4B74-958A-EAD2E43877E7}"/>
              </a:ext>
            </a:extLst>
          </p:cNvPr>
          <p:cNvSpPr/>
          <p:nvPr/>
        </p:nvSpPr>
        <p:spPr>
          <a:xfrm>
            <a:off x="8522563" y="2299317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6C2-603D-434B-9553-FE7D65687B38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9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7907" y="1348155"/>
            <a:ext cx="115355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6-Eao SEVERA SINTOMATICA BAIXO VELOCIDADE,BAIXO GRADIENTE ,BAIXO VOLUME SISTOLICO INDEXADO, FEVE NL      </a:t>
            </a:r>
            <a:r>
              <a:rPr lang="pt-BR" dirty="0" err="1" smtClean="0"/>
              <a:t>EAo</a:t>
            </a:r>
            <a:r>
              <a:rPr lang="pt-BR" dirty="0" smtClean="0"/>
              <a:t> </a:t>
            </a:r>
            <a:r>
              <a:rPr lang="pt-BR" dirty="0"/>
              <a:t>SEVERA PARADOXAL      EAO ESTAGIO D3</a:t>
            </a:r>
          </a:p>
          <a:p>
            <a:r>
              <a:rPr lang="pt-BR" dirty="0"/>
              <a:t>VALVOPATIA “MODERADA A IMPORTANTE “ OU “MODERADAMENTE-IMPORTANTE” NÃO E DESCRITA EM NENHUMA DIRETRIZ E ATRAPALHA O RACIOCINIO CLINICO.</a:t>
            </a:r>
          </a:p>
          <a:p>
            <a:r>
              <a:rPr lang="pt-BR" dirty="0"/>
              <a:t>VALVAS SEVERAMENTE CALCIFICADAS,VEL &lt; 4 M/S, GR &lt; 40 MMHG, A &lt; 1,0 CM,VOLUME EJETADO &lt; 35ML/M</a:t>
            </a:r>
          </a:p>
          <a:p>
            <a:r>
              <a:rPr lang="pt-BR" dirty="0"/>
              <a:t>VE PEQUENO , PAREDES ESPESSAS, DISFUNCAO DIASTOLICA E FEVE &gt; 50 </a:t>
            </a:r>
            <a:r>
              <a:rPr lang="pt-BR" dirty="0" smtClean="0"/>
              <a:t>%.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ATENCAO : AVALIACAO DE ERROS DE MEDIDA( GRADIENTE OU AVA SUBESTIMADOS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ECO : ALINHAMENTO CORRETO DA ONDA DO DOPPLER </a:t>
            </a:r>
            <a:endParaRPr lang="pt-B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      AVA </a:t>
            </a:r>
            <a:r>
              <a:rPr lang="pt-BR" dirty="0"/>
              <a:t>: EVITAR EQUACAO DE CONTINUIDADE , UTILIZAR PLANIMETRIA</a:t>
            </a:r>
            <a:r>
              <a:rPr lang="pt-BR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      </a:t>
            </a:r>
            <a:r>
              <a:rPr lang="pt-BR" dirty="0"/>
              <a:t>EQUACAO CONTINUIDADE SUBESTIMA AVA ( AVA =AREA VSVE X VTI VSVE/VTI VALVA AORTICA</a:t>
            </a:r>
            <a:r>
              <a:rPr lang="pt-BR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      </a:t>
            </a:r>
            <a:r>
              <a:rPr lang="pt-BR" dirty="0"/>
              <a:t>ECO 2 D ATRIBUI VSVE CIRCULAR . SENDO ESTA EM MUITAS OCASIOES ELIPTICA.  </a:t>
            </a:r>
            <a:endParaRPr lang="pt-B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/>
              <a:t>      </a:t>
            </a:r>
            <a:r>
              <a:rPr lang="pt-BR" dirty="0"/>
              <a:t>INDEXAR AVA = 0,6 CM/M  OU 0,5 CM/M  EM IMC &gt; 30.        PAS &lt; 140 MMHG     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96CB-19E0-4CDF-85AD-F99B02053600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3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F5F16DBF-3187-40D6-B621-EB82C25872E7}"/>
              </a:ext>
            </a:extLst>
          </p:cNvPr>
          <p:cNvSpPr txBox="1"/>
          <p:nvPr/>
        </p:nvSpPr>
        <p:spPr>
          <a:xfrm>
            <a:off x="319595" y="986445"/>
            <a:ext cx="117984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7- EAO SEVERA COM VEL&gt; 5 M/S OU  GRA &gt; 60 MMHG = INICIO DOS SINTOMAS 2 ANOS EM 50 % DOS PACIENTES.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</a:t>
            </a:r>
            <a:r>
              <a:rPr lang="pt-BR" dirty="0" smtClean="0"/>
              <a:t>GRANDE </a:t>
            </a:r>
            <a:r>
              <a:rPr lang="pt-BR" dirty="0"/>
              <a:t>ESTUDO  DE COORTE : VEL &gt; 5 M/S AUMENTA A MORTALIDADE EM 6X.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TRABALHO RANDOMIZADO : VEL &gt; 4,5M/S  , CIRURGIA PRECOCE DIMINUI MORTALIDADE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EAO “MUITO GRAVE” E BAIXO RISCO CIRURGICO : DISCUTIR TROCA ( IDADE , MISMATCH , ACO , PREFERENCIA PACIENTE).</a:t>
            </a:r>
          </a:p>
          <a:p>
            <a:endParaRPr lang="pt-BR" dirty="0"/>
          </a:p>
          <a:p>
            <a:r>
              <a:rPr lang="pt-BR" dirty="0"/>
              <a:t>8- ANALISE DO BNP : ELEVACAO É MARCADOR DE IC SUBCLINICA E DESCOMPENSACAO 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COORTE DE 387 PACIENTES EAO SEVERA , ASSINTOMATICOS  BNP &gt; 300pg/ml (3X NORMAL) PIORA DOS EVENTOS EM 5A</a:t>
            </a:r>
          </a:p>
          <a:p>
            <a:r>
              <a:rPr lang="pt-BR" dirty="0"/>
              <a:t>    PREDITOR DE SINTOMAS NO SEGUIMENTO E DE PERSISTENCIA DE SINTOMAS POS TROCA.</a:t>
            </a:r>
          </a:p>
          <a:p>
            <a:endParaRPr lang="pt-BR" dirty="0"/>
          </a:p>
          <a:p>
            <a:r>
              <a:rPr lang="pt-BR" dirty="0"/>
              <a:t>9- VARIABILIDADE DA PROGRESSAO </a:t>
            </a:r>
            <a:r>
              <a:rPr lang="pt-BR" dirty="0" smtClean="0"/>
              <a:t>HEMODINAMICA: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 PROGRESSAO LEVANDO À SINTOMAS OCORRE EM QUASE TODOS PACIENTES COM VEL&gt; 2M/S.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 EAO CALCIFICADA  TRICUSPIDE : PROGRESSAO ANUAL VEL &gt; 0,3M/S    GRA:  7 A 8 MMHG    A : REDUCAO 0,15 c</a:t>
            </a:r>
            <a:r>
              <a:rPr lang="pt-BR" dirty="0" smtClean="0"/>
              <a:t>m²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 PREDITORES RAPIDA EVOLUCAO : IDADE AVANCADA E CALCIFICACAO.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    VEL &gt; 4M/S + </a:t>
            </a:r>
            <a:r>
              <a:rPr lang="pt-BR" dirty="0" smtClean="0"/>
              <a:t>PREDITORES </a:t>
            </a:r>
            <a:r>
              <a:rPr lang="pt-BR" dirty="0"/>
              <a:t>: HÁ MENOR BENEFICIO EM ESPERAR POR SINTOMAS.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00F3-2D75-4CC3-B2DB-80685109055D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3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D477A5-8931-4AF1-BC03-F7ED07AA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351865"/>
            <a:ext cx="11584962" cy="1325563"/>
          </a:xfrm>
        </p:spPr>
        <p:txBody>
          <a:bodyPr>
            <a:normAutofit/>
          </a:bodyPr>
          <a:lstStyle/>
          <a:p>
            <a:r>
              <a:rPr lang="pt-BR" sz="3600" dirty="0" err="1"/>
              <a:t>EAo</a:t>
            </a:r>
            <a:r>
              <a:rPr lang="pt-BR" sz="3600" dirty="0"/>
              <a:t>- MOMENTO DA </a:t>
            </a:r>
            <a:r>
              <a:rPr lang="pt-BR" sz="3600" dirty="0" smtClean="0"/>
              <a:t>INTERVENÇÃO </a:t>
            </a:r>
            <a:endParaRPr lang="pt-BR" sz="3600" dirty="0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8E8DFE4F-9DB5-42D3-8F5C-23FAA2F6E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91" y="691663"/>
            <a:ext cx="11336831" cy="5875992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4613"/>
            <a:ext cx="691349" cy="694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FB07-3E84-4CBB-87A3-90A90C417F22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31820" y="334851"/>
            <a:ext cx="117712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ESCOLHA DA INTERVENCAO , TROCA VALVAR ( MECANICA x BIOPROTESE):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1)  DURABILIDADE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HEMODINAMICA DA VALVA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RISCO CIRURGICO / INTERVENCIONISTA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ACO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RISCO DE REINTERVENÇAO (BIOPROTESE ) VS RISCO DE ACO NAS MECANICAS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RISCO DE DETERIORIZAÇAO -&gt; MAIOR EM JOVENS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RISCO DE SANGRAMENTO -&gt; MAIOR EM IDOSOS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LENGEVIDADE ↓ / COMORBIDADES =  BIOPROTESE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 smtClean="0"/>
              <a:t>2) DOACS NAO SE MOSTRARAM SEGUROS OU EFICAZES EM VALVAS MECANICAS.</a:t>
            </a:r>
          </a:p>
          <a:p>
            <a:endParaRPr lang="en-US" dirty="0"/>
          </a:p>
          <a:p>
            <a:r>
              <a:rPr lang="en-US" dirty="0" smtClean="0"/>
              <a:t>3) -  PACIENTES &lt; 50 ANOS = RISCO &gt; DE DETERIORIZAÇAO DA BIOPROTESE</a:t>
            </a:r>
          </a:p>
          <a:p>
            <a:r>
              <a:rPr lang="en-US" dirty="0"/>
              <a:t>	</a:t>
            </a:r>
            <a:r>
              <a:rPr lang="en-US" dirty="0" smtClean="0"/>
              <a:t>TAXA DE REOPERAÇAO EM 5 ANOS =    22% ACIMA DOS 50 ANOS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30% AOS 40 ANOS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50% AOS 20 ANOS </a:t>
            </a:r>
          </a:p>
          <a:p>
            <a:r>
              <a:rPr lang="en-US" b="1" dirty="0" smtClean="0"/>
              <a:t>OBS: HÁ DIREFERNÇA ENTRE AS BIOPROTESES</a:t>
            </a:r>
          </a:p>
          <a:p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- MENORES QUE 50 ANOS = PROTESE MECANICA, EXCETO: ACO NAO DESEJADA, NAO IDEALMENTE MONITORIZADA OU CONTRA-INDICADA.                                                                                  </a:t>
            </a:r>
          </a:p>
          <a:p>
            <a:endParaRPr lang="en-US" dirty="0" smtClean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1832-E63C-4647-96C6-FB23E6E0C64A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8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PACIENTES ENTRE 50 A 65 ANOS:</a:t>
            </a:r>
          </a:p>
          <a:p>
            <a:pPr lvl="1"/>
            <a:r>
              <a:rPr lang="en-US" dirty="0" smtClean="0"/>
              <a:t>BIOPROTESES MODERNAS: MAIS LIVRE DE DETERIORIZAÇAO ESTRUTURAL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                   ↑ TAXA DE MORTALIDADE TARDIA IMPEDE O RECONHECIMENTO DA DISFUNÇAO VALVAR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RISCO DE SANGRAMENTOS E TROMBOEMBOLISMO SAO BAIXOS NESTA FAIXA ETARIA</a:t>
            </a:r>
          </a:p>
          <a:p>
            <a:pPr lvl="1"/>
            <a:r>
              <a:rPr lang="en-US" dirty="0" smtClean="0"/>
              <a:t>INDIVIDUALIZAR A ESCOLHA</a:t>
            </a:r>
          </a:p>
          <a:p>
            <a:pPr lvl="1"/>
            <a:r>
              <a:rPr lang="en-US" b="1" dirty="0" smtClean="0"/>
              <a:t>AS BIOPROTESES TALVEZ  DIMINUAM A SOBREVIVENCIA NESTA FAIXA ETARIA.</a:t>
            </a:r>
            <a:endParaRPr lang="pt-BR" b="1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8BD-2E84-4C57-B5BF-E2F89592AB3F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3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426" y="1387743"/>
            <a:ext cx="1177129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PACIENTES &gt; 65 ANOS:</a:t>
            </a:r>
          </a:p>
          <a:p>
            <a:pPr lvl="1"/>
            <a:r>
              <a:rPr lang="en-US" dirty="0" smtClean="0"/>
              <a:t>BIOPROTESES</a:t>
            </a:r>
          </a:p>
          <a:p>
            <a:pPr lvl="1"/>
            <a:r>
              <a:rPr lang="en-US" dirty="0" smtClean="0"/>
              <a:t>DETERIORIZAÇAO ENTRE 15 E 20 ANOS = 10%</a:t>
            </a:r>
          </a:p>
          <a:p>
            <a:pPr lvl="1"/>
            <a:r>
              <a:rPr lang="en-US" dirty="0" smtClean="0"/>
              <a:t>RISCO AUMENTADO DE SANGRAMENTO: PROCEDIMENTOS CIRURGICOS E INTERVENCIONISTA NAO CARDIACOS.</a:t>
            </a:r>
          </a:p>
          <a:p>
            <a:pPr lvl="1"/>
            <a:endParaRPr lang="en-US" dirty="0"/>
          </a:p>
          <a:p>
            <a:r>
              <a:rPr lang="en-US" dirty="0"/>
              <a:t>PROCEDIMENTO DE ROSS:</a:t>
            </a:r>
          </a:p>
          <a:p>
            <a:pPr lvl="1"/>
            <a:r>
              <a:rPr lang="en-US" dirty="0"/>
              <a:t>AVR PELA PROPRIA VALVA PULMONAR DO PACIENTE E HOMOENXERTO NA VALVA PULMONAR.</a:t>
            </a:r>
          </a:p>
          <a:p>
            <a:pPr lvl="1"/>
            <a:r>
              <a:rPr lang="en-US" dirty="0"/>
              <a:t>EVITA ACO, COM EXCELENGTE HEMODINAMICA VALVAR </a:t>
            </a:r>
          </a:p>
          <a:p>
            <a:pPr lvl="1"/>
            <a:r>
              <a:rPr lang="en-US" dirty="0"/>
              <a:t>FRACASSO: REGURGITAÇAO DA NEO AORTICA EM 20 ANOS</a:t>
            </a:r>
          </a:p>
          <a:p>
            <a:pPr marL="457200" lvl="1" indent="0">
              <a:buNone/>
            </a:pPr>
            <a:r>
              <a:rPr lang="en-US" dirty="0"/>
              <a:t>                         50% HOMOENXERTO PULMONAR = REINTERVENÇAO EM 10 A 20 ANOS </a:t>
            </a:r>
          </a:p>
          <a:p>
            <a:pPr lvl="1"/>
            <a:r>
              <a:rPr lang="en-US" dirty="0"/>
              <a:t>INDICADO EM PACIENTES MAIS JOVENS, ANATOMIA E CARACTERISTICAS TECIDUAIS ADEQUADAS E ACO CONTRA-INDICADA</a:t>
            </a:r>
          </a:p>
          <a:p>
            <a:pPr lvl="1"/>
            <a:r>
              <a:rPr lang="en-US" dirty="0"/>
              <a:t>CENTROS VALVARES ESPECIALIZADOS E COM CIRURGIOES EXPERIENTES.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8E40-48B2-4052-9622-EAAF71E7C7CA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87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F973E1E-ED56-4188-8464-B1BE432028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b="1" i="0" dirty="0">
                <a:solidFill>
                  <a:srgbClr val="2A2A2A"/>
                </a:solidFill>
                <a:effectLst/>
                <a:latin typeface="Merriweather" panose="020B0604020202020204" pitchFamily="2" charset="0"/>
              </a:rPr>
              <a:t>2021 ESC/EACTS Guidelines for the management of valvular heart disease: Developed by the Task Force for the management of valvular heart disease of the European Society of Cardiology (ESC) and the European Association for Cardio-Thoracic Surgery (EACTS)  </a:t>
            </a:r>
            <a:br>
              <a:rPr lang="en-US" sz="2800" b="1" i="0" dirty="0">
                <a:solidFill>
                  <a:srgbClr val="2A2A2A"/>
                </a:solidFill>
                <a:effectLst/>
                <a:latin typeface="Merriweather" panose="020B0604020202020204" pitchFamily="2" charset="0"/>
              </a:rPr>
            </a:br>
            <a:r>
              <a:rPr lang="en-US" sz="2800" b="1" i="0" dirty="0">
                <a:solidFill>
                  <a:srgbClr val="2A2A2A"/>
                </a:solidFill>
                <a:effectLst/>
                <a:latin typeface="Merriweather" panose="020B0604020202020204" pitchFamily="2" charset="0"/>
              </a:rPr>
              <a:t>84 PAGINAS</a:t>
            </a: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5E1AABB-34D3-4089-A4CF-BEB8A8B90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Gráfico 4">
            <a:extLst>
              <a:ext uri="{FF2B5EF4-FFF2-40B4-BE49-F238E27FC236}">
                <a16:creationId xmlns="" xmlns:a16="http://schemas.microsoft.com/office/drawing/2014/main" id="{AA5D6B9D-9AA7-47DE-AA5F-BEF7D5E1C2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5191" y="4087019"/>
            <a:ext cx="4191000" cy="3429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8E1B-1F84-40FB-ADB7-E873BE533C33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11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br>
              <a:rPr lang="pt-BR" b="1" dirty="0">
                <a:solidFill>
                  <a:srgbClr val="FF000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98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 – TROCA CIRURGICA = EXCELENTE DURABILIDADE E RESULTADOS (MECANICAS E BIOPROTESES).</a:t>
            </a:r>
          </a:p>
          <a:p>
            <a:pPr lvl="1"/>
            <a:r>
              <a:rPr lang="en-US" dirty="0" smtClean="0"/>
              <a:t>SAVR VS TAVI (RCTs): ALTO RISCO CIRURGICO E IDADE MEDIA DE 80 ANOS.</a:t>
            </a:r>
          </a:p>
          <a:p>
            <a:pPr lvl="1"/>
            <a:r>
              <a:rPr lang="en-US" dirty="0" smtClean="0"/>
              <a:t>RCTs MAIS RECENTES: RISCO BAIXO – INTERMEDIARIO, MEDIA DE 70 ANOS, POUCOS ABAIXO DOS 65 ANOS.</a:t>
            </a:r>
          </a:p>
          <a:p>
            <a:pPr lvl="1"/>
            <a:r>
              <a:rPr lang="en-US" dirty="0" smtClean="0"/>
              <a:t>&lt; 65 ANOS = TROCA CIRURGICA. NAO HA DADOS PARA O USO DE TAVI.</a:t>
            </a:r>
          </a:p>
          <a:p>
            <a:r>
              <a:rPr lang="en-US" dirty="0"/>
              <a:t>2 – SAVR E TAVI: EFICAZES ENTRE 65 – 80 ANOS</a:t>
            </a:r>
          </a:p>
          <a:p>
            <a:pPr lvl="1"/>
            <a:r>
              <a:rPr lang="en-US" dirty="0"/>
              <a:t>RCTs SAVR X TAVI = EAO D1 (GRAVE/ALTA VELOCIDADE)</a:t>
            </a:r>
          </a:p>
          <a:p>
            <a:pPr lvl="1"/>
            <a:r>
              <a:rPr lang="en-US" dirty="0"/>
              <a:t>DADOS MENOS ROBUSTOS = ENCORAJAM TAVI D2/D3 (GRAVE / BAIXO FLUXO E BAIXO GRADIENTE).</a:t>
            </a:r>
          </a:p>
          <a:p>
            <a:pPr lvl="1"/>
            <a:r>
              <a:rPr lang="en-US" dirty="0"/>
              <a:t>TAVI: - MORTALIDADE LIGEIRAMENTE MENOR, MENOR TEMPO DE INTERNAÇAO, VOLTA PRECOCE AS ATIVIDADES, MENOR RISCO DE FA (TRANSITORIO OU PERMANENTE), MENOR SANGRAMENTO, MENOR DOR.</a:t>
            </a:r>
          </a:p>
          <a:p>
            <a:pPr lvl="1"/>
            <a:r>
              <a:rPr lang="en-US" dirty="0"/>
              <a:t>SAVR: MENOR RISCO DE LEAK PARAVALVAR, MENOR TAXA DE REINTERVENÇAO E MENOR TAXA DE MP</a:t>
            </a:r>
          </a:p>
          <a:p>
            <a:pPr lvl="1"/>
            <a:r>
              <a:rPr lang="en-US" dirty="0"/>
              <a:t>TAVI X SAVR: ACESSO VASCULAR, COMORBIDADES CARDIACAS E NAO CARDIACAS.</a:t>
            </a:r>
          </a:p>
          <a:p>
            <a:pPr lvl="1"/>
            <a:r>
              <a:rPr lang="en-US" b="1" dirty="0"/>
              <a:t>DURABILIDADE = TAVI ALEM DE 5 A 6 ANOS NAO E RECONHECIDA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82BB-5BDB-421B-8F35-F82727E2337F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– </a:t>
            </a:r>
            <a:r>
              <a:rPr lang="en-US" dirty="0" err="1" smtClean="0"/>
              <a:t>EAo</a:t>
            </a:r>
            <a:r>
              <a:rPr lang="en-US" dirty="0" smtClean="0"/>
              <a:t> GRAVE COM FEVE &lt; 50% = TROCA VALVAR </a:t>
            </a:r>
          </a:p>
          <a:p>
            <a:r>
              <a:rPr lang="en-US" dirty="0" smtClean="0"/>
              <a:t>      TAVI -  EVITA ISQUEMIA MIOCARDICA DURANTE CIRURGIA</a:t>
            </a:r>
          </a:p>
          <a:p>
            <a:r>
              <a:rPr lang="en-US" dirty="0"/>
              <a:t> </a:t>
            </a:r>
            <a:r>
              <a:rPr lang="en-US" dirty="0" smtClean="0"/>
              <a:t>      TAVI - &gt; REDUÇÃO POS CARGA , &gt; AREA VALVAR EFETIVA  </a:t>
            </a:r>
          </a:p>
          <a:p>
            <a:r>
              <a:rPr lang="en-US" dirty="0"/>
              <a:t> </a:t>
            </a:r>
            <a:r>
              <a:rPr lang="en-US" dirty="0" smtClean="0"/>
              <a:t>      ↓↓ FEVE = FR RESULTADOS ADVERSOS TAMBEM COM TAVI</a:t>
            </a:r>
          </a:p>
          <a:p>
            <a:endParaRPr lang="en-US" dirty="0"/>
          </a:p>
          <a:p>
            <a:r>
              <a:rPr lang="en-US" dirty="0" smtClean="0"/>
              <a:t>TAVI EM </a:t>
            </a:r>
            <a:r>
              <a:rPr lang="en-US" dirty="0" err="1" smtClean="0"/>
              <a:t>EAo</a:t>
            </a:r>
            <a:r>
              <a:rPr lang="en-US" dirty="0" smtClean="0"/>
              <a:t> MODERADA E ↓FEVE = ESTUDOS EM ANDAMENTO.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C5B1-F886-48DC-9151-1D93594E50B0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 – RCTs COMPARARAM TAVI X SAVR = SINTOMATICOS ATRIBUIVEIS A </a:t>
            </a:r>
            <a:r>
              <a:rPr lang="en-US" dirty="0" err="1" smtClean="0"/>
              <a:t>EAo</a:t>
            </a:r>
            <a:r>
              <a:rPr lang="en-US" dirty="0" smtClean="0"/>
              <a:t> GRAVE.</a:t>
            </a:r>
          </a:p>
          <a:p>
            <a:r>
              <a:rPr lang="en-US" dirty="0"/>
              <a:t> </a:t>
            </a:r>
            <a:r>
              <a:rPr lang="en-US" dirty="0" smtClean="0"/>
              <a:t>      PARA ASSINTOMATICOS – NE 2A = SAVR OU AGUARDAR NE 1</a:t>
            </a:r>
          </a:p>
          <a:p>
            <a:endParaRPr lang="en-US" dirty="0"/>
          </a:p>
          <a:p>
            <a:r>
              <a:rPr lang="en-US" dirty="0" smtClean="0"/>
              <a:t>       PARA ASSINTOMATICOS A SAVR –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RESPOSTA ANORMAL PA AO ESFORÇO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↑BNP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RAPIDA PROGRESSÃO HEMODINÂMICA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</a:t>
            </a:r>
            <a:r>
              <a:rPr lang="en-US" dirty="0" err="1" smtClean="0"/>
              <a:t>EAo</a:t>
            </a:r>
            <a:r>
              <a:rPr lang="en-US" dirty="0" smtClean="0"/>
              <a:t> MUITO GRAVE VEL &gt; 5 M/S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E93F-A128-4E65-ACF5-8196C1E8BAC5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5- TAVI VIAS DE ACESSO </a:t>
            </a:r>
          </a:p>
          <a:p>
            <a:r>
              <a:rPr lang="en-US" dirty="0"/>
              <a:t> </a:t>
            </a:r>
            <a:r>
              <a:rPr lang="en-US" dirty="0" smtClean="0"/>
              <a:t>    RCTs PUBLICADOS → SE REFEREM A ACESSO FEMORAL</a:t>
            </a:r>
          </a:p>
          <a:p>
            <a:r>
              <a:rPr lang="en-US" dirty="0"/>
              <a:t> </a:t>
            </a:r>
            <a:r>
              <a:rPr lang="en-US" dirty="0" smtClean="0"/>
              <a:t>    TAVIs NÃO FEMORAIS &gt; MORTALIDADE QDO COMPARADA A SAVR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↓↓</a:t>
            </a:r>
          </a:p>
          <a:p>
            <a:pPr marL="0" indent="0">
              <a:buNone/>
            </a:pPr>
            <a:r>
              <a:rPr lang="en-US" dirty="0" smtClean="0"/>
              <a:t>  MAIOR CARGA DE COMORBIDADES E DÇA VASCULAR  GRAVE  O SUFICIENTE PARA IMPEDIR ACESSO FEMORAL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QDO TAVI TRANSFEMORAL NÃO VIAVEL →DISCUTIR SAVR OU PALIATIVO.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790-E660-4D3B-B73F-8FA35C8D1EFB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63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 – PACIENTES INOPERAVEIS  = RCTs TAVI X TERAPIA MEDICA PADRÃO( VALVOPLASTIA COM BALÃO EM 84 % DOS PACIENTES).</a:t>
            </a:r>
          </a:p>
          <a:p>
            <a:r>
              <a:rPr lang="en-US" dirty="0"/>
              <a:t> </a:t>
            </a:r>
            <a:r>
              <a:rPr lang="en-US" dirty="0" smtClean="0"/>
              <a:t>     TAVI ↓HOSPITALIZAÇÕES  55 % X 72,5 %</a:t>
            </a:r>
          </a:p>
          <a:p>
            <a:r>
              <a:rPr lang="en-US" dirty="0"/>
              <a:t> </a:t>
            </a:r>
            <a:r>
              <a:rPr lang="en-US" dirty="0" smtClean="0"/>
              <a:t>      NYHA III OU  IV APOS 1 ANO : 25,2 % TAVI X 58 % PADRÃO   </a:t>
            </a:r>
          </a:p>
          <a:p>
            <a:r>
              <a:rPr lang="en-US" dirty="0"/>
              <a:t> </a:t>
            </a:r>
            <a:r>
              <a:rPr lang="en-US" dirty="0" smtClean="0"/>
              <a:t>      AVC ↑ TAVI :   30 DIAS  5,05 % X 1 %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2 ANOS 13,8 % X 5,5 %</a:t>
            </a:r>
          </a:p>
          <a:p>
            <a:r>
              <a:rPr lang="en-US" dirty="0" smtClean="0"/>
              <a:t>     COMPLICAÇÕES VASCULARES MAIORES :  16,2 TAVI % X 1,1 % </a:t>
            </a:r>
          </a:p>
          <a:p>
            <a:r>
              <a:rPr lang="en-US" dirty="0"/>
              <a:t> </a:t>
            </a:r>
            <a:r>
              <a:rPr lang="en-US" dirty="0" smtClean="0"/>
              <a:t>    RISCO CIRURGICO EXTREMO : TAVI &gt; CLINICO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MORTE 12 MESES 26 % X 43 %.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A4073-7636-4FB6-ABBD-18939BEBB5D0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897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7- TAVI BENEFICIO EM PACIENTES APROPRIADAMENTE SELECIONADOS.</a:t>
            </a:r>
          </a:p>
          <a:p>
            <a:r>
              <a:rPr lang="en-US" dirty="0"/>
              <a:t> </a:t>
            </a:r>
            <a:r>
              <a:rPr lang="en-US" dirty="0" smtClean="0"/>
              <a:t>    TAVI – DESFECHOS RUINS : IDADE AVANÇADA,FRAGILIDADE,TABAGISMO,DPOC,HP,DÇA HEPATICA,AVC ANTERIOR EANEMIA.</a:t>
            </a:r>
          </a:p>
          <a:p>
            <a:r>
              <a:rPr lang="en-US" dirty="0"/>
              <a:t> </a:t>
            </a:r>
            <a:r>
              <a:rPr lang="en-US" dirty="0" smtClean="0"/>
              <a:t>    TAVI = AORTA EM PORCELANA E RADIAÇÃO TORACICA ANTERIOR</a:t>
            </a:r>
          </a:p>
          <a:p>
            <a:r>
              <a:rPr lang="en-US" dirty="0"/>
              <a:t> </a:t>
            </a:r>
            <a:r>
              <a:rPr lang="en-US" dirty="0" smtClean="0"/>
              <a:t>    TAVI :  NÃO RECOMENDADA EXPECTATIVA &lt; 1 ANO OU CHANCE “SOBREVIDA COM BENEFICIOS” &lt; 25 % EM 2 ANOS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505D-C4E8-49C4-9F8B-5A96C166F7F9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887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8- VALVOPLASTIA PERCUTÂNEA COM BALÃO </a:t>
            </a:r>
          </a:p>
          <a:p>
            <a:r>
              <a:rPr lang="en-US" dirty="0"/>
              <a:t> </a:t>
            </a:r>
            <a:r>
              <a:rPr lang="en-US" dirty="0" smtClean="0"/>
              <a:t>     CRIANÇAS ,ADOLESCENTES E ADULTOS JOVENS</a:t>
            </a:r>
          </a:p>
          <a:p>
            <a:r>
              <a:rPr lang="en-US" dirty="0"/>
              <a:t> </a:t>
            </a:r>
            <a:r>
              <a:rPr lang="en-US" dirty="0" smtClean="0"/>
              <a:t>     &gt; VELHOS : VALOR MUITO LIMITADO</a:t>
            </a:r>
          </a:p>
          <a:p>
            <a:r>
              <a:rPr lang="en-US" dirty="0" smtClean="0"/>
              <a:t>POUCO EFETIVA : FRATURA DE CALCIO DENTRO DOS FOLHETOS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&lt; ESTIRAMENTO DO ANEL E SEPARAÇÃO COMISSURAS CALCIFICADAS OU FUNDIDAS</a:t>
            </a:r>
          </a:p>
          <a:p>
            <a:r>
              <a:rPr lang="en-US" dirty="0" smtClean="0"/>
              <a:t>AREA RARAMENTE &gt; 1,0 CM ² </a:t>
            </a:r>
          </a:p>
          <a:p>
            <a:r>
              <a:rPr lang="en-US" dirty="0" smtClean="0"/>
              <a:t>NÃO SUBSTITUI TAVI </a:t>
            </a:r>
          </a:p>
          <a:p>
            <a:r>
              <a:rPr lang="en-US" dirty="0" smtClean="0"/>
              <a:t>“PONTE “ ?   EAP / CHOQUE REFRATARIO.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3AB-F735-497F-BDA7-F174E16C5306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1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1079" y="-433366"/>
            <a:ext cx="10515600" cy="1325563"/>
          </a:xfrm>
        </p:spPr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5" y="511980"/>
            <a:ext cx="9066727" cy="5843744"/>
          </a:xfr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112D-2421-450D-8C06-19109E534BC8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2A2A2A"/>
                </a:solidFill>
                <a:latin typeface="Source Sans Pro" panose="020B0503030403020204" pitchFamily="34" charset="0"/>
              </a:rPr>
              <a:t>Why do we need new guidelines on </a:t>
            </a:r>
            <a:r>
              <a:rPr lang="en-US" b="1" dirty="0" err="1">
                <a:solidFill>
                  <a:srgbClr val="2A2A2A"/>
                </a:solidFill>
                <a:latin typeface="Source Sans Pro" panose="020B0503030403020204" pitchFamily="34" charset="0"/>
              </a:rPr>
              <a:t>valvular</a:t>
            </a:r>
            <a:r>
              <a:rPr lang="en-US" b="1" dirty="0">
                <a:solidFill>
                  <a:srgbClr val="2A2A2A"/>
                </a:solidFill>
                <a:latin typeface="Source Sans Pro" panose="020B0503030403020204" pitchFamily="34" charset="0"/>
              </a:rPr>
              <a:t> heart disease?</a:t>
            </a:r>
            <a:br>
              <a:rPr lang="en-US" b="1" dirty="0">
                <a:solidFill>
                  <a:srgbClr val="2A2A2A"/>
                </a:solidFill>
                <a:latin typeface="Source Sans Pro" panose="020B0503030403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A2A2A"/>
                </a:solidFill>
                <a:latin typeface="Calibri" panose="020F0502020204030204" pitchFamily="34" charset="0"/>
              </a:rPr>
              <a:t>EPIDEMIOLOGIA:  AUMENTO ETIOLOGIA DEGENERATIVA ( PAISES INDUSTRIALIZADOS) X REUMATICA ( INFELIZMENTE ANDA PRESENTE</a:t>
            </a:r>
            <a:r>
              <a:rPr lang="en-US" dirty="0" smtClean="0">
                <a:solidFill>
                  <a:srgbClr val="2A2A2A"/>
                </a:solidFill>
                <a:latin typeface="Calibri" panose="020F0502020204030204" pitchFamily="34" charset="0"/>
              </a:rPr>
              <a:t>).</a:t>
            </a:r>
          </a:p>
          <a:p>
            <a:r>
              <a:rPr lang="en-US" dirty="0" smtClean="0">
                <a:solidFill>
                  <a:srgbClr val="2A2A2A"/>
                </a:solidFill>
                <a:latin typeface="Calibri" panose="020F0502020204030204" pitchFamily="34" charset="0"/>
              </a:rPr>
              <a:t>PAPEL </a:t>
            </a:r>
            <a:r>
              <a:rPr lang="en-US" dirty="0">
                <a:solidFill>
                  <a:srgbClr val="2A2A2A"/>
                </a:solidFill>
                <a:latin typeface="Calibri" panose="020F0502020204030204" pitchFamily="34" charset="0"/>
              </a:rPr>
              <a:t>CENTRAL NA TOMADA DE DECISAO : ECO 3D , TOMOGRAFIA COMPUTADORIZADA, RESSONANCIA MAGNETICA CARDIACA E </a:t>
            </a:r>
            <a:r>
              <a:rPr lang="en-US" dirty="0" smtClean="0">
                <a:solidFill>
                  <a:srgbClr val="2A2A2A"/>
                </a:solidFill>
                <a:latin typeface="Calibri" panose="020F0502020204030204" pitchFamily="34" charset="0"/>
              </a:rPr>
              <a:t>BIOMARCADORES.</a:t>
            </a:r>
          </a:p>
          <a:p>
            <a:r>
              <a:rPr lang="en-US" dirty="0" smtClean="0">
                <a:solidFill>
                  <a:srgbClr val="2A2A2A"/>
                </a:solidFill>
                <a:latin typeface="Calibri" panose="020F0502020204030204" pitchFamily="34" charset="0"/>
              </a:rPr>
              <a:t>NOVAS </a:t>
            </a:r>
            <a:r>
              <a:rPr lang="en-US" dirty="0">
                <a:solidFill>
                  <a:srgbClr val="2A2A2A"/>
                </a:solidFill>
                <a:latin typeface="Calibri" panose="020F0502020204030204" pitchFamily="34" charset="0"/>
              </a:rPr>
              <a:t>DEFINICOES DE REGURGITACAO MITRAL SECUNDARIA (SMR) , BASEADAS EM RESULTADOS DE ESTUDOS DE INTERNECAO.</a:t>
            </a:r>
            <a:endParaRPr lang="pt-BR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EECB-CC0B-4650-B78F-1CF65E8D6F46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1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739" y="574431"/>
            <a:ext cx="11131062" cy="5967046"/>
          </a:xfrm>
        </p:spPr>
        <p:txBody>
          <a:bodyPr>
            <a:normAutofit/>
          </a:bodyPr>
          <a:lstStyle/>
          <a:p>
            <a:pPr fontAlgn="base"/>
            <a:r>
              <a:rPr lang="en-US" sz="2400" b="1" dirty="0">
                <a:solidFill>
                  <a:srgbClr val="2A2A2A"/>
                </a:solidFill>
                <a:latin typeface="inherit"/>
              </a:rPr>
              <a:t>NOVAS </a:t>
            </a:r>
            <a:r>
              <a:rPr lang="en-US" sz="2400" b="1" dirty="0" smtClean="0">
                <a:solidFill>
                  <a:srgbClr val="2A2A2A"/>
                </a:solidFill>
                <a:latin typeface="inherit"/>
              </a:rPr>
              <a:t>EVIDÊNCIAS </a:t>
            </a:r>
            <a:r>
              <a:rPr lang="en-US" sz="2400" b="1" dirty="0">
                <a:solidFill>
                  <a:srgbClr val="2A2A2A"/>
                </a:solidFill>
                <a:latin typeface="inherit"/>
              </a:rPr>
              <a:t>TERAPIA ANTITROMBOTICA: </a:t>
            </a:r>
          </a:p>
          <a:p>
            <a:pPr lvl="1" fontAlgn="base"/>
            <a:r>
              <a:rPr lang="en-US" dirty="0">
                <a:solidFill>
                  <a:srgbClr val="2A2A2A"/>
                </a:solidFill>
                <a:latin typeface="inherit"/>
              </a:rPr>
              <a:t>1- UTILIZACAO DE BIOPROTESES( CIRURGICA/PERCUTANEA)</a:t>
            </a:r>
          </a:p>
          <a:p>
            <a:pPr lvl="1" fontAlgn="base"/>
            <a:r>
              <a:rPr lang="en-US" dirty="0">
                <a:solidFill>
                  <a:srgbClr val="2A2A2A"/>
                </a:solidFill>
                <a:latin typeface="inherit"/>
              </a:rPr>
              <a:t>2- DOENCA VALVAR NATIVA : DOACs TODOS OS CENARIOS , EXCETO ESTENOSE MITRAL  SIGNIFICATIVA OU NAQUELES COM BIOPROTESES</a:t>
            </a:r>
          </a:p>
          <a:p>
            <a:pPr fontAlgn="base"/>
            <a:r>
              <a:rPr lang="en-US" sz="2400" b="1" dirty="0">
                <a:solidFill>
                  <a:srgbClr val="2A2A2A"/>
                </a:solidFill>
                <a:latin typeface="inherit"/>
              </a:rPr>
              <a:t>ESTRATIFICACAO DE RISCO PARA MOMENTO IDEAL DA </a:t>
            </a:r>
            <a:r>
              <a:rPr lang="en-US" sz="2400" b="1" dirty="0" smtClean="0">
                <a:solidFill>
                  <a:srgbClr val="2A2A2A"/>
                </a:solidFill>
                <a:latin typeface="inherit"/>
              </a:rPr>
              <a:t>INTERVENCAO:</a:t>
            </a:r>
            <a:endParaRPr lang="en-US" sz="2400" b="1" dirty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en-US" dirty="0">
                <a:solidFill>
                  <a:srgbClr val="2A2A2A"/>
                </a:solidFill>
                <a:latin typeface="inherit"/>
              </a:rPr>
              <a:t>1- PROGRESSAO DOS ASSINTOMATICOS ( ESTUDOS LONGITUDIONAIS) : </a:t>
            </a:r>
            <a:r>
              <a:rPr lang="en-US" dirty="0" err="1">
                <a:solidFill>
                  <a:srgbClr val="2A2A2A"/>
                </a:solidFill>
                <a:latin typeface="inherit"/>
              </a:rPr>
              <a:t>Eao</a:t>
            </a:r>
            <a:endParaRPr lang="en-US" dirty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en-US" dirty="0">
                <a:solidFill>
                  <a:srgbClr val="2A2A2A"/>
                </a:solidFill>
                <a:latin typeface="inherit"/>
              </a:rPr>
              <a:t>2- EVITAR A “ FUTILIDADE” EM PACIENTES ALTO RISCO , APLICAR CRITERIOS DE </a:t>
            </a:r>
            <a:r>
              <a:rPr lang="en-US" dirty="0" smtClean="0">
                <a:solidFill>
                  <a:srgbClr val="2A2A2A"/>
                </a:solidFill>
                <a:latin typeface="inherit"/>
              </a:rPr>
              <a:t>FRAGILIDADE.</a:t>
            </a:r>
          </a:p>
          <a:p>
            <a:pPr lvl="1" fontAlgn="base"/>
            <a:endParaRPr lang="en-US" dirty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pt-BR" b="1" dirty="0" smtClean="0">
                <a:solidFill>
                  <a:srgbClr val="2A2A2A"/>
                </a:solidFill>
                <a:latin typeface="inherit"/>
              </a:rPr>
              <a:t>ESCOLHA </a:t>
            </a:r>
            <a:r>
              <a:rPr lang="pt-BR" b="1" dirty="0">
                <a:solidFill>
                  <a:srgbClr val="2A2A2A"/>
                </a:solidFill>
                <a:latin typeface="inherit"/>
              </a:rPr>
              <a:t>DA MODALIDE DE </a:t>
            </a:r>
            <a:r>
              <a:rPr lang="pt-BR" b="1" dirty="0" smtClean="0">
                <a:solidFill>
                  <a:srgbClr val="2A2A2A"/>
                </a:solidFill>
                <a:latin typeface="inherit"/>
              </a:rPr>
              <a:t>INTERVENÇÃO </a:t>
            </a:r>
            <a:r>
              <a:rPr lang="pt-BR" dirty="0">
                <a:solidFill>
                  <a:srgbClr val="2A2A2A"/>
                </a:solidFill>
                <a:latin typeface="inherit"/>
              </a:rPr>
              <a:t>: PAPEL CENTRAL HEART TEAM – ASPECTOS CLINICOS,ANATOMICOS </a:t>
            </a:r>
            <a:r>
              <a:rPr lang="pt-BR" dirty="0" smtClean="0">
                <a:solidFill>
                  <a:srgbClr val="2A2A2A"/>
                </a:solidFill>
                <a:latin typeface="inherit"/>
              </a:rPr>
              <a:t>E CARACTERISTICAS </a:t>
            </a:r>
            <a:r>
              <a:rPr lang="pt-BR" dirty="0">
                <a:solidFill>
                  <a:srgbClr val="2A2A2A"/>
                </a:solidFill>
                <a:latin typeface="inherit"/>
              </a:rPr>
              <a:t>DOS PROCEDIMENTOS, ASSIM COMO A ESCOLHA DO PACIENTE/FAMILIARES.</a:t>
            </a:r>
          </a:p>
          <a:p>
            <a:pPr lvl="1" fontAlgn="base"/>
            <a:endParaRPr lang="en-US" dirty="0" smtClean="0">
              <a:solidFill>
                <a:srgbClr val="2A2A2A"/>
              </a:solidFill>
              <a:latin typeface="inherit"/>
            </a:endParaRPr>
          </a:p>
          <a:p>
            <a:pPr marL="457200" lvl="1" indent="0" fontAlgn="base">
              <a:buNone/>
            </a:pPr>
            <a:endParaRPr lang="en-US" dirty="0">
              <a:solidFill>
                <a:srgbClr val="2A2A2A"/>
              </a:solidFill>
              <a:latin typeface="inherit"/>
            </a:endParaRP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3433-B500-4F0C-BEFC-0267D5FD0A0B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5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03E4821-FD9E-4462-95F2-10AA7D8B7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62" y="1230922"/>
            <a:ext cx="11840305" cy="5462955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en-US" sz="2400" b="1" dirty="0" smtClean="0">
                <a:solidFill>
                  <a:srgbClr val="2A2A2A"/>
                </a:solidFill>
                <a:latin typeface="inherit"/>
              </a:rPr>
              <a:t>CIRURGIA</a:t>
            </a:r>
            <a:r>
              <a:rPr lang="en-US" sz="2400" b="1" dirty="0">
                <a:solidFill>
                  <a:srgbClr val="2A2A2A"/>
                </a:solidFill>
                <a:latin typeface="inherit"/>
              </a:rPr>
              <a:t>: </a:t>
            </a:r>
            <a:endParaRPr lang="en-US" sz="2400" b="1" dirty="0" smtClean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en-US" dirty="0" smtClean="0">
                <a:solidFill>
                  <a:srgbClr val="2A2A2A"/>
                </a:solidFill>
                <a:latin typeface="inherit"/>
              </a:rPr>
              <a:t>AUMENTO </a:t>
            </a:r>
            <a:r>
              <a:rPr lang="en-US" dirty="0">
                <a:solidFill>
                  <a:srgbClr val="2A2A2A"/>
                </a:solidFill>
                <a:latin typeface="inherit"/>
              </a:rPr>
              <a:t>EXPERIENCIA/SEGURANCA: EXPANSAO DE INDICACOES PRECOCES NOS ASSINTOMATICOS ( ESTENOSE </a:t>
            </a:r>
            <a:r>
              <a:rPr lang="en-US" dirty="0" smtClean="0">
                <a:solidFill>
                  <a:srgbClr val="2A2A2A"/>
                </a:solidFill>
                <a:latin typeface="inherit"/>
              </a:rPr>
              <a:t>AORTICA, REGURGITACAO </a:t>
            </a:r>
            <a:r>
              <a:rPr lang="en-US" dirty="0">
                <a:solidFill>
                  <a:srgbClr val="2A2A2A"/>
                </a:solidFill>
                <a:latin typeface="inherit"/>
              </a:rPr>
              <a:t>AORTICA E </a:t>
            </a:r>
            <a:r>
              <a:rPr lang="en-US" dirty="0" smtClean="0">
                <a:solidFill>
                  <a:srgbClr val="2A2A2A"/>
                </a:solidFill>
                <a:latin typeface="inherit"/>
              </a:rPr>
              <a:t>MITRAL).</a:t>
            </a:r>
            <a:endParaRPr lang="en-US" dirty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en-US" dirty="0" smtClean="0">
                <a:solidFill>
                  <a:srgbClr val="2A2A2A"/>
                </a:solidFill>
                <a:latin typeface="inherit"/>
              </a:rPr>
              <a:t>NESCESSIDADE </a:t>
            </a:r>
            <a:r>
              <a:rPr lang="en-US" dirty="0">
                <a:solidFill>
                  <a:srgbClr val="2A2A2A"/>
                </a:solidFill>
                <a:latin typeface="inherit"/>
              </a:rPr>
              <a:t>DE AVALIACAO MAIS ABRANGENTE DA CIRURGIA PRECOCE NA REGURGITACAO TRICUSPIDE</a:t>
            </a:r>
            <a:r>
              <a:rPr lang="en-US" dirty="0" smtClean="0">
                <a:solidFill>
                  <a:srgbClr val="2A2A2A"/>
                </a:solidFill>
                <a:latin typeface="inherit"/>
              </a:rPr>
              <a:t>.</a:t>
            </a:r>
          </a:p>
          <a:p>
            <a:pPr lvl="1" fontAlgn="base"/>
            <a:endParaRPr lang="en-US" dirty="0">
              <a:solidFill>
                <a:srgbClr val="2A2A2A"/>
              </a:solidFill>
              <a:latin typeface="inherit"/>
            </a:endParaRPr>
          </a:p>
          <a:p>
            <a:pPr algn="l" fontAlgn="base"/>
            <a:r>
              <a:rPr lang="en-US" sz="2400" b="1" i="0" dirty="0" smtClean="0">
                <a:solidFill>
                  <a:srgbClr val="2A2A2A"/>
                </a:solidFill>
                <a:effectLst/>
                <a:latin typeface="inherit"/>
              </a:rPr>
              <a:t>TÉCNICAS TRANSCATETER:</a:t>
            </a:r>
          </a:p>
          <a:p>
            <a:pPr lvl="1" fontAlgn="base"/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TAVI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: RESULTADO 2 ANOS DE SEGUIMENTO PACIENTES BAIXO </a:t>
            </a:r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RISCO,SELECAO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TAVI X CIRURGIA </a:t>
            </a:r>
            <a:endParaRPr lang="en-US" dirty="0">
              <a:solidFill>
                <a:srgbClr val="2A2A2A"/>
              </a:solidFill>
              <a:latin typeface="inherit"/>
            </a:endParaRPr>
          </a:p>
          <a:p>
            <a:pPr lvl="1" fontAlgn="base"/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REPARO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TRANSCATETER x TERAPIA MEDICA OTIMA NA REGURGITACAO MITRAL SEVERA( ATUALIZACO DE RECOMENDACAO</a:t>
            </a:r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).</a:t>
            </a:r>
          </a:p>
          <a:p>
            <a:pPr lvl="1" fontAlgn="base"/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NOVOS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ESTUDOS VALVE-IN-VALVE( ATUALIZACAO DE </a:t>
            </a:r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RECOMENDACAO)</a:t>
            </a:r>
          </a:p>
          <a:p>
            <a:pPr lvl="1" fontAlgn="base"/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EXPERIENCIA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PRELIMINAR ENCORAJADORA DAS INTERVENCOES TRANSCATETER NA VALVA TRICUSPIDE , PAPEL POTENCIAL </a:t>
            </a:r>
            <a:r>
              <a:rPr lang="en-US" b="0" i="0" dirty="0" smtClean="0">
                <a:solidFill>
                  <a:srgbClr val="2A2A2A"/>
                </a:solidFill>
                <a:effectLst/>
                <a:latin typeface="inherit"/>
              </a:rPr>
              <a:t>NOS INOPERAVEIS </a:t>
            </a:r>
            <a:r>
              <a:rPr lang="en-US" b="0" i="0" dirty="0">
                <a:solidFill>
                  <a:srgbClr val="2A2A2A"/>
                </a:solidFill>
                <a:effectLst/>
                <a:latin typeface="inherit"/>
              </a:rPr>
              <a:t>( NESCESSIDADE DE CONFIRMACAO POR AVALIACOES ADICIONAIS)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E2B7-8692-46BC-A86B-ADB7901EF853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7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0753358-9D98-4D9F-A6AA-3AE8DC91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ABORDAGEM PERCUTANEA / ESC-ACC 2021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8B1B5C9-61D0-405A-8B10-2122057AE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ESTENOSE </a:t>
            </a:r>
            <a:r>
              <a:rPr lang="pt-BR" dirty="0" smtClean="0"/>
              <a:t>AÓRTICA </a:t>
            </a:r>
            <a:r>
              <a:rPr lang="pt-BR" dirty="0"/>
              <a:t>: </a:t>
            </a:r>
            <a:endParaRPr lang="pt-BR" dirty="0" smtClean="0"/>
          </a:p>
          <a:p>
            <a:pPr lvl="1"/>
            <a:r>
              <a:rPr lang="pt-BR" dirty="0" smtClean="0"/>
              <a:t>TAVI  </a:t>
            </a:r>
            <a:r>
              <a:rPr lang="pt-BR" dirty="0"/>
              <a:t>ESCOLHA POR </a:t>
            </a:r>
            <a:r>
              <a:rPr lang="pt-BR" dirty="0" smtClean="0"/>
              <a:t>BIOPROTESE</a:t>
            </a:r>
          </a:p>
          <a:p>
            <a:pPr lvl="1"/>
            <a:r>
              <a:rPr lang="pt-BR" dirty="0" smtClean="0"/>
              <a:t>INTERVENCAO </a:t>
            </a:r>
            <a:r>
              <a:rPr lang="pt-BR" dirty="0"/>
              <a:t>NOS ASSINTOMATICOS</a:t>
            </a:r>
          </a:p>
          <a:p>
            <a:r>
              <a:rPr lang="pt-BR" dirty="0" smtClean="0"/>
              <a:t>REGURGITAÇÃO </a:t>
            </a:r>
            <a:r>
              <a:rPr lang="pt-BR" dirty="0"/>
              <a:t>MITRAL : </a:t>
            </a:r>
            <a:endParaRPr lang="pt-BR" dirty="0" smtClean="0"/>
          </a:p>
          <a:p>
            <a:pPr lvl="1"/>
            <a:r>
              <a:rPr lang="pt-BR" dirty="0" smtClean="0"/>
              <a:t>LIMIARES </a:t>
            </a:r>
            <a:r>
              <a:rPr lang="pt-BR" dirty="0"/>
              <a:t>MAIS BAIXOS PARA INTERVENCAO </a:t>
            </a:r>
            <a:endParaRPr lang="pt-BR" dirty="0" smtClean="0"/>
          </a:p>
          <a:p>
            <a:pPr lvl="1"/>
            <a:r>
              <a:rPr lang="pt-BR" dirty="0" smtClean="0"/>
              <a:t>REPARO </a:t>
            </a:r>
            <a:r>
              <a:rPr lang="pt-BR" dirty="0"/>
              <a:t>TRANSCATETER DE PONTA-A-PONTA ( PRIMARIA x SECUNDARIA)</a:t>
            </a:r>
          </a:p>
          <a:p>
            <a:r>
              <a:rPr lang="pt-BR" dirty="0" smtClean="0"/>
              <a:t>INTERVENÇÃO </a:t>
            </a:r>
            <a:r>
              <a:rPr lang="pt-BR" dirty="0"/>
              <a:t>EM VALVA TRICUSPIDE </a:t>
            </a:r>
          </a:p>
          <a:p>
            <a:r>
              <a:rPr lang="pt-BR" dirty="0" smtClean="0"/>
              <a:t>DISFUNÇÃO </a:t>
            </a:r>
            <a:r>
              <a:rPr lang="pt-BR" dirty="0"/>
              <a:t>DE VALVULA BIOPROTETICA.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7360-5B75-46CA-8475-F24034A69590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8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36CE7EE-CECC-4378-9E51-E64512823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ESTENOSE AORTICA 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="" xmlns:a16="http://schemas.microsoft.com/office/drawing/2014/main" id="{473A23AE-2E83-4109-844A-5EAE7CEBA3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8F3-B498-490D-972D-12D1A8211F88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0A209A-B8D2-4453-B852-9F9D7C47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ESTENOSE AORTICA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0601355-D4A4-4B1A-8752-D9ABDEF98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DIAGNOSTICO E SEGUIMENTO</a:t>
            </a:r>
          </a:p>
          <a:p>
            <a:r>
              <a:rPr lang="pt-BR" dirty="0"/>
              <a:t>TERAPIA MEDICAMENTOSA</a:t>
            </a:r>
          </a:p>
          <a:p>
            <a:r>
              <a:rPr lang="pt-BR" dirty="0"/>
              <a:t>MOMENTO DA INTERVENCAO</a:t>
            </a:r>
          </a:p>
          <a:p>
            <a:r>
              <a:rPr lang="pt-BR" dirty="0"/>
              <a:t>ESCOLHA DA INTERVENCAO , TROCA VALVAR ( MECANICA x BIOPROTESE)</a:t>
            </a:r>
          </a:p>
          <a:p>
            <a:r>
              <a:rPr lang="pt-BR" dirty="0"/>
              <a:t>TAVI x CIRURGIA , QUANDO BIOPROTESE FOR ADEQUADA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0BA4-1100-4D89-8551-00BA97D5349F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2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0A209A-B8D2-4453-B852-9F9D7C47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ESTENOSE AORTICA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0601355-D4A4-4B1A-8752-D9ABDEF98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DIAGNOSTICO E SEGUIMENTO</a:t>
            </a:r>
          </a:p>
          <a:p>
            <a:r>
              <a:rPr lang="pt-BR" dirty="0"/>
              <a:t>TERAPIA MEDICAMENTOSA</a:t>
            </a:r>
          </a:p>
          <a:p>
            <a:r>
              <a:rPr lang="pt-BR" b="1" dirty="0">
                <a:solidFill>
                  <a:srgbClr val="FF0000"/>
                </a:solidFill>
              </a:rPr>
              <a:t>MOMENTO DA INTERVENCAO</a:t>
            </a:r>
          </a:p>
          <a:p>
            <a:r>
              <a:rPr lang="pt-BR" b="1" dirty="0">
                <a:solidFill>
                  <a:srgbClr val="FF0000"/>
                </a:solidFill>
              </a:rPr>
              <a:t>ESCOLHA DA INTERVENCAO , TROCA VALVAR ( MECANICA x BIOPROTESE)</a:t>
            </a:r>
          </a:p>
          <a:p>
            <a:r>
              <a:rPr lang="pt-BR" b="1" dirty="0">
                <a:solidFill>
                  <a:srgbClr val="FF0000"/>
                </a:solidFill>
              </a:rPr>
              <a:t>TAVI x CIRURGIA , QUANDO BIOPROTESE FOR ADEQUADA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37" y="5965894"/>
            <a:ext cx="879231" cy="88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106D-3FF1-4A75-A86C-49F1584C140B}" type="datetime7">
              <a:rPr lang="pt-BR" smtClean="0"/>
              <a:t>nov-21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1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7079</TotalTime>
  <Words>1687</Words>
  <Application>Microsoft Office PowerPoint</Application>
  <PresentationFormat>Personalizar</PresentationFormat>
  <Paragraphs>227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Apresentação do PowerPoint</vt:lpstr>
      <vt:lpstr>2021 ESC/EACTS Guidelines for the management of valvular heart disease: Developed by the Task Force for the management of valvular heart disease of the European Society of Cardiology (ESC) and the European Association for Cardio-Thoracic Surgery (EACTS)   84 PAGINAS</vt:lpstr>
      <vt:lpstr>Why do we need new guidelines on valvular heart disease? </vt:lpstr>
      <vt:lpstr>Apresentação do PowerPoint</vt:lpstr>
      <vt:lpstr>Apresentação do PowerPoint</vt:lpstr>
      <vt:lpstr>ABORDAGEM PERCUTANEA / ESC-ACC 2021</vt:lpstr>
      <vt:lpstr>ESTENOSE AORTICA </vt:lpstr>
      <vt:lpstr>ESTENOSE AORTICA</vt:lpstr>
      <vt:lpstr>ESTENOSE AORTICA</vt:lpstr>
      <vt:lpstr>Apresentação do PowerPoint</vt:lpstr>
      <vt:lpstr>EAo- MOMENTO DA INTERVENCAO </vt:lpstr>
      <vt:lpstr>   EAo – MOMENTO DA INTERVENCAO   </vt:lpstr>
      <vt:lpstr>“Echocardiographic Assessment of Valve Stenosis: EAE/ASE Recommendations for Clinical Practice”   </vt:lpstr>
      <vt:lpstr>Apresentação do PowerPoint</vt:lpstr>
      <vt:lpstr>Apresentação do PowerPoint</vt:lpstr>
      <vt:lpstr>EAo- MOMENTO DA INTERVENÇÃO </vt:lpstr>
      <vt:lpstr>Apresentação do PowerPoint</vt:lpstr>
      <vt:lpstr>Apresentação do PowerPoint</vt:lpstr>
      <vt:lpstr>Apresentação do PowerPoint</vt:lpstr>
      <vt:lpstr>TAVI x CIRURGIA , QUANDO BIOPROTESE FOR ADEQUADA </vt:lpstr>
      <vt:lpstr>TAVI x CIRURGIA , QUANDO BIOPROTESE FOR ADEQUADA</vt:lpstr>
      <vt:lpstr>TAVI x CIRURGIA , QUANDO BIOPROTESE FOR ADEQUADA</vt:lpstr>
      <vt:lpstr>TAVI x CIRURGIA , QUANDO BIOPROTESE FOR ADEQUADA</vt:lpstr>
      <vt:lpstr>TAVI x CIRURGIA , QUANDO BIOPROTESE FOR ADEQUADA</vt:lpstr>
      <vt:lpstr>TAVI x CIRURGIA , QUANDO BIOPROTESE FOR ADEQUADA</vt:lpstr>
      <vt:lpstr>TAVI x CIRURGIA , QUANDO BIOPROTESE FOR ADEQUADA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ESC/EACTS Guidelines for the management of valvular heart disease: Developed by the Task Force for the management of valvular heart disease of the European Society of Cardiology (ESC) and the European Association for Cardio-Thoracic Surgery (EACTS)</dc:title>
  <dc:creator>nathalia fabris</dc:creator>
  <cp:lastModifiedBy>user</cp:lastModifiedBy>
  <cp:revision>48</cp:revision>
  <dcterms:created xsi:type="dcterms:W3CDTF">2021-10-31T12:50:34Z</dcterms:created>
  <dcterms:modified xsi:type="dcterms:W3CDTF">2021-11-11T16:40:30Z</dcterms:modified>
</cp:coreProperties>
</file>