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7" r:id="rId5"/>
    <p:sldId id="277" r:id="rId6"/>
    <p:sldId id="259" r:id="rId7"/>
    <p:sldId id="261" r:id="rId8"/>
    <p:sldId id="265" r:id="rId9"/>
    <p:sldId id="262" r:id="rId10"/>
    <p:sldId id="263" r:id="rId11"/>
    <p:sldId id="264" r:id="rId12"/>
    <p:sldId id="266" r:id="rId13"/>
    <p:sldId id="267" r:id="rId14"/>
    <p:sldId id="269" r:id="rId15"/>
    <p:sldId id="270" r:id="rId16"/>
    <p:sldId id="271" r:id="rId17"/>
    <p:sldId id="272" r:id="rId18"/>
    <p:sldId id="273" r:id="rId19"/>
    <p:sldId id="274" r:id="rId20"/>
    <p:sldId id="275" r:id="rId21"/>
    <p:sldId id="276" r:id="rId22"/>
    <p:sldId id="278" r:id="rId23"/>
    <p:sldId id="281" r:id="rId24"/>
    <p:sldId id="279" r:id="rId25"/>
    <p:sldId id="280" r:id="rId26"/>
    <p:sldId id="282" r:id="rId27"/>
    <p:sldId id="283" r:id="rId28"/>
    <p:sldId id="284" r:id="rId29"/>
    <p:sldId id="285"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5C9B5970-8B7B-4E4D-9404-FE7D94287664}" type="datetimeFigureOut">
              <a:rPr lang="pt-BR" smtClean="0"/>
              <a:pPr/>
              <a:t>13/08/2013</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FF3BEEE-43B6-4B43-AC8E-8E1DB80B6F05}" type="slidenum">
              <a:rPr lang="pt-BR" smtClean="0"/>
              <a:pPr/>
              <a:t>‹nº›</a:t>
            </a:fld>
            <a:endParaRPr lang="pt-B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C9B5970-8B7B-4E4D-9404-FE7D94287664}" type="datetimeFigureOut">
              <a:rPr lang="pt-BR" smtClean="0"/>
              <a:pPr/>
              <a:t>13/08/2013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F3BEEE-43B6-4B43-AC8E-8E1DB80B6F05}"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6FF3BEEE-43B6-4B43-AC8E-8E1DB80B6F05}" type="slidenum">
              <a:rPr lang="pt-BR" smtClean="0"/>
              <a:pPr/>
              <a:t>‹nº›</a:t>
            </a:fld>
            <a:endParaRPr lang="pt-BR"/>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C9B5970-8B7B-4E4D-9404-FE7D94287664}" type="datetimeFigureOut">
              <a:rPr lang="pt-BR" smtClean="0"/>
              <a:pPr/>
              <a:t>13/08/2013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5C9B5970-8B7B-4E4D-9404-FE7D94287664}" type="datetimeFigureOut">
              <a:rPr lang="pt-BR" smtClean="0"/>
              <a:pPr/>
              <a:t>13/08/2013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4361688" y="1026372"/>
            <a:ext cx="457200" cy="441325"/>
          </a:xfrm>
        </p:spPr>
        <p:txBody>
          <a:bodyPr/>
          <a:lstStyle/>
          <a:p>
            <a:fld id="{6FF3BEEE-43B6-4B43-AC8E-8E1DB80B6F05}" type="slidenum">
              <a:rPr lang="pt-BR" smtClean="0"/>
              <a:pPr/>
              <a:t>‹nº›</a:t>
            </a:fld>
            <a:endParaRPr lang="pt-BR"/>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5C9B5970-8B7B-4E4D-9404-FE7D94287664}" type="datetimeFigureOut">
              <a:rPr lang="pt-BR" smtClean="0"/>
              <a:pPr/>
              <a:t>13/08/2013</a:t>
            </a:fld>
            <a:endParaRPr lang="pt-BR"/>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FF3BEEE-43B6-4B43-AC8E-8E1DB80B6F05}" type="slidenum">
              <a:rPr lang="pt-BR" smtClean="0"/>
              <a:pPr/>
              <a:t>‹nº›</a:t>
            </a:fld>
            <a:endParaRPr lang="pt-B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5C9B5970-8B7B-4E4D-9404-FE7D94287664}" type="datetimeFigureOut">
              <a:rPr lang="pt-BR" smtClean="0"/>
              <a:pPr/>
              <a:t>13/08/2013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F3BEEE-43B6-4B43-AC8E-8E1DB80B6F05}" type="slidenum">
              <a:rPr lang="pt-BR" smtClean="0"/>
              <a:pPr/>
              <a:t>‹nº›</a:t>
            </a:fld>
            <a:endParaRPr lang="pt-BR"/>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5C9B5970-8B7B-4E4D-9404-FE7D94287664}" type="datetimeFigureOut">
              <a:rPr lang="pt-BR" smtClean="0"/>
              <a:pPr/>
              <a:t>13/08/2013</a:t>
            </a:fld>
            <a:endParaRPr lang="pt-BR"/>
          </a:p>
        </p:txBody>
      </p:sp>
      <p:sp>
        <p:nvSpPr>
          <p:cNvPr id="8" name="Espaço Reservado para Rodapé 7"/>
          <p:cNvSpPr>
            <a:spLocks noGrp="1"/>
          </p:cNvSpPr>
          <p:nvPr>
            <p:ph type="ftr" sz="quarter" idx="11"/>
          </p:nvPr>
        </p:nvSpPr>
        <p:spPr>
          <a:xfrm>
            <a:off x="304800" y="6409944"/>
            <a:ext cx="3581400" cy="365760"/>
          </a:xfrm>
        </p:spPr>
        <p:txBody>
          <a:bodyPr/>
          <a:lstStyle/>
          <a:p>
            <a:endParaRPr lang="pt-BR"/>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6FF3BEEE-43B6-4B43-AC8E-8E1DB80B6F05}" type="slidenum">
              <a:rPr lang="pt-BR" smtClean="0"/>
              <a:pPr/>
              <a:t>‹nº›</a:t>
            </a:fld>
            <a:endParaRPr lang="pt-BR"/>
          </a:p>
        </p:txBody>
      </p:sp>
      <p:sp>
        <p:nvSpPr>
          <p:cNvPr id="23" name="Título 22"/>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5C9B5970-8B7B-4E4D-9404-FE7D94287664}" type="datetimeFigureOut">
              <a:rPr lang="pt-BR" smtClean="0"/>
              <a:pPr/>
              <a:t>13/08/2013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4343400" y="1036020"/>
            <a:ext cx="457200" cy="441325"/>
          </a:xfrm>
        </p:spPr>
        <p:txBody>
          <a:bodyPr/>
          <a:lstStyle/>
          <a:p>
            <a:fld id="{6FF3BEEE-43B6-4B43-AC8E-8E1DB80B6F0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5C9B5970-8B7B-4E4D-9404-FE7D94287664}" type="datetimeFigureOut">
              <a:rPr lang="pt-BR" smtClean="0"/>
              <a:pPr/>
              <a:t>13/08/2013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FF3BEEE-43B6-4B43-AC8E-8E1DB80B6F0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FF3BEEE-43B6-4B43-AC8E-8E1DB80B6F05}" type="slidenum">
              <a:rPr lang="pt-BR" smtClean="0"/>
              <a:pPr/>
              <a:t>‹nº›</a:t>
            </a:fld>
            <a:endParaRPr lang="pt-BR"/>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5C9B5970-8B7B-4E4D-9404-FE7D94287664}" type="datetimeFigureOut">
              <a:rPr lang="pt-BR" smtClean="0"/>
              <a:pPr/>
              <a:t>13/08/2013</a:t>
            </a:fld>
            <a:endParaRPr lang="pt-BR"/>
          </a:p>
        </p:txBody>
      </p:sp>
      <p:sp>
        <p:nvSpPr>
          <p:cNvPr id="6" name="Espaço Reservado para Rodapé 5"/>
          <p:cNvSpPr>
            <a:spLocks noGrp="1"/>
          </p:cNvSpPr>
          <p:nvPr>
            <p:ph type="ftr" sz="quarter" idx="11"/>
          </p:nvPr>
        </p:nvSpPr>
        <p:spPr>
          <a:xfrm>
            <a:off x="301752" y="6410848"/>
            <a:ext cx="3383280" cy="365760"/>
          </a:xfrm>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6FF3BEEE-43B6-4B43-AC8E-8E1DB80B6F05}" type="slidenum">
              <a:rPr lang="pt-BR" smtClean="0"/>
              <a:pPr/>
              <a:t>‹nº›</a:t>
            </a:fld>
            <a:endParaRPr lang="pt-B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5C9B5970-8B7B-4E4D-9404-FE7D94287664}" type="datetimeFigureOut">
              <a:rPr lang="pt-BR" smtClean="0"/>
              <a:pPr/>
              <a:t>13/08/2013</a:t>
            </a:fld>
            <a:endParaRPr lang="pt-BR"/>
          </a:p>
        </p:txBody>
      </p:sp>
      <p:sp>
        <p:nvSpPr>
          <p:cNvPr id="6" name="Espaço Reservado para Rodapé 5"/>
          <p:cNvSpPr>
            <a:spLocks noGrp="1"/>
          </p:cNvSpPr>
          <p:nvPr>
            <p:ph type="ftr" sz="quarter" idx="11"/>
          </p:nvPr>
        </p:nvSpPr>
        <p:spPr>
          <a:xfrm>
            <a:off x="301752" y="6410848"/>
            <a:ext cx="3584448" cy="365760"/>
          </a:xfrm>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C9B5970-8B7B-4E4D-9404-FE7D94287664}" type="datetimeFigureOut">
              <a:rPr lang="pt-BR" smtClean="0"/>
              <a:pPr/>
              <a:t>13/08/2013</a:t>
            </a:fld>
            <a:endParaRPr lang="pt-BR"/>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FF3BEEE-43B6-4B43-AC8E-8E1DB80B6F05}" type="slidenum">
              <a:rPr lang="pt-BR" smtClean="0"/>
              <a:pPr/>
              <a:t>‹nº›</a:t>
            </a:fld>
            <a:endParaRPr lang="pt-BR"/>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Dr. André Oliveira Fonseca</a:t>
            </a:r>
          </a:p>
          <a:p>
            <a:r>
              <a:rPr lang="pt-BR" dirty="0" smtClean="0"/>
              <a:t>R1 Hemodinâmica SCRP</a:t>
            </a:r>
            <a:endParaRPr lang="pt-BR" dirty="0"/>
          </a:p>
        </p:txBody>
      </p:sp>
      <p:sp>
        <p:nvSpPr>
          <p:cNvPr id="2" name="Título 1"/>
          <p:cNvSpPr>
            <a:spLocks noGrp="1"/>
          </p:cNvSpPr>
          <p:nvPr>
            <p:ph type="ctrTitle"/>
          </p:nvPr>
        </p:nvSpPr>
        <p:spPr/>
        <p:txBody>
          <a:bodyPr/>
          <a:lstStyle/>
          <a:p>
            <a:r>
              <a:rPr lang="pt-BR" dirty="0" smtClean="0"/>
              <a:t>Angiografia de artérias periféricas e aorta</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dirty="0" smtClean="0"/>
              <a:t>Para estudo das ilíacas, posicionar o cateter próxima a bifurcação. Para melhor visualização da bifurcação é necessária incidência oblíqua contralateral ou homolateral</a:t>
            </a:r>
          </a:p>
          <a:p>
            <a:r>
              <a:rPr lang="pt-BR" dirty="0" smtClean="0"/>
              <a:t>Caso estudo separado de cada membro: 10-15 ml (5ml/s) com pressão de 300-500 </a:t>
            </a:r>
            <a:r>
              <a:rPr lang="pt-BR" dirty="0" err="1" smtClean="0"/>
              <a:t>psi</a:t>
            </a:r>
            <a:endParaRPr lang="pt-BR" dirty="0" smtClean="0"/>
          </a:p>
          <a:p>
            <a:r>
              <a:rPr lang="pt-BR" dirty="0" smtClean="0"/>
              <a:t>As bifurcações femorais em duas incidências: PA e Oblíqua </a:t>
            </a:r>
            <a:r>
              <a:rPr lang="pt-BR" dirty="0" err="1" smtClean="0"/>
              <a:t>ipsilateral</a:t>
            </a:r>
            <a:r>
              <a:rPr lang="pt-BR" dirty="0" smtClean="0"/>
              <a:t>. Tornozelo e pé em perfil. Incidências adicionais em caso de </a:t>
            </a:r>
            <a:r>
              <a:rPr lang="pt-BR" dirty="0" err="1" smtClean="0"/>
              <a:t>MAVs</a:t>
            </a:r>
            <a:r>
              <a:rPr lang="pt-BR" dirty="0" smtClean="0"/>
              <a:t>, trauma e aneurismas</a:t>
            </a:r>
          </a:p>
          <a:p>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187625" y="341021"/>
            <a:ext cx="6192688" cy="6444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Interpretações das lesões</a:t>
            </a:r>
            <a:endParaRPr lang="pt-BR" dirty="0"/>
          </a:p>
        </p:txBody>
      </p:sp>
      <p:sp>
        <p:nvSpPr>
          <p:cNvPr id="3" name="Espaço Reservado para Conteúdo 2"/>
          <p:cNvSpPr>
            <a:spLocks noGrp="1"/>
          </p:cNvSpPr>
          <p:nvPr>
            <p:ph sz="quarter" idx="1"/>
          </p:nvPr>
        </p:nvSpPr>
        <p:spPr/>
        <p:txBody>
          <a:bodyPr>
            <a:normAutofit/>
          </a:bodyPr>
          <a:lstStyle/>
          <a:p>
            <a:r>
              <a:rPr lang="pt-BR" b="1" dirty="0" smtClean="0"/>
              <a:t>Estenoses e obstruções</a:t>
            </a:r>
          </a:p>
          <a:p>
            <a:pPr>
              <a:buNone/>
            </a:pPr>
            <a:r>
              <a:rPr lang="pt-BR" dirty="0" smtClean="0"/>
              <a:t>- Estenose é identificada pelo estreitamento</a:t>
            </a:r>
          </a:p>
          <a:p>
            <a:pPr>
              <a:buNone/>
            </a:pPr>
            <a:r>
              <a:rPr lang="pt-BR" dirty="0" smtClean="0"/>
              <a:t>da coluna de contraste produzido por uma</a:t>
            </a:r>
          </a:p>
          <a:p>
            <a:pPr>
              <a:buNone/>
            </a:pPr>
            <a:r>
              <a:rPr lang="pt-BR" dirty="0" smtClean="0"/>
              <a:t>falha de enchimento endoluminal, </a:t>
            </a:r>
          </a:p>
          <a:p>
            <a:pPr>
              <a:buNone/>
            </a:pPr>
            <a:r>
              <a:rPr lang="pt-BR" dirty="0" smtClean="0"/>
              <a:t>- Cuidado com situações em PA, devido lesões excêntricas, no qual não demonstra um estreitamento significativo do segmento. Deve-se utilizar lateral e oblíqua</a:t>
            </a: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lnSpcReduction="10000"/>
          </a:bodyPr>
          <a:lstStyle/>
          <a:p>
            <a:pPr>
              <a:buNone/>
            </a:pPr>
            <a:r>
              <a:rPr lang="pt-BR" dirty="0" smtClean="0"/>
              <a:t>- Oclusões são identificadas pelo fim da coluna</a:t>
            </a:r>
          </a:p>
          <a:p>
            <a:pPr>
              <a:buNone/>
            </a:pPr>
            <a:r>
              <a:rPr lang="pt-BR" dirty="0" smtClean="0"/>
              <a:t>de contraste</a:t>
            </a:r>
          </a:p>
          <a:p>
            <a:pPr>
              <a:buNone/>
            </a:pPr>
            <a:r>
              <a:rPr lang="pt-BR" dirty="0" smtClean="0"/>
              <a:t>- Toda angiografia deve ser correlacionada com </a:t>
            </a:r>
          </a:p>
          <a:p>
            <a:pPr>
              <a:buNone/>
            </a:pPr>
            <a:r>
              <a:rPr lang="pt-BR" dirty="0" smtClean="0"/>
              <a:t>sintomas do doente e se possível com </a:t>
            </a:r>
          </a:p>
          <a:p>
            <a:pPr>
              <a:buNone/>
            </a:pPr>
            <a:r>
              <a:rPr lang="pt-BR" dirty="0" smtClean="0"/>
              <a:t>medidas de pressão segmentar</a:t>
            </a:r>
          </a:p>
          <a:p>
            <a:pPr>
              <a:buNone/>
            </a:pPr>
            <a:r>
              <a:rPr lang="pt-BR" dirty="0" smtClean="0"/>
              <a:t>- Oclusão da a. femoral superficial excede à da </a:t>
            </a:r>
          </a:p>
          <a:p>
            <a:pPr>
              <a:buNone/>
            </a:pPr>
            <a:r>
              <a:rPr lang="pt-BR" dirty="0" smtClean="0"/>
              <a:t>poplítea e das mais distais</a:t>
            </a:r>
          </a:p>
          <a:p>
            <a:pPr>
              <a:buNone/>
            </a:pPr>
            <a:r>
              <a:rPr lang="pt-BR" dirty="0"/>
              <a:t>-</a:t>
            </a:r>
            <a:r>
              <a:rPr lang="pt-BR" dirty="0" smtClean="0"/>
              <a:t> Estudo </a:t>
            </a:r>
            <a:r>
              <a:rPr lang="pt-BR" dirty="0" err="1" smtClean="0"/>
              <a:t>arteriográfico</a:t>
            </a:r>
            <a:r>
              <a:rPr lang="pt-BR" dirty="0" smtClean="0"/>
              <a:t> dos MMII deve incluir</a:t>
            </a:r>
          </a:p>
          <a:p>
            <a:pPr>
              <a:buNone/>
            </a:pPr>
            <a:r>
              <a:rPr lang="pt-BR" dirty="0" smtClean="0"/>
              <a:t>aorta abdominal e ilíacas, não deixando passar lesões desapercebidas.</a:t>
            </a:r>
          </a:p>
          <a:p>
            <a:pPr>
              <a:buNone/>
            </a:pPr>
            <a:endParaRPr lang="pt-B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b="1" dirty="0" smtClean="0"/>
              <a:t>Espasmos</a:t>
            </a:r>
            <a:endParaRPr lang="pt-BR" dirty="0" smtClean="0"/>
          </a:p>
          <a:p>
            <a:pPr>
              <a:buFontTx/>
              <a:buChar char="-"/>
            </a:pPr>
            <a:r>
              <a:rPr lang="pt-BR" dirty="0" smtClean="0"/>
              <a:t>Caracterizado por um estreitamento concêntrico de contornos regulares da luz arterial com retardo do fluxo sanguíneo distal</a:t>
            </a:r>
          </a:p>
          <a:p>
            <a:pPr>
              <a:buFontTx/>
              <a:buChar char="-"/>
            </a:pPr>
            <a:r>
              <a:rPr lang="pt-BR" dirty="0" smtClean="0"/>
              <a:t>Oclusão completa por êmbolo pode ser vista como uma convexidade da luz arterial formada pela curva das margens da parte proximal do êmbolo (efeito de menisco ou imagem de “taça invertida”)</a:t>
            </a:r>
          </a:p>
          <a:p>
            <a:pPr>
              <a:buFontTx/>
              <a:buChar char="-"/>
            </a:pPr>
            <a:r>
              <a:rPr lang="pt-BR" dirty="0" smtClean="0"/>
              <a:t>Ausência de circulação colateral (dependendo do intervalo de tempo entre a oclusão e o estudo)</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043608" y="512806"/>
            <a:ext cx="7344817" cy="60053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b="1" dirty="0" smtClean="0"/>
              <a:t>Aneurismas</a:t>
            </a:r>
          </a:p>
          <a:p>
            <a:pPr>
              <a:buNone/>
            </a:pPr>
            <a:r>
              <a:rPr lang="pt-BR" dirty="0" smtClean="0"/>
              <a:t>• Poplítea seguida da femoral superficial são as  mais acometidas</a:t>
            </a:r>
          </a:p>
          <a:p>
            <a:pPr>
              <a:buNone/>
            </a:pPr>
            <a:r>
              <a:rPr lang="pt-BR" dirty="0" smtClean="0"/>
              <a:t>• Determinar a extensão da lesão, seu trajeto (tortuosidade), lesões associadas (outros  aneurismas e estenoses pré ou pós aneurismáticas) e avaliação dos segmentos adjacentes</a:t>
            </a:r>
          </a:p>
          <a:p>
            <a:r>
              <a:rPr lang="pt-BR" dirty="0" smtClean="0"/>
              <a:t>Calcificações da parede do aneurisma podem ser um parâmetro útil na estimativa do seu </a:t>
            </a:r>
            <a:r>
              <a:rPr lang="pt-BR" dirty="0" err="1" smtClean="0"/>
              <a:t>diamêtro</a:t>
            </a:r>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b="1" dirty="0" err="1" smtClean="0"/>
              <a:t>Tromboangeítes</a:t>
            </a:r>
            <a:r>
              <a:rPr lang="pt-BR" b="1" dirty="0" smtClean="0"/>
              <a:t> </a:t>
            </a:r>
            <a:r>
              <a:rPr lang="pt-BR" b="1" dirty="0" err="1" smtClean="0"/>
              <a:t>obliterantes</a:t>
            </a:r>
            <a:endParaRPr lang="pt-BR" b="1" dirty="0" smtClean="0"/>
          </a:p>
          <a:p>
            <a:pPr>
              <a:buNone/>
            </a:pPr>
            <a:r>
              <a:rPr lang="pt-BR" dirty="0" smtClean="0"/>
              <a:t> - Comprometimento discreto ou ausente das artérias mais proximais, com presença de artérias colaterais espiraladas e circulação colateral centrífuga</a:t>
            </a:r>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b="1" dirty="0" smtClean="0"/>
              <a:t>Malformações arteriovenosas</a:t>
            </a:r>
          </a:p>
          <a:p>
            <a:pPr>
              <a:buNone/>
            </a:pPr>
            <a:r>
              <a:rPr lang="pt-BR" dirty="0" smtClean="0"/>
              <a:t> - Enchimento venoso precoce é a principal característica </a:t>
            </a:r>
            <a:r>
              <a:rPr lang="pt-BR" dirty="0" err="1" smtClean="0"/>
              <a:t>arteriográfica</a:t>
            </a:r>
            <a:r>
              <a:rPr lang="pt-BR" dirty="0" smtClean="0"/>
              <a:t>, com circulação venosa dilatada e com morfologia complexa</a:t>
            </a:r>
          </a:p>
          <a:p>
            <a:r>
              <a:rPr lang="pt-BR" b="1" dirty="0" smtClean="0"/>
              <a:t>Tumores</a:t>
            </a:r>
          </a:p>
          <a:p>
            <a:pPr>
              <a:buNone/>
            </a:pPr>
            <a:r>
              <a:rPr lang="pt-BR" dirty="0" smtClean="0"/>
              <a:t> - Nos tumores malignos consiste no aumento da </a:t>
            </a:r>
          </a:p>
          <a:p>
            <a:pPr>
              <a:buNone/>
            </a:pPr>
            <a:r>
              <a:rPr lang="pt-BR" dirty="0" smtClean="0"/>
              <a:t>vascularização, vasos tortuosos e irregulares</a:t>
            </a:r>
          </a:p>
          <a:p>
            <a:pPr>
              <a:buNone/>
            </a:pPr>
            <a:r>
              <a:rPr lang="pt-BR" dirty="0"/>
              <a:t>-</a:t>
            </a:r>
            <a:r>
              <a:rPr lang="pt-BR" dirty="0" smtClean="0"/>
              <a:t> Presença de manchas ou blush tumoral, com </a:t>
            </a:r>
          </a:p>
          <a:p>
            <a:pPr>
              <a:buNone/>
            </a:pPr>
            <a:r>
              <a:rPr lang="pt-BR" dirty="0" smtClean="0"/>
              <a:t>padrão caótico ou desorganizado</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Aortografia</a:t>
            </a:r>
            <a:r>
              <a:rPr lang="pt-BR" dirty="0" smtClean="0"/>
              <a:t> Torácica</a:t>
            </a:r>
            <a:endParaRPr lang="pt-BR" dirty="0"/>
          </a:p>
        </p:txBody>
      </p:sp>
      <p:sp>
        <p:nvSpPr>
          <p:cNvPr id="3" name="Espaço Reservado para Conteúdo 2"/>
          <p:cNvSpPr>
            <a:spLocks noGrp="1"/>
          </p:cNvSpPr>
          <p:nvPr>
            <p:ph sz="quarter" idx="1"/>
          </p:nvPr>
        </p:nvSpPr>
        <p:spPr/>
        <p:txBody>
          <a:bodyPr/>
          <a:lstStyle/>
          <a:p>
            <a:r>
              <a:rPr lang="pt-BR" dirty="0" smtClean="0"/>
              <a:t>Utilizada para estudar a válvula aórtica e s as doenças da aorta torácica (aneurismas, dissecções, anomalias congênitas, </a:t>
            </a:r>
            <a:r>
              <a:rPr lang="pt-BR" dirty="0" err="1" smtClean="0"/>
              <a:t>coarctação</a:t>
            </a:r>
            <a:r>
              <a:rPr lang="pt-BR" dirty="0" smtClean="0"/>
              <a:t>, PCA, traumas torácicos)</a:t>
            </a:r>
          </a:p>
          <a:p>
            <a:r>
              <a:rPr lang="pt-BR" dirty="0" smtClean="0"/>
              <a:t>É o padrão ouro para imagens da aorta</a:t>
            </a:r>
          </a:p>
          <a:p>
            <a:r>
              <a:rPr lang="pt-BR" dirty="0" smtClean="0"/>
              <a:t>Pode ser utilizado as punções braquial, radial ou femoral, com suas devidas indicações e contraindicações</a:t>
            </a:r>
          </a:p>
          <a:p>
            <a:pPr>
              <a:buNone/>
            </a:pPr>
            <a:endParaRPr lang="pt-BR" dirty="0" smtClean="0"/>
          </a:p>
          <a:p>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sz="quarter" idx="1"/>
          </p:nvPr>
        </p:nvSpPr>
        <p:spPr/>
        <p:txBody>
          <a:bodyPr>
            <a:normAutofit/>
          </a:bodyPr>
          <a:lstStyle/>
          <a:p>
            <a:r>
              <a:rPr lang="pt-BR" dirty="0" smtClean="0"/>
              <a:t>Cada estudo </a:t>
            </a:r>
            <a:r>
              <a:rPr lang="pt-BR" dirty="0" err="1" smtClean="0"/>
              <a:t>arteriográfico</a:t>
            </a:r>
            <a:r>
              <a:rPr lang="pt-BR" dirty="0" smtClean="0"/>
              <a:t> deve ser considerado um caso potencial de tratamento endovascular subsequente. Portanto, o conhecimento de dados do paciente, </a:t>
            </a:r>
            <a:r>
              <a:rPr lang="pt-BR" dirty="0" err="1" smtClean="0"/>
              <a:t>anamnese</a:t>
            </a:r>
            <a:r>
              <a:rPr lang="pt-BR" dirty="0" smtClean="0"/>
              <a:t>, exame físico, exames laboratoriais e um exame vascular não invasivo, são essenciais para o diagnóstico angiográfico e tratamento endovascular.</a:t>
            </a:r>
          </a:p>
          <a:p>
            <a:r>
              <a:rPr lang="pt-BR" dirty="0" smtClean="0"/>
              <a:t>Avaliar via de acesso (femoral </a:t>
            </a:r>
            <a:r>
              <a:rPr lang="pt-BR" dirty="0" err="1" smtClean="0"/>
              <a:t>ipsilateral</a:t>
            </a:r>
            <a:r>
              <a:rPr lang="pt-BR" dirty="0" smtClean="0"/>
              <a:t>, contralateral, braquial, axilar, </a:t>
            </a:r>
            <a:r>
              <a:rPr lang="pt-BR" dirty="0" err="1" smtClean="0"/>
              <a:t>translombar</a:t>
            </a:r>
            <a:r>
              <a:rPr lang="pt-BR" dirty="0" smtClean="0"/>
              <a:t>) e tipo (anterógrado e retrógrado)</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dirty="0" smtClean="0"/>
              <a:t>Utiliza-se o cateter de </a:t>
            </a:r>
            <a:r>
              <a:rPr lang="pt-BR" dirty="0" err="1" smtClean="0"/>
              <a:t>pigtail</a:t>
            </a:r>
            <a:r>
              <a:rPr lang="pt-BR" dirty="0" smtClean="0"/>
              <a:t>, posicionado na aorta ascendente próximo ao seio de </a:t>
            </a:r>
            <a:r>
              <a:rPr lang="pt-BR" dirty="0" err="1" smtClean="0"/>
              <a:t>valsalva</a:t>
            </a:r>
            <a:endParaRPr lang="pt-BR" dirty="0" smtClean="0"/>
          </a:p>
          <a:p>
            <a:r>
              <a:rPr lang="pt-BR" dirty="0" smtClean="0"/>
              <a:t>Uso de 40-60 ml de contraste com 20ml/s</a:t>
            </a:r>
          </a:p>
          <a:p>
            <a:r>
              <a:rPr lang="pt-BR" dirty="0" smtClean="0"/>
              <a:t>Incidências: OAE é ótimo para visualização do arco aórtico</a:t>
            </a:r>
          </a:p>
          <a:p>
            <a:pPr>
              <a:buNone/>
            </a:pP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Subclávia e artérias vertebrais</a:t>
            </a:r>
            <a:endParaRPr lang="pt-BR" dirty="0"/>
          </a:p>
        </p:txBody>
      </p:sp>
      <p:sp>
        <p:nvSpPr>
          <p:cNvPr id="3" name="Espaço Reservado para Conteúdo 2"/>
          <p:cNvSpPr>
            <a:spLocks noGrp="1"/>
          </p:cNvSpPr>
          <p:nvPr>
            <p:ph sz="quarter" idx="1"/>
          </p:nvPr>
        </p:nvSpPr>
        <p:spPr/>
        <p:txBody>
          <a:bodyPr>
            <a:normAutofit/>
          </a:bodyPr>
          <a:lstStyle/>
          <a:p>
            <a:r>
              <a:rPr lang="pt-BR" dirty="0" smtClean="0"/>
              <a:t>O </a:t>
            </a:r>
            <a:r>
              <a:rPr lang="pt-BR" dirty="0" err="1" smtClean="0"/>
              <a:t>troncobraquiocefálico</a:t>
            </a:r>
            <a:r>
              <a:rPr lang="pt-BR" dirty="0" smtClean="0"/>
              <a:t>, art. Carótida comum esquerda e art. Subclávia esquerda originam do arco aórtico /  A art. Subclávia direita e art. Carótida comum direita originam do </a:t>
            </a:r>
            <a:r>
              <a:rPr lang="pt-BR" dirty="0" err="1" smtClean="0"/>
              <a:t>troncobraquicefálico</a:t>
            </a:r>
            <a:r>
              <a:rPr lang="pt-BR" dirty="0" smtClean="0"/>
              <a:t> </a:t>
            </a:r>
          </a:p>
          <a:p>
            <a:r>
              <a:rPr lang="pt-BR" dirty="0" smtClean="0"/>
              <a:t>Uma variação conhecida como ´</a:t>
            </a:r>
            <a:r>
              <a:rPr lang="pt-BR" dirty="0" err="1" smtClean="0"/>
              <a:t>´arco</a:t>
            </a:r>
            <a:r>
              <a:rPr lang="pt-BR" dirty="0" smtClean="0"/>
              <a:t> </a:t>
            </a:r>
            <a:r>
              <a:rPr lang="pt-BR" dirty="0" err="1" smtClean="0"/>
              <a:t>aortico</a:t>
            </a:r>
            <a:r>
              <a:rPr lang="pt-BR" dirty="0" smtClean="0"/>
              <a:t> </a:t>
            </a:r>
            <a:r>
              <a:rPr lang="pt-BR" dirty="0" err="1" smtClean="0"/>
              <a:t>bovino´</a:t>
            </a:r>
            <a:r>
              <a:rPr lang="pt-BR" dirty="0" smtClean="0"/>
              <a:t>´, o tronco </a:t>
            </a:r>
            <a:r>
              <a:rPr lang="pt-BR" dirty="0" err="1" smtClean="0"/>
              <a:t>braquiocefálico</a:t>
            </a:r>
            <a:r>
              <a:rPr lang="pt-BR" dirty="0" smtClean="0"/>
              <a:t> e a </a:t>
            </a:r>
            <a:r>
              <a:rPr lang="pt-BR" dirty="0" err="1" smtClean="0"/>
              <a:t>carótica</a:t>
            </a:r>
            <a:r>
              <a:rPr lang="pt-BR" dirty="0" smtClean="0"/>
              <a:t> comum esquerda tem uma origem comum. Presente em 10% da população</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dirty="0" smtClean="0"/>
              <a:t>A aterosclerose  proximal da artéria subclávia pode ocasionar claudicação de membro superior, roubo da subclávia, isquemia cerebral em na elevação do membro superior. Um gradiente de pressão invasiva de 15mmHg de TBC ou subclávia é considerado estenose significativa</a:t>
            </a:r>
          </a:p>
          <a:p>
            <a:r>
              <a:rPr lang="pt-BR" dirty="0" smtClean="0"/>
              <a:t> Em pacientes previamente revascularizados com MIE, os pacientes podem vir a desenvolver isquemia miocárdica conhecido como </a:t>
            </a:r>
            <a:r>
              <a:rPr lang="pt-BR" u="sng" dirty="0" smtClean="0"/>
              <a:t>síndrome do roubo </a:t>
            </a:r>
            <a:r>
              <a:rPr lang="pt-BR" u="sng" dirty="0" err="1" smtClean="0"/>
              <a:t>coronário-subclávia</a:t>
            </a:r>
            <a:r>
              <a:rPr lang="pt-BR" dirty="0" smtClean="0"/>
              <a:t>)</a:t>
            </a:r>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2013-07-03 16.26.52.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85000" lnSpcReduction="20000"/>
          </a:bodyPr>
          <a:lstStyle/>
          <a:p>
            <a:r>
              <a:rPr lang="pt-BR" dirty="0" smtClean="0"/>
              <a:t>Arteriografia vertebral e subclávia:</a:t>
            </a:r>
          </a:p>
          <a:p>
            <a:pPr>
              <a:buFontTx/>
              <a:buChar char="-"/>
            </a:pPr>
            <a:r>
              <a:rPr lang="pt-BR" dirty="0" smtClean="0"/>
              <a:t>Deve-se fazer uma </a:t>
            </a:r>
            <a:r>
              <a:rPr lang="pt-BR" dirty="0" err="1" smtClean="0"/>
              <a:t>aortografia</a:t>
            </a:r>
            <a:r>
              <a:rPr lang="pt-BR" dirty="0" smtClean="0"/>
              <a:t> do arco aórtico com cateter </a:t>
            </a:r>
            <a:r>
              <a:rPr lang="pt-BR" dirty="0" err="1" smtClean="0"/>
              <a:t>pigtail</a:t>
            </a:r>
            <a:r>
              <a:rPr lang="pt-BR" dirty="0" smtClean="0"/>
              <a:t> 5F para visualizar a origem e configuração dos vasos do arco</a:t>
            </a:r>
          </a:p>
          <a:p>
            <a:pPr>
              <a:buFontTx/>
              <a:buChar char="-"/>
            </a:pPr>
            <a:r>
              <a:rPr lang="pt-BR" dirty="0" smtClean="0"/>
              <a:t>OAE 30-45°</a:t>
            </a:r>
          </a:p>
          <a:p>
            <a:pPr>
              <a:buFontTx/>
              <a:buChar char="-"/>
            </a:pPr>
            <a:r>
              <a:rPr lang="pt-BR" dirty="0" smtClean="0"/>
              <a:t>A </a:t>
            </a:r>
            <a:r>
              <a:rPr lang="pt-BR" dirty="0" err="1" smtClean="0"/>
              <a:t>cateterização</a:t>
            </a:r>
            <a:r>
              <a:rPr lang="pt-BR" dirty="0" smtClean="0"/>
              <a:t> seletiva com JR4 ou </a:t>
            </a:r>
            <a:r>
              <a:rPr lang="pt-BR" dirty="0" err="1" smtClean="0"/>
              <a:t>Berenstein</a:t>
            </a:r>
            <a:r>
              <a:rPr lang="pt-BR" dirty="0" smtClean="0"/>
              <a:t> do </a:t>
            </a:r>
            <a:r>
              <a:rPr lang="pt-BR" dirty="0" err="1" smtClean="0"/>
              <a:t>troncobraquiocefálico-carótida</a:t>
            </a:r>
            <a:r>
              <a:rPr lang="pt-BR" dirty="0" smtClean="0"/>
              <a:t> comum </a:t>
            </a:r>
            <a:r>
              <a:rPr lang="pt-BR" dirty="0" err="1" smtClean="0"/>
              <a:t>esquerda-subclávia</a:t>
            </a:r>
            <a:r>
              <a:rPr lang="pt-BR" dirty="0" smtClean="0"/>
              <a:t> esquerda</a:t>
            </a:r>
          </a:p>
          <a:p>
            <a:pPr>
              <a:buFontTx/>
              <a:buChar char="-"/>
            </a:pPr>
            <a:r>
              <a:rPr lang="pt-BR" dirty="0" smtClean="0"/>
              <a:t>A angiografia do </a:t>
            </a:r>
            <a:r>
              <a:rPr lang="pt-BR" dirty="0" err="1" smtClean="0"/>
              <a:t>troncobraquiocefálico</a:t>
            </a:r>
            <a:r>
              <a:rPr lang="pt-BR" dirty="0" smtClean="0"/>
              <a:t> em OAD 30-40° e angulação caudal para abrir a bifurcação com a subclávia. A </a:t>
            </a:r>
            <a:r>
              <a:rPr lang="pt-BR" dirty="0" err="1" smtClean="0"/>
              <a:t>subclavia</a:t>
            </a:r>
            <a:r>
              <a:rPr lang="pt-BR" dirty="0" smtClean="0"/>
              <a:t> e a vertebral em PA</a:t>
            </a:r>
          </a:p>
          <a:p>
            <a:pPr>
              <a:buFontTx/>
              <a:buChar char="-"/>
            </a:pPr>
            <a:r>
              <a:rPr lang="pt-BR" dirty="0" smtClean="0"/>
              <a:t>MIE em OAD com angulação cranial</a:t>
            </a:r>
          </a:p>
          <a:p>
            <a:pPr>
              <a:buFontTx/>
              <a:buChar char="-"/>
            </a:pPr>
            <a:r>
              <a:rPr lang="pt-BR" dirty="0" smtClean="0"/>
              <a:t>Se suspeição de lesão proximal de vertebrais: PA </a:t>
            </a:r>
            <a:r>
              <a:rPr lang="pt-BR" dirty="0" err="1" smtClean="0"/>
              <a:t>ipsilateral</a:t>
            </a:r>
            <a:r>
              <a:rPr lang="pt-BR" dirty="0" smtClean="0"/>
              <a:t> </a:t>
            </a:r>
          </a:p>
          <a:p>
            <a:pPr>
              <a:buFontTx/>
              <a:buChar char="-"/>
            </a:pPr>
            <a:r>
              <a:rPr lang="pt-BR" dirty="0" smtClean="0"/>
              <a:t>Contraste 3-4ml/</a:t>
            </a:r>
            <a:r>
              <a:rPr lang="pt-BR" dirty="0" err="1" smtClean="0"/>
              <a:t>seg</a:t>
            </a:r>
            <a:r>
              <a:rPr lang="pt-BR" dirty="0" smtClean="0"/>
              <a:t>; 5-6ml de volume para a </a:t>
            </a:r>
            <a:r>
              <a:rPr lang="pt-BR" dirty="0" err="1" smtClean="0"/>
              <a:t>rtéria</a:t>
            </a:r>
            <a:r>
              <a:rPr lang="pt-BR" dirty="0" smtClean="0"/>
              <a:t> vertebral</a:t>
            </a: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Carótidas</a:t>
            </a:r>
            <a:endParaRPr lang="pt-BR" dirty="0"/>
          </a:p>
        </p:txBody>
      </p:sp>
      <p:sp>
        <p:nvSpPr>
          <p:cNvPr id="3" name="Espaço Reservado para Conteúdo 2"/>
          <p:cNvSpPr>
            <a:spLocks noGrp="1"/>
          </p:cNvSpPr>
          <p:nvPr>
            <p:ph sz="quarter" idx="1"/>
          </p:nvPr>
        </p:nvSpPr>
        <p:spPr/>
        <p:txBody>
          <a:bodyPr>
            <a:normAutofit/>
          </a:bodyPr>
          <a:lstStyle/>
          <a:p>
            <a:r>
              <a:rPr lang="pt-BR" dirty="0" smtClean="0"/>
              <a:t>O TBC bifurca em subclávia e em carótida comum direita</a:t>
            </a:r>
          </a:p>
          <a:p>
            <a:r>
              <a:rPr lang="pt-BR" dirty="0" smtClean="0"/>
              <a:t>A carótida comum esquerda é o 2° vaso do arco </a:t>
            </a:r>
            <a:r>
              <a:rPr lang="pt-BR" dirty="0" err="1" smtClean="0"/>
              <a:t>aortico</a:t>
            </a:r>
            <a:endParaRPr lang="pt-BR" dirty="0" smtClean="0"/>
          </a:p>
          <a:p>
            <a:r>
              <a:rPr lang="pt-BR" dirty="0" smtClean="0"/>
              <a:t>A carótida comum corre lateral à </a:t>
            </a:r>
            <a:r>
              <a:rPr lang="pt-BR" dirty="0" err="1" smtClean="0"/>
              <a:t>art</a:t>
            </a:r>
            <a:r>
              <a:rPr lang="pt-BR" dirty="0" smtClean="0"/>
              <a:t> vertebral e bifurca em interna e externa ao nível da 4° vértebra cervical. A interna se inicia 1°, ao entrar no crânio forma o sifão carotídeo com o segmento cavernoso e </a:t>
            </a:r>
            <a:r>
              <a:rPr lang="pt-BR" dirty="0" err="1" smtClean="0"/>
              <a:t>supraclinoide</a:t>
            </a:r>
            <a:r>
              <a:rPr lang="pt-BR" dirty="0" smtClean="0"/>
              <a:t>, dividindo-se depois em </a:t>
            </a:r>
            <a:r>
              <a:rPr lang="pt-BR" dirty="0" err="1" smtClean="0"/>
              <a:t>art</a:t>
            </a:r>
            <a:r>
              <a:rPr lang="pt-BR" dirty="0" smtClean="0"/>
              <a:t> cerebral anterior e </a:t>
            </a:r>
            <a:r>
              <a:rPr lang="pt-BR" dirty="0" smtClean="0"/>
              <a:t>média</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dirty="0" smtClean="0"/>
              <a:t>Arteriografia carotídea:</a:t>
            </a:r>
          </a:p>
          <a:p>
            <a:pPr>
              <a:buFontTx/>
              <a:buChar char="-"/>
            </a:pPr>
            <a:r>
              <a:rPr lang="pt-BR" dirty="0" smtClean="0"/>
              <a:t>Utiliza-se cateter 5F </a:t>
            </a:r>
            <a:r>
              <a:rPr lang="pt-BR" dirty="0" err="1" smtClean="0"/>
              <a:t>Berenstein</a:t>
            </a:r>
            <a:r>
              <a:rPr lang="pt-BR" dirty="0" smtClean="0"/>
              <a:t> ou </a:t>
            </a:r>
            <a:r>
              <a:rPr lang="pt-BR" dirty="0" err="1" smtClean="0"/>
              <a:t>Simmons</a:t>
            </a:r>
            <a:r>
              <a:rPr lang="pt-BR" dirty="0" smtClean="0"/>
              <a:t> ou </a:t>
            </a:r>
            <a:r>
              <a:rPr lang="pt-BR" dirty="0" err="1" smtClean="0"/>
              <a:t>Headhunter</a:t>
            </a:r>
            <a:endParaRPr lang="pt-BR" dirty="0" smtClean="0"/>
          </a:p>
          <a:p>
            <a:pPr>
              <a:buFontTx/>
              <a:buChar char="-"/>
            </a:pPr>
            <a:r>
              <a:rPr lang="pt-BR" dirty="0" smtClean="0"/>
              <a:t>Injeção com contraste </a:t>
            </a:r>
            <a:r>
              <a:rPr lang="pt-BR" dirty="0" err="1" smtClean="0"/>
              <a:t>hiposmolar</a:t>
            </a:r>
            <a:r>
              <a:rPr lang="pt-BR" dirty="0" smtClean="0"/>
              <a:t> 4-6ml/</a:t>
            </a:r>
            <a:r>
              <a:rPr lang="pt-BR" dirty="0" err="1" smtClean="0"/>
              <a:t>seg</a:t>
            </a:r>
            <a:r>
              <a:rPr lang="pt-BR" dirty="0" smtClean="0"/>
              <a:t>; volume de 8ml</a:t>
            </a:r>
          </a:p>
          <a:p>
            <a:pPr>
              <a:buFontTx/>
              <a:buChar char="-"/>
            </a:pPr>
            <a:r>
              <a:rPr lang="pt-BR" dirty="0" smtClean="0"/>
              <a:t>Múltiplas projeções: PA, lateral (proximal da carótida e sifão carotídeo) e oblíqua (visualização da bifurcação e proximal da carótida). </a:t>
            </a:r>
          </a:p>
          <a:p>
            <a:pPr>
              <a:buFontTx/>
              <a:buChar char="-"/>
            </a:pPr>
            <a:r>
              <a:rPr lang="pt-BR" dirty="0" smtClean="0"/>
              <a:t>Circulação intracerebral: </a:t>
            </a:r>
            <a:r>
              <a:rPr lang="pt-BR" dirty="0" err="1" smtClean="0"/>
              <a:t>Town</a:t>
            </a:r>
            <a:r>
              <a:rPr lang="pt-BR" dirty="0" smtClean="0"/>
              <a:t> (PA cranial e lateral em linha reta)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Artérias Renais</a:t>
            </a:r>
            <a:endParaRPr lang="pt-BR" dirty="0"/>
          </a:p>
        </p:txBody>
      </p:sp>
      <p:sp>
        <p:nvSpPr>
          <p:cNvPr id="3" name="Espaço Reservado para Conteúdo 2"/>
          <p:cNvSpPr>
            <a:spLocks noGrp="1"/>
          </p:cNvSpPr>
          <p:nvPr>
            <p:ph sz="quarter" idx="1"/>
          </p:nvPr>
        </p:nvSpPr>
        <p:spPr/>
        <p:txBody>
          <a:bodyPr>
            <a:normAutofit fontScale="92500" lnSpcReduction="10000"/>
          </a:bodyPr>
          <a:lstStyle/>
          <a:p>
            <a:r>
              <a:rPr lang="pt-BR" dirty="0" smtClean="0"/>
              <a:t>As artérias renais saem ao nível de L1-L2</a:t>
            </a:r>
          </a:p>
          <a:p>
            <a:r>
              <a:rPr lang="pt-BR" dirty="0" smtClean="0"/>
              <a:t>Artéria renal acessória (25%) origina em qualquer lugar da aorta </a:t>
            </a:r>
            <a:r>
              <a:rPr lang="pt-BR" dirty="0" err="1" smtClean="0"/>
              <a:t>suprarenal</a:t>
            </a:r>
            <a:r>
              <a:rPr lang="pt-BR" dirty="0" smtClean="0"/>
              <a:t> ou artérias ilíacas</a:t>
            </a:r>
          </a:p>
          <a:p>
            <a:r>
              <a:rPr lang="pt-BR" b="1" dirty="0" smtClean="0"/>
              <a:t>Arteriografia renal:</a:t>
            </a:r>
          </a:p>
          <a:p>
            <a:pPr>
              <a:buFontTx/>
              <a:buChar char="-"/>
            </a:pPr>
            <a:r>
              <a:rPr lang="pt-BR" dirty="0" smtClean="0"/>
              <a:t>Punção femoral </a:t>
            </a:r>
          </a:p>
          <a:p>
            <a:pPr>
              <a:buFontTx/>
              <a:buChar char="-"/>
            </a:pPr>
            <a:r>
              <a:rPr lang="pt-BR" dirty="0" smtClean="0"/>
              <a:t>Punção braquial se angulação extremamente cranial ou aneurisma/</a:t>
            </a:r>
            <a:r>
              <a:rPr lang="pt-BR" dirty="0" err="1" smtClean="0"/>
              <a:t>ateromatose</a:t>
            </a:r>
            <a:r>
              <a:rPr lang="pt-BR" dirty="0" smtClean="0"/>
              <a:t> </a:t>
            </a:r>
            <a:r>
              <a:rPr lang="pt-BR" dirty="0" err="1" smtClean="0"/>
              <a:t>infrarenal</a:t>
            </a:r>
            <a:endParaRPr lang="pt-BR" dirty="0" smtClean="0"/>
          </a:p>
          <a:p>
            <a:pPr>
              <a:buFontTx/>
              <a:buChar char="-"/>
            </a:pPr>
            <a:r>
              <a:rPr lang="pt-BR" dirty="0" smtClean="0"/>
              <a:t>1° estágio: </a:t>
            </a:r>
            <a:r>
              <a:rPr lang="pt-BR" dirty="0" err="1" smtClean="0"/>
              <a:t>aortograma</a:t>
            </a:r>
            <a:r>
              <a:rPr lang="pt-BR" dirty="0" smtClean="0"/>
              <a:t> abdominal, permitindo a localização do </a:t>
            </a:r>
            <a:r>
              <a:rPr lang="pt-BR" dirty="0" err="1" smtClean="0"/>
              <a:t>óstio</a:t>
            </a:r>
            <a:r>
              <a:rPr lang="pt-BR" dirty="0" smtClean="0"/>
              <a:t>, angulação da artéria renal e identificação de artéria renal acessória (25%). Feito com cateter 5F </a:t>
            </a:r>
            <a:r>
              <a:rPr lang="pt-BR" dirty="0" err="1" smtClean="0"/>
              <a:t>pigtail</a:t>
            </a:r>
            <a:r>
              <a:rPr lang="pt-BR" dirty="0" smtClean="0"/>
              <a:t> ao nível de L1-L2, 30ml à 15 ml/</a:t>
            </a:r>
            <a:r>
              <a:rPr lang="pt-BR" dirty="0" err="1" smtClean="0"/>
              <a:t>seg</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r>
              <a:rPr lang="pt-BR" dirty="0" smtClean="0"/>
              <a:t>2° estágio: </a:t>
            </a:r>
            <a:r>
              <a:rPr lang="pt-BR" dirty="0" err="1" smtClean="0"/>
              <a:t>cateterização</a:t>
            </a:r>
            <a:r>
              <a:rPr lang="pt-BR" dirty="0" smtClean="0"/>
              <a:t> seletiva de artérias renais com 5F de mamária, </a:t>
            </a:r>
            <a:r>
              <a:rPr lang="pt-BR" dirty="0" err="1" smtClean="0"/>
              <a:t>hockey</a:t>
            </a:r>
            <a:r>
              <a:rPr lang="pt-BR" dirty="0" smtClean="0"/>
              <a:t> </a:t>
            </a:r>
            <a:r>
              <a:rPr lang="pt-BR" dirty="0" err="1" smtClean="0"/>
              <a:t>stick</a:t>
            </a:r>
            <a:r>
              <a:rPr lang="pt-BR" dirty="0" smtClean="0"/>
              <a:t> ou renal </a:t>
            </a:r>
            <a:r>
              <a:rPr lang="pt-BR" dirty="0" err="1" smtClean="0"/>
              <a:t>double-curve</a:t>
            </a:r>
            <a:r>
              <a:rPr lang="pt-BR" dirty="0" smtClean="0"/>
              <a:t>. Se angulação cranial do </a:t>
            </a:r>
            <a:r>
              <a:rPr lang="pt-BR" dirty="0" err="1" smtClean="0"/>
              <a:t>óstio</a:t>
            </a:r>
            <a:r>
              <a:rPr lang="pt-BR" dirty="0" smtClean="0"/>
              <a:t>, no acesso braquial, pode-se usar o MP.</a:t>
            </a:r>
          </a:p>
          <a:p>
            <a:pPr>
              <a:buFontTx/>
              <a:buChar char="-"/>
            </a:pPr>
            <a:r>
              <a:rPr lang="pt-BR" dirty="0" smtClean="0"/>
              <a:t>A injeção de 5ml/</a:t>
            </a:r>
            <a:r>
              <a:rPr lang="pt-BR" dirty="0" err="1" smtClean="0"/>
              <a:t>seg</a:t>
            </a:r>
            <a:r>
              <a:rPr lang="pt-BR" dirty="0" smtClean="0"/>
              <a:t> 5-8 ml, devendo ser incluída ambas as fases renais (arterial e nefrográfica</a:t>
            </a:r>
          </a:p>
          <a:p>
            <a:pPr>
              <a:buFontTx/>
              <a:buChar char="-"/>
            </a:pPr>
            <a:r>
              <a:rPr lang="pt-BR" dirty="0" smtClean="0"/>
              <a:t>Incidências: OAE/OAD, em doença envolvendo bifurcação requer angulação cranial ou caudal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r>
              <a:rPr lang="pt-BR" dirty="0" smtClean="0"/>
              <a:t>Ocasionalmente, a angiografia renal pode vir resultado indeterminados, </a:t>
            </a:r>
            <a:r>
              <a:rPr lang="pt-BR" dirty="0" err="1" smtClean="0"/>
              <a:t>ppalmente</a:t>
            </a:r>
            <a:r>
              <a:rPr lang="pt-BR" dirty="0" smtClean="0"/>
              <a:t> em: displasia fibromuscular, </a:t>
            </a:r>
            <a:r>
              <a:rPr lang="pt-BR" dirty="0" err="1" smtClean="0"/>
              <a:t>arterite</a:t>
            </a:r>
            <a:r>
              <a:rPr lang="pt-BR" dirty="0" smtClean="0"/>
              <a:t> de </a:t>
            </a:r>
            <a:r>
              <a:rPr lang="pt-BR" dirty="0" err="1" smtClean="0"/>
              <a:t>Takayasu</a:t>
            </a:r>
            <a:r>
              <a:rPr lang="pt-BR" dirty="0" smtClean="0"/>
              <a:t>, radiação, aneurisma ou vasculite. Devendo mensurar o gradiente </a:t>
            </a:r>
            <a:r>
              <a:rPr lang="pt-BR" dirty="0" err="1" smtClean="0"/>
              <a:t>trans-estenose</a:t>
            </a:r>
            <a:r>
              <a:rPr lang="pt-BR" dirty="0" smtClean="0"/>
              <a:t> (cateter 0,014´´ pressórico). Gradientes &gt;10mmHg é significante entre aorta e pós estenose.</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sz="quarter" idx="1"/>
          </p:nvPr>
        </p:nvSpPr>
        <p:spPr/>
        <p:txBody>
          <a:bodyPr>
            <a:normAutofit lnSpcReduction="10000"/>
          </a:bodyPr>
          <a:lstStyle/>
          <a:p>
            <a:r>
              <a:rPr lang="pt-BR" dirty="0" smtClean="0"/>
              <a:t>Outra função da arteriografia é a possibilidade de obtenção de medidas hemodinâmicas:</a:t>
            </a:r>
          </a:p>
          <a:p>
            <a:pPr>
              <a:buFontTx/>
              <a:buChar char="-"/>
            </a:pPr>
            <a:r>
              <a:rPr lang="pt-BR" dirty="0" smtClean="0"/>
              <a:t>Cateter diagnóstico + transdutor de pressão,determinando pressão sistólica antes e após área de interesse, sendo que gradiente &gt; 10mmHg é considerado significativo</a:t>
            </a:r>
          </a:p>
          <a:p>
            <a:pPr>
              <a:buFontTx/>
              <a:buChar char="-"/>
            </a:pPr>
            <a:r>
              <a:rPr lang="pt-BR" dirty="0" smtClean="0"/>
              <a:t>Em estenoses aparentemente significativas, porém sem gradiente, a infusão de 30mg de Papaverina + 10 SF 0,9% distalmente à área de estenose. Então mede-se a pressão femoral e braquial não invasiva: significativa se índice &lt; 0,85</a:t>
            </a: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Acesso Vascular</a:t>
            </a:r>
            <a:endParaRPr lang="pt-BR" dirty="0"/>
          </a:p>
        </p:txBody>
      </p:sp>
      <p:sp>
        <p:nvSpPr>
          <p:cNvPr id="3" name="Espaço Reservado para Conteúdo 2"/>
          <p:cNvSpPr>
            <a:spLocks noGrp="1"/>
          </p:cNvSpPr>
          <p:nvPr>
            <p:ph sz="quarter" idx="1"/>
          </p:nvPr>
        </p:nvSpPr>
        <p:spPr/>
        <p:txBody>
          <a:bodyPr>
            <a:normAutofit/>
          </a:bodyPr>
          <a:lstStyle/>
          <a:p>
            <a:r>
              <a:rPr lang="pt-BR" b="1" dirty="0" smtClean="0"/>
              <a:t>Acesso Vascular</a:t>
            </a:r>
          </a:p>
          <a:p>
            <a:r>
              <a:rPr lang="pt-BR" dirty="0" smtClean="0"/>
              <a:t>A. femoral comum </a:t>
            </a:r>
            <a:r>
              <a:rPr lang="pt-BR" dirty="0" err="1" smtClean="0"/>
              <a:t>ipsilateral</a:t>
            </a:r>
            <a:r>
              <a:rPr lang="pt-BR" dirty="0" smtClean="0"/>
              <a:t>, sentido anterógrado ou retrógrado</a:t>
            </a:r>
          </a:p>
          <a:p>
            <a:pPr>
              <a:buNone/>
            </a:pPr>
            <a:r>
              <a:rPr lang="pt-BR" dirty="0" smtClean="0"/>
              <a:t>• A. femoral comum contralateral, sentido</a:t>
            </a:r>
          </a:p>
          <a:p>
            <a:pPr>
              <a:buNone/>
            </a:pPr>
            <a:r>
              <a:rPr lang="pt-BR" dirty="0" smtClean="0"/>
              <a:t>Retrógrado</a:t>
            </a:r>
          </a:p>
          <a:p>
            <a:pPr>
              <a:buNone/>
            </a:pPr>
            <a:r>
              <a:rPr lang="pt-BR" dirty="0" smtClean="0"/>
              <a:t>• A. radial, braquial e axilar-retrógrado</a:t>
            </a:r>
          </a:p>
          <a:p>
            <a:pPr>
              <a:buNone/>
            </a:pPr>
            <a:r>
              <a:rPr lang="pt-BR" dirty="0" smtClean="0"/>
              <a:t>• Aorta abdominal- </a:t>
            </a:r>
            <a:r>
              <a:rPr lang="pt-BR" dirty="0" err="1" smtClean="0"/>
              <a:t>translombar</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755576" y="332145"/>
            <a:ext cx="7560840" cy="6400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Acesso vascular</a:t>
            </a:r>
            <a:endParaRPr lang="pt-BR" dirty="0"/>
          </a:p>
        </p:txBody>
      </p:sp>
      <p:sp>
        <p:nvSpPr>
          <p:cNvPr id="3" name="Espaço Reservado para Conteúdo 2"/>
          <p:cNvSpPr>
            <a:spLocks noGrp="1"/>
          </p:cNvSpPr>
          <p:nvPr>
            <p:ph sz="quarter" idx="1"/>
          </p:nvPr>
        </p:nvSpPr>
        <p:spPr/>
        <p:txBody>
          <a:bodyPr>
            <a:normAutofit fontScale="92500" lnSpcReduction="20000"/>
          </a:bodyPr>
          <a:lstStyle/>
          <a:p>
            <a:r>
              <a:rPr lang="pt-BR" dirty="0" smtClean="0"/>
              <a:t>A artéria femoral comum é a preferida</a:t>
            </a:r>
          </a:p>
          <a:p>
            <a:r>
              <a:rPr lang="pt-BR" dirty="0" smtClean="0"/>
              <a:t>Geralmente a femoral comum contralateral ao membro mais sintomático</a:t>
            </a:r>
          </a:p>
          <a:p>
            <a:r>
              <a:rPr lang="pt-BR" dirty="0" smtClean="0"/>
              <a:t>Punção anterógrada aumenta o risco de hematomas e dissecção</a:t>
            </a:r>
          </a:p>
          <a:p>
            <a:r>
              <a:rPr lang="pt-BR" dirty="0" smtClean="0"/>
              <a:t>Na presença de doença oclusiva bilateral das ilíacas ou femorais, prefere-se a art. Braquial esquerda</a:t>
            </a:r>
          </a:p>
          <a:p>
            <a:r>
              <a:rPr lang="pt-BR" dirty="0" smtClean="0"/>
              <a:t>Punção axilar principalmente para procedimentos que utilizem materiais </a:t>
            </a:r>
            <a:r>
              <a:rPr lang="pt-BR" dirty="0" err="1" smtClean="0"/>
              <a:t>calibrosos</a:t>
            </a:r>
            <a:r>
              <a:rPr lang="pt-BR" dirty="0" smtClean="0"/>
              <a:t>. Alto risco de hematoma e lesão irreversível do plexo braquial</a:t>
            </a:r>
          </a:p>
          <a:p>
            <a:r>
              <a:rPr lang="pt-BR" dirty="0" smtClean="0"/>
              <a:t>Punção aorta abdominal: casos de ausência de pulsos femoral, braquial e axilar. Deve ter experiência</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Punção e Materiais</a:t>
            </a:r>
            <a:endParaRPr lang="pt-BR" dirty="0"/>
          </a:p>
        </p:txBody>
      </p:sp>
      <p:sp>
        <p:nvSpPr>
          <p:cNvPr id="3" name="Espaço Reservado para Conteúdo 2"/>
          <p:cNvSpPr>
            <a:spLocks noGrp="1"/>
          </p:cNvSpPr>
          <p:nvPr>
            <p:ph sz="quarter" idx="1"/>
          </p:nvPr>
        </p:nvSpPr>
        <p:spPr/>
        <p:txBody>
          <a:bodyPr>
            <a:normAutofit/>
          </a:bodyPr>
          <a:lstStyle/>
          <a:p>
            <a:r>
              <a:rPr lang="pt-BR" dirty="0" smtClean="0"/>
              <a:t>Técnica de </a:t>
            </a:r>
            <a:r>
              <a:rPr lang="pt-BR" dirty="0" err="1" smtClean="0"/>
              <a:t>Seldinger</a:t>
            </a:r>
            <a:endParaRPr lang="pt-BR" dirty="0" smtClean="0"/>
          </a:p>
          <a:p>
            <a:r>
              <a:rPr lang="pt-BR" dirty="0" smtClean="0"/>
              <a:t>Fios guias </a:t>
            </a:r>
            <a:r>
              <a:rPr lang="pt-BR" dirty="0" err="1" smtClean="0"/>
              <a:t>teflonados</a:t>
            </a:r>
            <a:r>
              <a:rPr lang="pt-BR" dirty="0" smtClean="0"/>
              <a:t> ´´</a:t>
            </a:r>
            <a:r>
              <a:rPr lang="pt-BR" dirty="0" err="1" smtClean="0"/>
              <a:t>J´</a:t>
            </a:r>
            <a:r>
              <a:rPr lang="pt-BR" dirty="0" smtClean="0"/>
              <a:t>´ 0,035 são suficientes para maioria das arteriografias de MMII</a:t>
            </a:r>
          </a:p>
          <a:p>
            <a:r>
              <a:rPr lang="pt-BR" dirty="0" smtClean="0"/>
              <a:t>Para estudo de artérias ilíacas posiciona-se o </a:t>
            </a:r>
            <a:r>
              <a:rPr lang="pt-BR" dirty="0" err="1" smtClean="0"/>
              <a:t>pigtail</a:t>
            </a:r>
            <a:r>
              <a:rPr lang="pt-BR" dirty="0" smtClean="0"/>
              <a:t> 4 ou 5 F na aorta distal, próximo a sua bifurcação. Caso haja necessidade de estudar a cada ilíaca, deve-se recuar o cateter ou colocar um </a:t>
            </a:r>
            <a:r>
              <a:rPr lang="pt-BR" dirty="0" err="1" smtClean="0"/>
              <a:t>catéter</a:t>
            </a:r>
            <a:r>
              <a:rPr lang="pt-BR" dirty="0" smtClean="0"/>
              <a:t> reto (</a:t>
            </a:r>
            <a:r>
              <a:rPr lang="pt-BR" i="1" dirty="0" err="1" smtClean="0"/>
              <a:t>straight-flush</a:t>
            </a:r>
            <a:r>
              <a:rPr lang="pt-BR" dirty="0" smtClean="0"/>
              <a:t>). </a:t>
            </a:r>
          </a:p>
          <a:p>
            <a:r>
              <a:rPr lang="pt-BR" dirty="0" smtClean="0"/>
              <a:t>Para </a:t>
            </a:r>
            <a:r>
              <a:rPr lang="pt-BR" dirty="0" err="1" smtClean="0"/>
              <a:t>cateterização</a:t>
            </a:r>
            <a:r>
              <a:rPr lang="pt-BR" dirty="0" smtClean="0"/>
              <a:t> da ilíaca contralateral , pode-se usar o </a:t>
            </a:r>
            <a:r>
              <a:rPr lang="pt-BR" dirty="0" err="1" smtClean="0"/>
              <a:t>Hook</a:t>
            </a:r>
            <a:r>
              <a:rPr lang="pt-BR" dirty="0" smtClean="0"/>
              <a:t>, Cobra ou </a:t>
            </a:r>
            <a:r>
              <a:rPr lang="pt-BR" dirty="0" err="1" smtClean="0"/>
              <a:t>Simmons</a:t>
            </a:r>
            <a:r>
              <a:rPr lang="pt-BR" dirty="0" smtClean="0"/>
              <a:t> com curva 1 ou 2</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611560" y="836712"/>
            <a:ext cx="8279881" cy="580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Obtenção de Imagens</a:t>
            </a:r>
            <a:endParaRPr lang="pt-BR" dirty="0"/>
          </a:p>
        </p:txBody>
      </p:sp>
      <p:sp>
        <p:nvSpPr>
          <p:cNvPr id="3" name="Espaço Reservado para Conteúdo 2"/>
          <p:cNvSpPr>
            <a:spLocks noGrp="1"/>
          </p:cNvSpPr>
          <p:nvPr>
            <p:ph sz="quarter" idx="1"/>
          </p:nvPr>
        </p:nvSpPr>
        <p:spPr/>
        <p:txBody>
          <a:bodyPr>
            <a:normAutofit/>
          </a:bodyPr>
          <a:lstStyle/>
          <a:p>
            <a:r>
              <a:rPr lang="pt-BR" dirty="0" smtClean="0"/>
              <a:t>A </a:t>
            </a:r>
            <a:r>
              <a:rPr lang="pt-BR" dirty="0" err="1" smtClean="0"/>
              <a:t>aortografia</a:t>
            </a:r>
            <a:r>
              <a:rPr lang="pt-BR" dirty="0" smtClean="0"/>
              <a:t> abdominal deve ser feita com </a:t>
            </a:r>
            <a:r>
              <a:rPr lang="pt-BR" dirty="0" err="1" smtClean="0"/>
              <a:t>pigtail</a:t>
            </a:r>
            <a:r>
              <a:rPr lang="pt-BR" dirty="0" smtClean="0"/>
              <a:t> (evitar cateter reto devido ao risco de lesões da parede da aorta ou ramos)</a:t>
            </a:r>
          </a:p>
          <a:p>
            <a:r>
              <a:rPr lang="pt-BR" dirty="0" smtClean="0"/>
              <a:t>Posiciona-lo ao nível do diafragma, 2 incidências, PA e perfil</a:t>
            </a:r>
          </a:p>
          <a:p>
            <a:r>
              <a:rPr lang="pt-BR" dirty="0" smtClean="0"/>
              <a:t>Contraste injetado com pressão de 300-1000 </a:t>
            </a:r>
            <a:r>
              <a:rPr lang="pt-BR" dirty="0" err="1" smtClean="0"/>
              <a:t>psi</a:t>
            </a:r>
            <a:r>
              <a:rPr lang="pt-BR" dirty="0" smtClean="0"/>
              <a:t>, 20-30ml (10-15ml/s)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584</TotalTime>
  <Words>1425</Words>
  <Application>Microsoft Office PowerPoint</Application>
  <PresentationFormat>Apresentação na tela (4:3)</PresentationFormat>
  <Paragraphs>108</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Cívico</vt:lpstr>
      <vt:lpstr>Angiografia de artérias periféricas e aorta</vt:lpstr>
      <vt:lpstr>Introdução</vt:lpstr>
      <vt:lpstr>Introdução</vt:lpstr>
      <vt:lpstr>Acesso Vascular</vt:lpstr>
      <vt:lpstr>Slide 5</vt:lpstr>
      <vt:lpstr>Acesso vascular</vt:lpstr>
      <vt:lpstr>Punção e Materiais</vt:lpstr>
      <vt:lpstr>Slide 8</vt:lpstr>
      <vt:lpstr>Obtenção de Imagens</vt:lpstr>
      <vt:lpstr>Slide 10</vt:lpstr>
      <vt:lpstr>Slide 11</vt:lpstr>
      <vt:lpstr>Interpretações das lesões</vt:lpstr>
      <vt:lpstr>Slide 13</vt:lpstr>
      <vt:lpstr>Slide 14</vt:lpstr>
      <vt:lpstr>Slide 15</vt:lpstr>
      <vt:lpstr>Slide 16</vt:lpstr>
      <vt:lpstr>Slide 17</vt:lpstr>
      <vt:lpstr>Slide 18</vt:lpstr>
      <vt:lpstr>Aortografia Torácica</vt:lpstr>
      <vt:lpstr>Slide 20</vt:lpstr>
      <vt:lpstr>Subclávia e artérias vertebrais</vt:lpstr>
      <vt:lpstr>Slide 22</vt:lpstr>
      <vt:lpstr>Slide 23</vt:lpstr>
      <vt:lpstr>Slide 24</vt:lpstr>
      <vt:lpstr>Carótidas</vt:lpstr>
      <vt:lpstr>Slide 26</vt:lpstr>
      <vt:lpstr>Artérias Renais</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Angiografia de artérias periféricas e aorta</dc:title>
  <dc:creator>Andre</dc:creator>
  <cp:lastModifiedBy>Andre</cp:lastModifiedBy>
  <cp:revision>6</cp:revision>
  <dcterms:created xsi:type="dcterms:W3CDTF">2013-06-24T12:27:41Z</dcterms:created>
  <dcterms:modified xsi:type="dcterms:W3CDTF">2013-08-13T18:01:16Z</dcterms:modified>
</cp:coreProperties>
</file>