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9" r:id="rId4"/>
    <p:sldId id="27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4" r:id="rId16"/>
    <p:sldId id="268" r:id="rId17"/>
    <p:sldId id="269" r:id="rId18"/>
    <p:sldId id="270" r:id="rId19"/>
    <p:sldId id="271" r:id="rId20"/>
    <p:sldId id="277" r:id="rId21"/>
    <p:sldId id="28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5400" b="1" u="sng" dirty="0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Revisão sistemática do scaffold </a:t>
            </a:r>
            <a:r>
              <a:rPr lang="pt-BR" sz="5400" b="1" u="sng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vascular bioreabsorvível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160398" y="5798713"/>
            <a:ext cx="4031602" cy="1059287"/>
          </a:xfrm>
        </p:spPr>
        <p:txBody>
          <a:bodyPr/>
          <a:lstStyle/>
          <a:p>
            <a:r>
              <a:rPr lang="pt-BR" dirty="0" smtClean="0"/>
              <a:t>Juan Felipe Castillo Schrul</a:t>
            </a:r>
          </a:p>
          <a:p>
            <a:r>
              <a:rPr lang="pt-BR" dirty="0" smtClean="0"/>
              <a:t>R2 Hemodinâmica HCI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004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Pôs dilatação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sz="2400" dirty="0" smtClean="0"/>
              <a:t>Colombo et al. Demostraram que a pôs dilatação a alta pressão melhorou a expansão e aposição, diminuindo os eventos trombóticos.</a:t>
            </a:r>
          </a:p>
          <a:p>
            <a:r>
              <a:rPr lang="pt-BR" sz="2400" dirty="0" smtClean="0"/>
              <a:t>Evitar a hiperdilatação, pelo risco de fraturas.</a:t>
            </a:r>
          </a:p>
          <a:p>
            <a:r>
              <a:rPr lang="pt-BR" sz="2400" dirty="0"/>
              <a:t> </a:t>
            </a:r>
            <a:r>
              <a:rPr lang="pt-BR" sz="2400" dirty="0" smtClean="0"/>
              <a:t>Costa et al. Resultado angiográfico agudo e em um ano não teve diferença de desfechos.</a:t>
            </a:r>
          </a:p>
          <a:p>
            <a:r>
              <a:rPr lang="pt-BR" sz="2400" dirty="0" err="1" smtClean="0"/>
              <a:t>Abbott</a:t>
            </a:r>
            <a:r>
              <a:rPr lang="pt-BR" sz="2400" dirty="0" smtClean="0"/>
              <a:t> recomenda pôs dilatação com balão NC não &gt; 0,5 mm do tamanho do BVS.</a:t>
            </a:r>
          </a:p>
          <a:p>
            <a:r>
              <a:rPr lang="pt-BR" sz="2400" dirty="0" smtClean="0"/>
              <a:t>DAPT pelo mínimo 6 meses.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09955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OVERLAPPING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1413" y="1867437"/>
            <a:ext cx="9905998" cy="4250028"/>
          </a:xfrm>
        </p:spPr>
        <p:txBody>
          <a:bodyPr>
            <a:normAutofit fontScale="70000" lnSpcReduction="20000"/>
          </a:bodyPr>
          <a:lstStyle/>
          <a:p>
            <a:r>
              <a:rPr lang="pt-BR" sz="3400" dirty="0" smtClean="0"/>
              <a:t>Sobreposição pode estar associada a IAM Peri procedimento</a:t>
            </a:r>
          </a:p>
          <a:p>
            <a:pPr lvl="1"/>
            <a:r>
              <a:rPr lang="pt-BR" sz="2600" dirty="0" smtClean="0"/>
              <a:t>&gt; fechamento do RL</a:t>
            </a:r>
          </a:p>
          <a:p>
            <a:r>
              <a:rPr lang="pt-BR" sz="3400" dirty="0" smtClean="0"/>
              <a:t>DES 1º </a:t>
            </a:r>
            <a:r>
              <a:rPr lang="pt-BR" sz="3400" dirty="0" err="1" smtClean="0"/>
              <a:t>ger</a:t>
            </a:r>
            <a:r>
              <a:rPr lang="pt-BR" sz="3400" dirty="0" smtClean="0"/>
              <a:t> =&gt; atraso na normalização endotélio e promoviam &gt; inflamação local. Novos DES (hastes + finas, células abertas, biocompatilidade)</a:t>
            </a:r>
          </a:p>
          <a:p>
            <a:r>
              <a:rPr lang="pt-BR" sz="3400" dirty="0" smtClean="0"/>
              <a:t>BVS hastes grossas e DEVISE + volumoso, dificulta e lesões tortuosas e calcificadas. Pressão pode danificar as hastes</a:t>
            </a:r>
          </a:p>
          <a:p>
            <a:r>
              <a:rPr lang="pt-BR" sz="3400" dirty="0" err="1" smtClean="0"/>
              <a:t>Ovelap</a:t>
            </a:r>
            <a:r>
              <a:rPr lang="pt-BR" sz="3400" dirty="0" smtClean="0"/>
              <a:t> pode ter camada de 300 – 400 </a:t>
            </a:r>
            <a:r>
              <a:rPr lang="pt-BR" sz="3400" dirty="0" err="1" smtClean="0"/>
              <a:t>mcm</a:t>
            </a:r>
            <a:r>
              <a:rPr lang="pt-BR" sz="3400" dirty="0" smtClean="0"/>
              <a:t> de polímero que pode alterar a dinâmica de fluxo local e aumenta o risco de ocluir RL</a:t>
            </a:r>
          </a:p>
          <a:p>
            <a:r>
              <a:rPr lang="pt-BR" sz="3400" dirty="0" smtClean="0"/>
              <a:t>Recomenda se evitar overlap, se não possível, realizar em segmentos curtos.</a:t>
            </a:r>
          </a:p>
          <a:p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13630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Bifurcação </a:t>
            </a:r>
            <a:r>
              <a:rPr lang="pt-BR" sz="2800" i="1" dirty="0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Di Mario et al</a:t>
            </a:r>
            <a:endParaRPr lang="pt-BR" sz="2800" i="1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2580" y="2666999"/>
            <a:ext cx="10364831" cy="3124201"/>
          </a:xfrm>
        </p:spPr>
        <p:txBody>
          <a:bodyPr>
            <a:normAutofit fontScale="92500" lnSpcReduction="20000"/>
          </a:bodyPr>
          <a:lstStyle/>
          <a:p>
            <a:r>
              <a:rPr lang="pt-BR" sz="2400" dirty="0" smtClean="0"/>
              <a:t>Ainda a viabilidade e resultados em bifurcação tem questões em aberto, experiência limitada para fazer recomendações.</a:t>
            </a:r>
          </a:p>
          <a:p>
            <a:r>
              <a:rPr lang="pt-BR" sz="2400" dirty="0" smtClean="0"/>
              <a:t>Lei Murray: diferença no diâmetro do vaso antes e depois do RL pode ser de até 1,0mm – BVS recomenta pôs dilatação não &gt; 0,5mm do diâmetro de scaffold. Levando a um risco de aposição incompleta.</a:t>
            </a:r>
          </a:p>
          <a:p>
            <a:r>
              <a:rPr lang="pt-BR" sz="2400" dirty="0" smtClean="0"/>
              <a:t>Lesões ostiais tendem a ser fibróticas -  dificuldade para expandir – pôs dilatação agressiva pode danificar as hastes. Recomendado predilatação com balões apropriados ou </a:t>
            </a:r>
            <a:r>
              <a:rPr lang="pt-BR" sz="2400" dirty="0" err="1" smtClean="0"/>
              <a:t>aterectomia</a:t>
            </a:r>
            <a:r>
              <a:rPr lang="pt-BR" sz="2400" dirty="0" smtClean="0"/>
              <a:t>.</a:t>
            </a:r>
          </a:p>
          <a:p>
            <a:r>
              <a:rPr lang="pt-BR" sz="2400" dirty="0" smtClean="0"/>
              <a:t>Evitar BVS se dilatação inapropriada.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05516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bifurcação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2580" y="2666999"/>
            <a:ext cx="10364831" cy="3124201"/>
          </a:xfrm>
        </p:spPr>
        <p:txBody>
          <a:bodyPr>
            <a:normAutofit/>
          </a:bodyPr>
          <a:lstStyle/>
          <a:p>
            <a:r>
              <a:rPr lang="pt-BR" sz="2400" dirty="0" smtClean="0"/>
              <a:t>Stent provisional é recomendado na &gt; das bifurcações. BVS insuflação sequencial de balão e Kissing </a:t>
            </a:r>
            <a:r>
              <a:rPr lang="pt-BR" sz="2400" dirty="0" err="1" smtClean="0"/>
              <a:t>Ballon</a:t>
            </a:r>
            <a:r>
              <a:rPr lang="pt-BR" sz="2400" dirty="0" smtClean="0"/>
              <a:t> somente se necessário.</a:t>
            </a:r>
          </a:p>
          <a:p>
            <a:r>
              <a:rPr lang="pt-BR" sz="2400" dirty="0" smtClean="0"/>
              <a:t>2 BVS “T” stent em bifurcação de ângulo aberto; </a:t>
            </a:r>
            <a:r>
              <a:rPr lang="pt-BR" sz="2400" dirty="0" err="1" smtClean="0"/>
              <a:t>crush</a:t>
            </a:r>
            <a:r>
              <a:rPr lang="pt-BR" sz="2400" dirty="0" smtClean="0"/>
              <a:t> ou </a:t>
            </a:r>
            <a:r>
              <a:rPr lang="pt-BR" sz="2400" dirty="0" err="1" smtClean="0"/>
              <a:t>culotte</a:t>
            </a:r>
            <a:r>
              <a:rPr lang="pt-BR" sz="2400" dirty="0" smtClean="0"/>
              <a:t> podem ser considerados utilizando DES no RL</a:t>
            </a:r>
          </a:p>
          <a:p>
            <a:r>
              <a:rPr lang="pt-BR" sz="2400" dirty="0" smtClean="0"/>
              <a:t>Só um estudo de viabilidade onde não foi investigado câmbios na hemodinâmica de fluxo, nem descrito os resultados.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805644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256" y="5052812"/>
            <a:ext cx="4343231" cy="809491"/>
          </a:xfrm>
          <a:prstGeom prst="rect">
            <a:avLst/>
          </a:prstGeom>
        </p:spPr>
      </p:pic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9823" y="609599"/>
            <a:ext cx="8210999" cy="407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8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8985" y="2138965"/>
            <a:ext cx="5362418" cy="3124201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literatura:</a:t>
            </a:r>
          </a:p>
          <a:p>
            <a:pPr lvl="1"/>
            <a:r>
              <a:rPr lang="pt-BR" dirty="0" smtClean="0"/>
              <a:t>Tipos de bioabsorvíveis</a:t>
            </a:r>
          </a:p>
          <a:p>
            <a:pPr lvl="1"/>
            <a:r>
              <a:rPr lang="pt-BR" dirty="0" smtClean="0"/>
              <a:t>Nível de desenvolvimento</a:t>
            </a:r>
          </a:p>
          <a:p>
            <a:pPr lvl="1"/>
            <a:r>
              <a:rPr lang="pt-BR" dirty="0" err="1" smtClean="0"/>
              <a:t>Estatus</a:t>
            </a:r>
            <a:r>
              <a:rPr lang="pt-BR" dirty="0" smtClean="0"/>
              <a:t> regulatório</a:t>
            </a:r>
          </a:p>
          <a:p>
            <a:pPr lvl="1"/>
            <a:r>
              <a:rPr lang="pt-BR" dirty="0" smtClean="0"/>
              <a:t>Quantia de evidencia clinica disponível</a:t>
            </a:r>
          </a:p>
          <a:p>
            <a:r>
              <a:rPr lang="pt-BR" dirty="0" smtClean="0"/>
              <a:t>11 estudos ( 2990 ptes) 1 RCT, 2 cohortes com DES de controles, 8 cohortes com braço simples</a:t>
            </a:r>
          </a:p>
          <a:p>
            <a:pPr lvl="1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7585656" y="2682027"/>
            <a:ext cx="35030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Seleção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Uso BVS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Inglês / francês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Desenho – segurança e/ou eficácia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Reestenose, ST, IAM, RVA, morte cardíaca, morte todas as causas, MACE.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4316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70" y="119061"/>
            <a:ext cx="11710788" cy="6698128"/>
          </a:xfrm>
          <a:prstGeom prst="rect">
            <a:avLst/>
          </a:prstGeom>
        </p:spPr>
      </p:pic>
      <p:cxnSp>
        <p:nvCxnSpPr>
          <p:cNvPr id="6" name="Conector reto 5"/>
          <p:cNvCxnSpPr/>
          <p:nvPr/>
        </p:nvCxnSpPr>
        <p:spPr>
          <a:xfrm flipV="1">
            <a:off x="528034" y="6465194"/>
            <a:ext cx="11127346" cy="128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 flipV="1">
            <a:off x="487249" y="6772142"/>
            <a:ext cx="11127346" cy="128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04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412124" y="5950039"/>
            <a:ext cx="11565228" cy="7598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28034" y="5950039"/>
            <a:ext cx="11449318" cy="75985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76" y="65858"/>
            <a:ext cx="11797586" cy="6677841"/>
          </a:xfrm>
          <a:prstGeom prst="rect">
            <a:avLst/>
          </a:prstGeom>
        </p:spPr>
      </p:pic>
      <p:cxnSp>
        <p:nvCxnSpPr>
          <p:cNvPr id="7" name="Conector reto 6"/>
          <p:cNvCxnSpPr/>
          <p:nvPr/>
        </p:nvCxnSpPr>
        <p:spPr>
          <a:xfrm flipV="1">
            <a:off x="579550" y="6336404"/>
            <a:ext cx="11127346" cy="128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702" y="6686876"/>
            <a:ext cx="11162743" cy="4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452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06" y="103031"/>
            <a:ext cx="11849704" cy="665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7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12" y="121264"/>
            <a:ext cx="11734330" cy="662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27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9230" y="323044"/>
            <a:ext cx="11117514" cy="630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87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58078" y="838198"/>
            <a:ext cx="9905998" cy="4390625"/>
          </a:xfrm>
        </p:spPr>
        <p:txBody>
          <a:bodyPr>
            <a:normAutofit fontScale="92500"/>
          </a:bodyPr>
          <a:lstStyle/>
          <a:p>
            <a:r>
              <a:rPr lang="pt-BR" sz="2800" dirty="0"/>
              <a:t>Questões em aberto:</a:t>
            </a:r>
          </a:p>
          <a:p>
            <a:pPr lvl="1"/>
            <a:r>
              <a:rPr lang="pt-BR" sz="2400" dirty="0"/>
              <a:t>IAM Peri procedimento</a:t>
            </a:r>
          </a:p>
          <a:p>
            <a:pPr lvl="2"/>
            <a:r>
              <a:rPr lang="pt-BR" sz="2000" dirty="0"/>
              <a:t>4% vs 1%   P= 0,06</a:t>
            </a:r>
          </a:p>
          <a:p>
            <a:pPr lvl="1"/>
            <a:r>
              <a:rPr lang="pt-BR" sz="2400" dirty="0" smtClean="0"/>
              <a:t>ST</a:t>
            </a:r>
          </a:p>
          <a:p>
            <a:pPr lvl="2"/>
            <a:r>
              <a:rPr lang="pt-BR" sz="2000" dirty="0" smtClean="0"/>
              <a:t>2 estudos a ST 2,1-3% em 6 meses ( </a:t>
            </a:r>
            <a:r>
              <a:rPr lang="pt-BR" sz="2000" dirty="0" err="1" smtClean="0"/>
              <a:t>Absorb</a:t>
            </a:r>
            <a:r>
              <a:rPr lang="pt-BR" sz="2000" dirty="0" smtClean="0"/>
              <a:t> trial 0,9%)   diferentes tipos de lesões </a:t>
            </a:r>
            <a:r>
              <a:rPr lang="pt-BR" sz="2000" dirty="0" err="1" smtClean="0"/>
              <a:t>Capodano</a:t>
            </a:r>
            <a:r>
              <a:rPr lang="pt-BR" sz="2000" dirty="0" smtClean="0"/>
              <a:t> / </a:t>
            </a:r>
            <a:r>
              <a:rPr lang="pt-BR" sz="2000" dirty="0" err="1" smtClean="0"/>
              <a:t>Kraak</a:t>
            </a:r>
            <a:r>
              <a:rPr lang="pt-BR" sz="2000" dirty="0" smtClean="0"/>
              <a:t> et al 25 – 27% lesões tipo C – </a:t>
            </a:r>
            <a:r>
              <a:rPr lang="pt-BR" sz="2000" dirty="0" err="1" smtClean="0"/>
              <a:t>Absorb</a:t>
            </a:r>
            <a:r>
              <a:rPr lang="pt-BR" sz="2000" dirty="0" smtClean="0"/>
              <a:t> 2%</a:t>
            </a:r>
          </a:p>
          <a:p>
            <a:pPr lvl="2"/>
            <a:r>
              <a:rPr lang="pt-BR" sz="2000" dirty="0" smtClean="0"/>
              <a:t>Com esses dados fica inconclusivo se BVS é mais trombogênico que o DES em lesões complexas.</a:t>
            </a:r>
          </a:p>
          <a:p>
            <a:r>
              <a:rPr lang="pt-BR" sz="2400" dirty="0" smtClean="0"/>
              <a:t>BVS  estudado em diferentes cenários, sem diferenças </a:t>
            </a:r>
            <a:r>
              <a:rPr lang="pt-BR" sz="2400" dirty="0" err="1" smtClean="0"/>
              <a:t>estatiscas</a:t>
            </a:r>
            <a:r>
              <a:rPr lang="pt-BR" sz="2400" dirty="0" smtClean="0"/>
              <a:t> com DES</a:t>
            </a:r>
          </a:p>
          <a:p>
            <a:r>
              <a:rPr lang="pt-BR" sz="2400" dirty="0" smtClean="0"/>
              <a:t>Segurança e eficácia em um RCT em andamento.</a:t>
            </a:r>
            <a:endParaRPr lang="pt-BR" sz="2400" dirty="0"/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272236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09148" y="609600"/>
            <a:ext cx="2871989" cy="152829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dirty="0" smtClean="0"/>
              <a:t>191 ptes STEMI</a:t>
            </a:r>
            <a:br>
              <a:rPr lang="pt-BR" sz="2000" dirty="0" smtClean="0"/>
            </a:br>
            <a:endParaRPr lang="pt-BR" sz="20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070" y="100312"/>
            <a:ext cx="8008771" cy="660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25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sz="2800" dirty="0" smtClean="0"/>
              <a:t>DES:</a:t>
            </a:r>
          </a:p>
          <a:p>
            <a:pPr lvl="1"/>
            <a:r>
              <a:rPr lang="pt-BR" sz="2400" dirty="0" smtClean="0"/>
              <a:t>&lt; crescimento neointimal =&gt; diminuindo reestenose</a:t>
            </a:r>
          </a:p>
          <a:p>
            <a:pPr lvl="1"/>
            <a:r>
              <a:rPr lang="pt-BR" sz="2400" dirty="0" smtClean="0"/>
              <a:t>Limitações:</a:t>
            </a:r>
          </a:p>
          <a:p>
            <a:pPr lvl="2"/>
            <a:r>
              <a:rPr lang="pt-BR" sz="2000" dirty="0" smtClean="0"/>
              <a:t>Implante metálico permanente =&gt; ST</a:t>
            </a:r>
          </a:p>
          <a:p>
            <a:pPr lvl="2"/>
            <a:r>
              <a:rPr lang="pt-BR" sz="2000" dirty="0" err="1" smtClean="0"/>
              <a:t>Enjaulamento</a:t>
            </a:r>
            <a:r>
              <a:rPr lang="pt-BR" sz="2000" dirty="0" smtClean="0"/>
              <a:t> RL</a:t>
            </a:r>
          </a:p>
          <a:p>
            <a:pPr lvl="2"/>
            <a:r>
              <a:rPr lang="pt-BR" sz="2000" dirty="0" smtClean="0"/>
              <a:t>Exclui Tto Qx</a:t>
            </a:r>
          </a:p>
          <a:p>
            <a:pPr lvl="2"/>
            <a:r>
              <a:rPr lang="pt-BR" sz="2000" dirty="0" smtClean="0"/>
              <a:t>Prejudica estudos de imagem não invasiva das </a:t>
            </a:r>
            <a:r>
              <a:rPr lang="pt-BR" sz="2000" dirty="0" err="1" smtClean="0"/>
              <a:t>Coronarias</a:t>
            </a:r>
            <a:endParaRPr lang="pt-BR" sz="2000" dirty="0" smtClean="0"/>
          </a:p>
          <a:p>
            <a:pPr lvl="2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9870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20493" cy="468791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21751" y="321972"/>
            <a:ext cx="5298024" cy="3193959"/>
          </a:xfrm>
        </p:spPr>
        <p:txBody>
          <a:bodyPr>
            <a:normAutofit/>
          </a:bodyPr>
          <a:lstStyle/>
          <a:p>
            <a:r>
              <a:rPr lang="pt-BR" sz="2400" dirty="0" smtClean="0"/>
              <a:t>ABSORB: devise mais estudado, único com RCT</a:t>
            </a:r>
            <a:endParaRPr lang="pt-BR" sz="2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125" y="3795848"/>
            <a:ext cx="700087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43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755" y="217776"/>
            <a:ext cx="11418899" cy="644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18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400" dirty="0" smtClean="0"/>
              <a:t>Ultima revolução no campo da PCI</a:t>
            </a:r>
          </a:p>
          <a:p>
            <a:r>
              <a:rPr lang="pt-BR" sz="2400" dirty="0" smtClean="0"/>
              <a:t>Integridade Temporal Temporária</a:t>
            </a:r>
          </a:p>
          <a:p>
            <a:r>
              <a:rPr lang="pt-BR" sz="2400" dirty="0" smtClean="0"/>
              <a:t>Vantagens: </a:t>
            </a:r>
          </a:p>
          <a:p>
            <a:pPr lvl="1"/>
            <a:r>
              <a:rPr lang="pt-BR" sz="2000" dirty="0" smtClean="0"/>
              <a:t>Menor reações de hipersensibilidade</a:t>
            </a:r>
          </a:p>
          <a:p>
            <a:pPr lvl="1"/>
            <a:r>
              <a:rPr lang="pt-BR" sz="2000" dirty="0" smtClean="0"/>
              <a:t>Disfunção endotelial</a:t>
            </a:r>
          </a:p>
          <a:p>
            <a:pPr lvl="1"/>
            <a:r>
              <a:rPr lang="pt-BR" sz="2000" dirty="0" smtClean="0"/>
              <a:t>Trombose tardia</a:t>
            </a:r>
          </a:p>
          <a:p>
            <a:pPr lvl="1"/>
            <a:r>
              <a:rPr lang="pt-BR" sz="2000" dirty="0" smtClean="0"/>
              <a:t>Possibilidade de tratamento cirúrgico tardio</a:t>
            </a:r>
          </a:p>
          <a:p>
            <a:r>
              <a:rPr lang="pt-BR" sz="2400" dirty="0" smtClean="0"/>
              <a:t>Devido a novidade do BVS, seu desempenho não esta bem estabelecido.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76769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400" dirty="0" smtClean="0"/>
              <a:t>Para dar adequada força radial os BVS tem suas hastes mais grossas (doble dos DES) 150 – 200 micras, perfil maior 0,4 – 0,8 mm maior que os DES, podendo levar a um processo de implante mais incomodo.</a:t>
            </a:r>
          </a:p>
          <a:p>
            <a:r>
              <a:rPr lang="pt-BR" sz="2400" dirty="0" smtClean="0"/>
              <a:t>Preocupação com a entrega em lesões mais tortuosas, complexas, calcificadas; que foram excluídas dos estudos iniciais.</a:t>
            </a:r>
          </a:p>
          <a:p>
            <a:r>
              <a:rPr lang="pt-BR" sz="2400" dirty="0" smtClean="0"/>
              <a:t>Habilidade limitada na hiperexpansão, com risco de aposição incompleta e fratura de hastes.</a:t>
            </a:r>
          </a:p>
          <a:p>
            <a:r>
              <a:rPr lang="pt-BR" sz="2400" dirty="0" smtClean="0"/>
              <a:t>3 P’s: apropriada medição do diâmetro arterial / Preparação da lesão / Prestar atenção nos limites de expansão. 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13654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6715" y="116983"/>
            <a:ext cx="9905998" cy="190500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MEDIÇÃO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1413" y="2021983"/>
            <a:ext cx="9905998" cy="4018209"/>
          </a:xfrm>
        </p:spPr>
        <p:txBody>
          <a:bodyPr>
            <a:noAutofit/>
          </a:bodyPr>
          <a:lstStyle/>
          <a:p>
            <a:r>
              <a:rPr lang="pt-BR" sz="2800" dirty="0" smtClean="0"/>
              <a:t>Métodos</a:t>
            </a:r>
          </a:p>
          <a:p>
            <a:pPr lvl="1"/>
            <a:r>
              <a:rPr lang="pt-BR" sz="2000" dirty="0" smtClean="0"/>
              <a:t>Coerência óptica: maior variação</a:t>
            </a:r>
          </a:p>
          <a:p>
            <a:pPr lvl="1"/>
            <a:r>
              <a:rPr lang="pt-BR" sz="2000" dirty="0" smtClean="0"/>
              <a:t>OCT: próximo do tamanho real do vaso</a:t>
            </a:r>
          </a:p>
          <a:p>
            <a:pPr lvl="1"/>
            <a:r>
              <a:rPr lang="pt-BR" sz="2000" dirty="0" smtClean="0"/>
              <a:t>IVUS</a:t>
            </a:r>
          </a:p>
          <a:p>
            <a:pPr lvl="1"/>
            <a:r>
              <a:rPr lang="pt-BR" sz="2000" dirty="0" smtClean="0"/>
              <a:t>Angiografia quantitativa :</a:t>
            </a:r>
          </a:p>
          <a:p>
            <a:pPr lvl="2"/>
            <a:r>
              <a:rPr lang="pt-BR" sz="1800" b="1" dirty="0" smtClean="0">
                <a:solidFill>
                  <a:srgbClr val="FF0000"/>
                </a:solidFill>
              </a:rPr>
              <a:t>Dmax: </a:t>
            </a:r>
            <a:r>
              <a:rPr lang="pt-BR" sz="1800" dirty="0"/>
              <a:t>diâmetro máximo do lúmem avaliado na extremidade proximal e distal do segmento a ser </a:t>
            </a:r>
            <a:r>
              <a:rPr lang="pt-BR" sz="1800" dirty="0" smtClean="0"/>
              <a:t>tratado (64,4%) recomendado para escolher BVS</a:t>
            </a:r>
            <a:endParaRPr lang="pt-BR" sz="1800" dirty="0"/>
          </a:p>
          <a:p>
            <a:pPr lvl="2"/>
            <a:r>
              <a:rPr lang="pt-BR" sz="1800" dirty="0" smtClean="0"/>
              <a:t>Diâmetro de referencia: </a:t>
            </a:r>
            <a:r>
              <a:rPr lang="pt-BR" sz="1800" dirty="0"/>
              <a:t>Diâmetro de lúmem máximo 5mm proximal e distal do segmento a ser tratado </a:t>
            </a:r>
            <a:r>
              <a:rPr lang="pt-BR" sz="1800" dirty="0" smtClean="0"/>
              <a:t>(47,1%)</a:t>
            </a:r>
          </a:p>
          <a:p>
            <a:r>
              <a:rPr lang="pt-BR" sz="2400" dirty="0" smtClean="0"/>
              <a:t>Em lesões de alta complexidade e artérias pequenas, considerar método de imagem intravascular</a:t>
            </a:r>
          </a:p>
          <a:p>
            <a:pPr lvl="1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73410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3829832" cy="190500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preparação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51261" y="3182154"/>
            <a:ext cx="9905998" cy="3124201"/>
          </a:xfrm>
        </p:spPr>
        <p:txBody>
          <a:bodyPr>
            <a:normAutofit fontScale="92500" lnSpcReduction="20000"/>
          </a:bodyPr>
          <a:lstStyle/>
          <a:p>
            <a:r>
              <a:rPr lang="pt-BR" sz="2400" dirty="0" smtClean="0"/>
              <a:t>Predilatação é altamente recomendada (facilita entrega, adequada expansão e aposição, guia no tamanho apropriado BVS)</a:t>
            </a:r>
          </a:p>
          <a:p>
            <a:r>
              <a:rPr lang="pt-BR" sz="2400" dirty="0" smtClean="0"/>
              <a:t>Balão NC = Dmax</a:t>
            </a:r>
          </a:p>
          <a:p>
            <a:r>
              <a:rPr lang="pt-BR" sz="2400" dirty="0" smtClean="0"/>
              <a:t>Lesões fibróticas / calcificadas considerar balões </a:t>
            </a:r>
            <a:r>
              <a:rPr lang="pt-BR" sz="2400" dirty="0" err="1" smtClean="0"/>
              <a:t>cutting</a:t>
            </a:r>
            <a:r>
              <a:rPr lang="pt-BR" sz="2400" dirty="0" smtClean="0"/>
              <a:t> / </a:t>
            </a:r>
            <a:r>
              <a:rPr lang="pt-BR" sz="2400" dirty="0" err="1" smtClean="0"/>
              <a:t>scoring</a:t>
            </a:r>
            <a:r>
              <a:rPr lang="pt-BR" sz="2400" dirty="0" smtClean="0"/>
              <a:t> ou </a:t>
            </a:r>
            <a:r>
              <a:rPr lang="pt-BR" sz="2400" dirty="0" err="1" smtClean="0"/>
              <a:t>rotablator</a:t>
            </a:r>
            <a:r>
              <a:rPr lang="pt-BR" sz="2400" dirty="0" smtClean="0"/>
              <a:t>.</a:t>
            </a:r>
          </a:p>
          <a:p>
            <a:r>
              <a:rPr lang="pt-BR" sz="2400" dirty="0" smtClean="0"/>
              <a:t>Habilidade de esticar pouco durante a implantação e </a:t>
            </a:r>
            <a:r>
              <a:rPr lang="pt-BR" sz="2400" dirty="0" err="1" smtClean="0"/>
              <a:t>pos</a:t>
            </a:r>
            <a:r>
              <a:rPr lang="pt-BR" sz="2400" dirty="0" smtClean="0"/>
              <a:t> dilatação além do diâmetro nominal.</a:t>
            </a:r>
          </a:p>
          <a:p>
            <a:r>
              <a:rPr lang="pt-BR" sz="2400" dirty="0" smtClean="0"/>
              <a:t>Incrementos de 2 ATM a cada 5 segundos, até o valor nominal</a:t>
            </a:r>
          </a:p>
          <a:p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611" y="523204"/>
            <a:ext cx="2964623" cy="230437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971" y="523204"/>
            <a:ext cx="3689261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0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h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TM03457485[[fn=Malha]]</Template>
  <TotalTime>790</TotalTime>
  <Words>816</Words>
  <Application>Microsoft Office PowerPoint</Application>
  <PresentationFormat>Widescreen</PresentationFormat>
  <Paragraphs>83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4" baseType="lpstr">
      <vt:lpstr>Arial</vt:lpstr>
      <vt:lpstr>Century Gothic</vt:lpstr>
      <vt:lpstr>Malha</vt:lpstr>
      <vt:lpstr>Revisão sistemática do scaffold vascular bioreabsorvível</vt:lpstr>
      <vt:lpstr>Apresentação do PowerPoint</vt:lpstr>
      <vt:lpstr>DES</vt:lpstr>
      <vt:lpstr>Apresentação do PowerPoint</vt:lpstr>
      <vt:lpstr>Apresentação do PowerPoint</vt:lpstr>
      <vt:lpstr>Apresentação do PowerPoint</vt:lpstr>
      <vt:lpstr>Apresentação do PowerPoint</vt:lpstr>
      <vt:lpstr>MEDIÇÃO</vt:lpstr>
      <vt:lpstr>preparação</vt:lpstr>
      <vt:lpstr>Pôs dilatação</vt:lpstr>
      <vt:lpstr>OVERLAPPING</vt:lpstr>
      <vt:lpstr>Bifurcação Di Mario et al</vt:lpstr>
      <vt:lpstr>bifurcação</vt:lpstr>
      <vt:lpstr>Apresentação do PowerPoint</vt:lpstr>
      <vt:lpstr>Métodos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191 ptes STEMI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Revisão sistemática do scaffold vascular bioreabsorvível</dc:title>
  <dc:creator>Juan Felipe Castillo</dc:creator>
  <cp:lastModifiedBy>Juan Felipe Castillo</cp:lastModifiedBy>
  <cp:revision>30</cp:revision>
  <dcterms:created xsi:type="dcterms:W3CDTF">2015-10-01T20:40:48Z</dcterms:created>
  <dcterms:modified xsi:type="dcterms:W3CDTF">2015-10-08T17:22:43Z</dcterms:modified>
</cp:coreProperties>
</file>