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6" r:id="rId18"/>
    <p:sldId id="272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A94F-2B23-474B-BF0D-2F45D6F6BAC4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C4EC-DC6A-4CE7-9096-9093C2D996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A94F-2B23-474B-BF0D-2F45D6F6BAC4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C4EC-DC6A-4CE7-9096-9093C2D996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A94F-2B23-474B-BF0D-2F45D6F6BAC4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C4EC-DC6A-4CE7-9096-9093C2D996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A94F-2B23-474B-BF0D-2F45D6F6BAC4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C4EC-DC6A-4CE7-9096-9093C2D996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A94F-2B23-474B-BF0D-2F45D6F6BAC4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C4EC-DC6A-4CE7-9096-9093C2D996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A94F-2B23-474B-BF0D-2F45D6F6BAC4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C4EC-DC6A-4CE7-9096-9093C2D996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A94F-2B23-474B-BF0D-2F45D6F6BAC4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C4EC-DC6A-4CE7-9096-9093C2D996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A94F-2B23-474B-BF0D-2F45D6F6BAC4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C4EC-DC6A-4CE7-9096-9093C2D996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A94F-2B23-474B-BF0D-2F45D6F6BAC4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C4EC-DC6A-4CE7-9096-9093C2D996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A94F-2B23-474B-BF0D-2F45D6F6BAC4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C4EC-DC6A-4CE7-9096-9093C2D996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A94F-2B23-474B-BF0D-2F45D6F6BAC4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C4EC-DC6A-4CE7-9096-9093C2D996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9A94F-2B23-474B-BF0D-2F45D6F6BAC4}" type="datetimeFigureOut">
              <a:rPr lang="pt-BR" smtClean="0"/>
              <a:pPr/>
              <a:t>17/06/2013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C4EC-DC6A-4CE7-9096-9093C2D996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Angiografia Pulmonar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Dr. André Oliveira Fonseca</a:t>
            </a:r>
          </a:p>
          <a:p>
            <a:r>
              <a:rPr lang="pt-BR" dirty="0" smtClean="0"/>
              <a:t>R1 Hemodinâmica SCRP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A técnica padrão envolve injeção de contraste com médio à alto fluxo (10-30ml/</a:t>
            </a:r>
            <a:r>
              <a:rPr lang="pt-BR" dirty="0" err="1" smtClean="0"/>
              <a:t>sec</a:t>
            </a:r>
            <a:r>
              <a:rPr lang="pt-BR" dirty="0" smtClean="0"/>
              <a:t>) e com alta pressão, com cateter 5-8F com volume de 40-50 ml de contraste, posicionada na artéria pulmonar, 600 </a:t>
            </a:r>
            <a:r>
              <a:rPr lang="pt-BR" dirty="0" err="1" smtClean="0"/>
              <a:t>psi</a:t>
            </a:r>
            <a:endParaRPr lang="pt-BR" dirty="0" smtClean="0"/>
          </a:p>
          <a:p>
            <a:r>
              <a:rPr lang="pt-BR" dirty="0" smtClean="0"/>
              <a:t>Estudo seletivo de vasos </a:t>
            </a:r>
            <a:r>
              <a:rPr lang="pt-BR" dirty="0" err="1" smtClean="0"/>
              <a:t>lobares</a:t>
            </a:r>
            <a:r>
              <a:rPr lang="pt-BR" dirty="0" smtClean="0"/>
              <a:t> requer 20-40 ml de contraste com injeção média de 15-20ml/</a:t>
            </a:r>
            <a:r>
              <a:rPr lang="pt-BR" dirty="0" err="1" smtClean="0"/>
              <a:t>sec</a:t>
            </a:r>
            <a:r>
              <a:rPr lang="pt-BR" dirty="0" smtClean="0"/>
              <a:t>, quanto mais subseletivo menor o volume e o fluxo de contraste.</a:t>
            </a:r>
          </a:p>
          <a:p>
            <a:r>
              <a:rPr lang="pt-BR" dirty="0" smtClean="0"/>
              <a:t>Cateteres:  </a:t>
            </a:r>
            <a:r>
              <a:rPr lang="pt-BR" dirty="0" err="1" smtClean="0"/>
              <a:t>Eppendorf</a:t>
            </a:r>
            <a:r>
              <a:rPr lang="pt-BR" dirty="0" smtClean="0"/>
              <a:t>, </a:t>
            </a:r>
            <a:r>
              <a:rPr lang="pt-BR" dirty="0" err="1" smtClean="0"/>
              <a:t>Berman</a:t>
            </a:r>
            <a:r>
              <a:rPr lang="pt-BR" dirty="0" smtClean="0"/>
              <a:t>, </a:t>
            </a:r>
            <a:r>
              <a:rPr lang="pt-BR" dirty="0" err="1" smtClean="0"/>
              <a:t>Grollman</a:t>
            </a:r>
            <a:endParaRPr lang="pt-BR" dirty="0" smtClean="0"/>
          </a:p>
          <a:p>
            <a:r>
              <a:rPr lang="pt-BR" dirty="0" smtClean="0"/>
              <a:t>Para regular a angiografia pulmonar, o cateter  é normalmente posicionado na artéria com a sua ponta de 1 a 2 cm proximal à saída do lobo superior do ramo da artéria pulmonar direita e 1 a 2 cm distais à origem da artéria pulmonar direita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8092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971600" y="90872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Nyman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79912" y="1700808"/>
            <a:ext cx="11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Grollman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95936" y="364502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Eppendorf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020272" y="5013176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Berman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com </a:t>
            </a:r>
            <a:r>
              <a:rPr lang="pt-BR" dirty="0" err="1" smtClean="0"/>
              <a:t>Eppendorf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61662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com </a:t>
            </a:r>
            <a:r>
              <a:rPr lang="pt-BR" dirty="0" err="1" smtClean="0"/>
              <a:t>Grollman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7542"/>
            <a:ext cx="5193777" cy="508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com </a:t>
            </a:r>
            <a:r>
              <a:rPr lang="pt-BR" dirty="0" err="1" smtClean="0"/>
              <a:t>Berman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00200"/>
            <a:ext cx="5328592" cy="500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Cineangiografia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filmagem deve ser feita com máxima inspiração</a:t>
            </a:r>
            <a:endParaRPr lang="pt-BR" b="1" dirty="0" smtClean="0"/>
          </a:p>
          <a:p>
            <a:r>
              <a:rPr lang="pt-BR" b="1" dirty="0" smtClean="0"/>
              <a:t>Método Cineangiográfico</a:t>
            </a:r>
          </a:p>
          <a:p>
            <a:pPr>
              <a:buNone/>
            </a:pPr>
            <a:r>
              <a:rPr lang="pt-BR" dirty="0" smtClean="0"/>
              <a:t>- Permite rápido posicionamento do </a:t>
            </a:r>
            <a:r>
              <a:rPr lang="pt-BR" dirty="0" err="1" smtClean="0"/>
              <a:t>catéter</a:t>
            </a:r>
            <a:r>
              <a:rPr lang="pt-BR" dirty="0" smtClean="0"/>
              <a:t> em artéria pulmonar direita e esquerda</a:t>
            </a:r>
          </a:p>
          <a:p>
            <a:pPr>
              <a:buFontTx/>
              <a:buChar char="-"/>
            </a:pPr>
            <a:r>
              <a:rPr lang="pt-BR" dirty="0" smtClean="0"/>
              <a:t>Tem boa qualidade para visualização de grande  embolia proximal e permite rápida intervenção</a:t>
            </a:r>
          </a:p>
          <a:p>
            <a:pPr>
              <a:buFontTx/>
              <a:buChar char="-"/>
            </a:pPr>
            <a:r>
              <a:rPr lang="pt-BR" dirty="0" smtClean="0"/>
              <a:t>Permite estudo seletivo de vasos menores</a:t>
            </a:r>
          </a:p>
          <a:p>
            <a:pPr>
              <a:buFontTx/>
              <a:buChar char="-"/>
            </a:pPr>
            <a:r>
              <a:rPr lang="pt-BR" dirty="0" smtClean="0"/>
              <a:t>Áreas de </a:t>
            </a:r>
            <a:r>
              <a:rPr lang="pt-BR" dirty="0" err="1" smtClean="0"/>
              <a:t>Oligoemia</a:t>
            </a:r>
            <a:r>
              <a:rPr lang="pt-BR" dirty="0" smtClean="0"/>
              <a:t> (sugere embolia pulmonar) </a:t>
            </a:r>
          </a:p>
          <a:p>
            <a:pPr>
              <a:buFontTx/>
              <a:buChar char="-"/>
            </a:pPr>
            <a:r>
              <a:rPr lang="pt-BR" dirty="0" smtClean="0"/>
              <a:t>Áreas de suboclusão ( </a:t>
            </a:r>
            <a:r>
              <a:rPr lang="pt-BR" dirty="0" err="1" smtClean="0"/>
              <a:t>lentificação</a:t>
            </a:r>
            <a:r>
              <a:rPr lang="pt-BR" dirty="0" smtClean="0"/>
              <a:t> da passagem de contraste)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Utilização de balão-oclusão: posicionar o cateter com </a:t>
            </a:r>
            <a:r>
              <a:rPr lang="pt-BR" dirty="0" err="1" smtClean="0"/>
              <a:t>balão-oclusor</a:t>
            </a:r>
            <a:r>
              <a:rPr lang="pt-BR" dirty="0" smtClean="0"/>
              <a:t> até a região onde se suspeita de embolia pulmonar e insuflar o balão (1,8ml) até ocluir o vaso, após faz-se uma injeção de contraste distal ao balão </a:t>
            </a:r>
            <a:r>
              <a:rPr lang="pt-BR" dirty="0" err="1" smtClean="0"/>
              <a:t>opacificando</a:t>
            </a:r>
            <a:r>
              <a:rPr lang="pt-BR" dirty="0" smtClean="0"/>
              <a:t> </a:t>
            </a:r>
            <a:r>
              <a:rPr lang="pt-BR" dirty="0" err="1" smtClean="0"/>
              <a:t>vasculatura</a:t>
            </a:r>
            <a:r>
              <a:rPr lang="pt-BR" dirty="0" smtClean="0"/>
              <a:t> regional e identificando embolia de vasos menores com grande especificidade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Magnitude da obstrução pulmonar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Divide-se cada pulmão em 2 campos, em cada um vale 25%.</a:t>
            </a:r>
          </a:p>
          <a:p>
            <a:pPr>
              <a:buFontTx/>
              <a:buChar char="-"/>
            </a:pPr>
            <a:r>
              <a:rPr lang="pt-BR" dirty="0" smtClean="0"/>
              <a:t>Grau I: comprometimento &lt; 25% (resistência pulmonar &lt; 400 dinas/s/cm3)</a:t>
            </a:r>
          </a:p>
          <a:p>
            <a:pPr>
              <a:buFontTx/>
              <a:buChar char="-"/>
            </a:pPr>
            <a:r>
              <a:rPr lang="pt-BR" dirty="0" smtClean="0"/>
              <a:t> Grau II: 25-50% </a:t>
            </a:r>
          </a:p>
          <a:p>
            <a:pPr>
              <a:buFontTx/>
              <a:buChar char="-"/>
            </a:pPr>
            <a:r>
              <a:rPr lang="pt-BR" dirty="0" smtClean="0"/>
              <a:t>Grau III: &gt;50% (</a:t>
            </a:r>
            <a:r>
              <a:rPr lang="pt-BR" smtClean="0"/>
              <a:t>resistência pulmonar &gt; 400dinas/s/cm3)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 smtClean="0"/>
              <a:t>Incidências: </a:t>
            </a:r>
          </a:p>
          <a:p>
            <a:pPr>
              <a:buFontTx/>
              <a:buChar char="-"/>
            </a:pPr>
            <a:r>
              <a:rPr lang="pt-BR" dirty="0" smtClean="0"/>
              <a:t>Os ramos proximais da artéria </a:t>
            </a:r>
            <a:r>
              <a:rPr lang="pt-BR" dirty="0" err="1" smtClean="0"/>
              <a:t>interlobar</a:t>
            </a:r>
            <a:r>
              <a:rPr lang="pt-BR" dirty="0" smtClean="0"/>
              <a:t> direita são melhor visualizados OAD</a:t>
            </a:r>
          </a:p>
          <a:p>
            <a:pPr>
              <a:buFontTx/>
              <a:buChar char="-"/>
            </a:pPr>
            <a:r>
              <a:rPr lang="pt-BR" dirty="0" smtClean="0"/>
              <a:t>Os ramos proximais das artérias para </a:t>
            </a:r>
            <a:r>
              <a:rPr lang="pt-BR" dirty="0" err="1" smtClean="0"/>
              <a:t>língula</a:t>
            </a:r>
            <a:r>
              <a:rPr lang="pt-BR" dirty="0" smtClean="0"/>
              <a:t> e o lobo inferior esquerdo são melhor vistos em OAE</a:t>
            </a:r>
          </a:p>
          <a:p>
            <a:pPr>
              <a:buFontTx/>
              <a:buChar char="-"/>
            </a:pPr>
            <a:r>
              <a:rPr lang="pt-BR" dirty="0" smtClean="0"/>
              <a:t>Os vasos periféricos, de ambas as artérias pulmonares, podem ser vistas nas obliquas, e para evitar superposição de imagens, devem ser feitas no mínimo 2 </a:t>
            </a:r>
            <a:r>
              <a:rPr lang="pt-BR" dirty="0" smtClean="0"/>
              <a:t>projeções</a:t>
            </a:r>
            <a:r>
              <a:rPr lang="pt-BR" dirty="0" smtClean="0"/>
              <a:t> 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A injeção de contraste leva 2-3 </a:t>
            </a:r>
            <a:r>
              <a:rPr lang="pt-BR" dirty="0" err="1" smtClean="0"/>
              <a:t>seg</a:t>
            </a:r>
            <a:r>
              <a:rPr lang="pt-BR" dirty="0" smtClean="0"/>
              <a:t> para atingir os capilares e 4-6 </a:t>
            </a:r>
            <a:r>
              <a:rPr lang="pt-BR" dirty="0" err="1" smtClean="0"/>
              <a:t>seg</a:t>
            </a:r>
            <a:r>
              <a:rPr lang="pt-BR" dirty="0" smtClean="0"/>
              <a:t> para atingir o AE, filmagens mais longas são necessárias para </a:t>
            </a:r>
            <a:r>
              <a:rPr lang="pt-BR" dirty="0" err="1" smtClean="0"/>
              <a:t>pct</a:t>
            </a:r>
            <a:r>
              <a:rPr lang="pt-BR" dirty="0" smtClean="0"/>
              <a:t> com baixo débito cardíaco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34" y="980728"/>
            <a:ext cx="849292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Confirmar e excluir o diagnóstico de embolia pulmonar</a:t>
            </a:r>
          </a:p>
          <a:p>
            <a:r>
              <a:rPr lang="pt-BR" dirty="0" smtClean="0"/>
              <a:t>Diagnóstico de estenoses de tronco pulmonar e malformações </a:t>
            </a:r>
            <a:r>
              <a:rPr lang="pt-BR" dirty="0" err="1" smtClean="0"/>
              <a:t>artériovenosas</a:t>
            </a:r>
            <a:r>
              <a:rPr lang="pt-BR" dirty="0" smtClean="0"/>
              <a:t> (shunt </a:t>
            </a:r>
            <a:r>
              <a:rPr lang="pt-BR" dirty="0" err="1" smtClean="0"/>
              <a:t>direita-esquerda</a:t>
            </a:r>
            <a:r>
              <a:rPr lang="pt-BR" dirty="0" smtClean="0"/>
              <a:t>)</a:t>
            </a:r>
          </a:p>
          <a:p>
            <a:r>
              <a:rPr lang="pt-BR" dirty="0" smtClean="0"/>
              <a:t>Tratamento dos shunts com material trombogênico</a:t>
            </a:r>
          </a:p>
          <a:p>
            <a:r>
              <a:rPr lang="pt-BR" dirty="0" smtClean="0"/>
              <a:t>Pode ser indicado em DPOC quando a ressecção de </a:t>
            </a:r>
            <a:r>
              <a:rPr lang="pt-BR" dirty="0" err="1" smtClean="0"/>
              <a:t>blebs</a:t>
            </a:r>
            <a:r>
              <a:rPr lang="pt-BR" dirty="0" smtClean="0"/>
              <a:t> é considerada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Quanto a angiografia esta indicada no TEP?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606805" cy="5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3213"/>
            <a:ext cx="8352928" cy="671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Interpretação do diagnóstico de TEP pela Angiografia Pulmonar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Angiografia normal contraste flui </a:t>
            </a:r>
            <a:r>
              <a:rPr lang="pt-BR" dirty="0" smtClean="0"/>
              <a:t>simetricamente </a:t>
            </a:r>
            <a:r>
              <a:rPr lang="pt-BR" dirty="0" smtClean="0"/>
              <a:t>do seu local de entrada </a:t>
            </a:r>
            <a:r>
              <a:rPr lang="pt-BR" dirty="0" smtClean="0"/>
              <a:t>proximal </a:t>
            </a:r>
            <a:r>
              <a:rPr lang="pt-BR" dirty="0" smtClean="0"/>
              <a:t>uniformemente para preencher </a:t>
            </a:r>
            <a:r>
              <a:rPr lang="pt-BR" dirty="0" smtClean="0"/>
              <a:t>vasos </a:t>
            </a:r>
            <a:r>
              <a:rPr lang="pt-BR" dirty="0" smtClean="0"/>
              <a:t>de segunda, terceira e quarta ordem </a:t>
            </a:r>
            <a:r>
              <a:rPr lang="pt-BR" dirty="0" smtClean="0"/>
              <a:t>que </a:t>
            </a:r>
            <a:r>
              <a:rPr lang="pt-BR" dirty="0" smtClean="0"/>
              <a:t>se tornaram progressivamente menores </a:t>
            </a:r>
            <a:r>
              <a:rPr lang="pt-BR" dirty="0" smtClean="0"/>
              <a:t>em calibre</a:t>
            </a:r>
          </a:p>
          <a:p>
            <a:r>
              <a:rPr lang="pt-BR" b="1" dirty="0" smtClean="0"/>
              <a:t>Embolia incluem defeitos de enchimento </a:t>
            </a:r>
            <a:r>
              <a:rPr lang="pt-BR" b="1" dirty="0" smtClean="0"/>
              <a:t>intraluminal </a:t>
            </a:r>
            <a:r>
              <a:rPr lang="pt-BR" b="1" dirty="0" smtClean="0"/>
              <a:t>e cortes abruptos dos vasos</a:t>
            </a:r>
            <a:endParaRPr lang="pt-BR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Quando o contraste flui lentamente sobre o </a:t>
            </a:r>
            <a:r>
              <a:rPr lang="pt-BR" dirty="0" smtClean="0"/>
              <a:t>perímetro </a:t>
            </a:r>
            <a:r>
              <a:rPr lang="pt-BR" dirty="0" smtClean="0"/>
              <a:t>de um êmbolo quase </a:t>
            </a:r>
            <a:r>
              <a:rPr lang="pt-BR" dirty="0" smtClean="0"/>
              <a:t>completamente </a:t>
            </a:r>
            <a:r>
              <a:rPr lang="pt-BR" dirty="0" smtClean="0"/>
              <a:t>oclusivo na artéria </a:t>
            </a:r>
            <a:r>
              <a:rPr lang="pt-BR" dirty="0" err="1" smtClean="0"/>
              <a:t>lobar</a:t>
            </a:r>
            <a:r>
              <a:rPr lang="pt-BR" dirty="0" smtClean="0"/>
              <a:t> ou </a:t>
            </a:r>
            <a:r>
              <a:rPr lang="pt-BR" dirty="0" smtClean="0"/>
              <a:t>segmentar </a:t>
            </a:r>
            <a:r>
              <a:rPr lang="pt-BR" dirty="0" smtClean="0"/>
              <a:t>dando origem a "ferrovia", o </a:t>
            </a:r>
            <a:r>
              <a:rPr lang="pt-BR" dirty="0" smtClean="0"/>
              <a:t>diagnóstico </a:t>
            </a:r>
            <a:r>
              <a:rPr lang="pt-BR" dirty="0" smtClean="0"/>
              <a:t>de embolia pulmonar pode ser </a:t>
            </a:r>
            <a:r>
              <a:rPr lang="pt-BR" dirty="0" smtClean="0"/>
              <a:t>feito </a:t>
            </a:r>
            <a:r>
              <a:rPr lang="pt-BR" dirty="0" smtClean="0"/>
              <a:t>com um elevado grau de </a:t>
            </a:r>
            <a:r>
              <a:rPr lang="pt-BR" dirty="0" smtClean="0"/>
              <a:t>confiança</a:t>
            </a:r>
          </a:p>
          <a:p>
            <a:r>
              <a:rPr lang="pt-BR" dirty="0" smtClean="0"/>
              <a:t>Sinais secundários: </a:t>
            </a:r>
            <a:r>
              <a:rPr lang="pt-BR" dirty="0" err="1" smtClean="0"/>
              <a:t>Oligoemia</a:t>
            </a:r>
            <a:r>
              <a:rPr lang="pt-BR" dirty="0" smtClean="0"/>
              <a:t>, regiões não vascularizadas, prolongamento focal de fase arterial, parada abrupta de vasos periféricos ou diminuição focal do fluxo venoso.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28588"/>
            <a:ext cx="8208912" cy="672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Características Hemodinâmicas do TEP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Depende de estado cardiopulmonar prévio e da extensão do comprometimento pulmonar</a:t>
            </a:r>
          </a:p>
          <a:p>
            <a:r>
              <a:rPr lang="pt-BR" dirty="0" smtClean="0"/>
              <a:t>Em pacientes sem doença cardiopulmonar de base tem a hemodinâmica dentro da normalidade, a pressão sistólica do VD raramente ultrapassa 50mmhg. Porém aumento abrupto da pressão &gt; 50mmhg pode instalar disfunção e dilatação do VD, e consequente queda do débito do VE</a:t>
            </a:r>
          </a:p>
          <a:p>
            <a:r>
              <a:rPr lang="pt-BR" dirty="0" err="1" smtClean="0"/>
              <a:t>Pcts</a:t>
            </a:r>
            <a:r>
              <a:rPr lang="pt-BR" dirty="0" smtClean="0"/>
              <a:t> com TEP recorrente toleram pressões sistólicas maiores</a:t>
            </a:r>
          </a:p>
          <a:p>
            <a:r>
              <a:rPr lang="pt-BR" dirty="0" smtClean="0"/>
              <a:t>Outros achados: Onda A proeminente, aumento da resistência vascular sistêmica e da FC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Cateter de fragmentação e </a:t>
            </a:r>
            <a:r>
              <a:rPr lang="pt-BR" dirty="0" err="1" smtClean="0"/>
              <a:t>embolectomia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Pcts</a:t>
            </a:r>
            <a:r>
              <a:rPr lang="pt-BR" dirty="0" smtClean="0"/>
              <a:t> com TEP maciço o cateter de fragmentação, com ou sem </a:t>
            </a:r>
            <a:r>
              <a:rPr lang="pt-BR" dirty="0" err="1" smtClean="0"/>
              <a:t>embolectomia</a:t>
            </a:r>
            <a:r>
              <a:rPr lang="pt-BR" dirty="0" smtClean="0"/>
              <a:t>, é uma alternativa em </a:t>
            </a:r>
            <a:r>
              <a:rPr lang="pt-BR" dirty="0" err="1" smtClean="0"/>
              <a:t>pct</a:t>
            </a:r>
            <a:r>
              <a:rPr lang="pt-BR" dirty="0" smtClean="0"/>
              <a:t> com alto risco de sangramento ( uso de fibrinolíticos)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6944"/>
            <a:ext cx="7488832" cy="676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Avaliação de pacientes com hipertensão arterial primaria para excluir TEP</a:t>
            </a:r>
          </a:p>
          <a:p>
            <a:r>
              <a:rPr lang="pt-BR" dirty="0" smtClean="0"/>
              <a:t>Implantar balão de oclusão pulmonar em pequenas artérias hipertróficas para reverter reações pulmonares devido as doenças congênitas</a:t>
            </a:r>
          </a:p>
          <a:p>
            <a:r>
              <a:rPr lang="pt-BR" dirty="0" smtClean="0"/>
              <a:t>Confirmar e excluir mixoma atrial quando o ECO deixa dúvidas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Diagnosticar inserção anômala de veias pulmonares</a:t>
            </a:r>
          </a:p>
          <a:p>
            <a:r>
              <a:rPr lang="pt-BR" dirty="0" smtClean="0"/>
              <a:t>TEP maciço + choque </a:t>
            </a:r>
            <a:r>
              <a:rPr lang="pt-BR" dirty="0" err="1" smtClean="0"/>
              <a:t>cardiogênico</a:t>
            </a:r>
            <a:r>
              <a:rPr lang="pt-BR" dirty="0" smtClean="0"/>
              <a:t> visando a realização de </a:t>
            </a:r>
            <a:r>
              <a:rPr lang="pt-BR" dirty="0" err="1" smtClean="0"/>
              <a:t>embolectomia</a:t>
            </a:r>
            <a:endParaRPr lang="pt-BR" dirty="0" smtClean="0"/>
          </a:p>
          <a:p>
            <a:r>
              <a:rPr lang="pt-BR" dirty="0" smtClean="0"/>
              <a:t>Auxiliar no diagnóstico diferencial para outras causas de choque (hemorragia, </a:t>
            </a:r>
            <a:r>
              <a:rPr lang="pt-BR" dirty="0" err="1" smtClean="0"/>
              <a:t>sepse</a:t>
            </a:r>
            <a:r>
              <a:rPr lang="pt-BR" dirty="0" smtClean="0"/>
              <a:t>, IAM)</a:t>
            </a:r>
          </a:p>
          <a:p>
            <a:r>
              <a:rPr lang="pt-BR" dirty="0" smtClean="0"/>
              <a:t>Identificar causas de alteração de </a:t>
            </a:r>
            <a:r>
              <a:rPr lang="pt-BR" dirty="0" err="1" smtClean="0"/>
              <a:t>ventilaçãoperfusão</a:t>
            </a:r>
            <a:r>
              <a:rPr lang="pt-BR" dirty="0" smtClean="0"/>
              <a:t> do parênquima pulmonar (pneumonia, </a:t>
            </a:r>
            <a:r>
              <a:rPr lang="pt-BR" dirty="0" err="1" smtClean="0"/>
              <a:t>atelectasia</a:t>
            </a:r>
            <a:r>
              <a:rPr lang="pt-BR" dirty="0" smtClean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Contraindicações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Reação alérgica ao contraste (relativa), pode ser feita </a:t>
            </a:r>
            <a:r>
              <a:rPr lang="pt-BR" dirty="0" err="1" smtClean="0"/>
              <a:t>dessensibilização</a:t>
            </a:r>
            <a:endParaRPr lang="pt-BR" dirty="0" smtClean="0"/>
          </a:p>
          <a:p>
            <a:r>
              <a:rPr lang="pt-BR" dirty="0" smtClean="0"/>
              <a:t>OBS:</a:t>
            </a:r>
          </a:p>
          <a:p>
            <a:pPr>
              <a:buNone/>
            </a:pPr>
            <a:r>
              <a:rPr lang="pt-BR" dirty="0" smtClean="0"/>
              <a:t>-  Sua realização e o estabelecimento do diagnóstico evita o tratamento empírico com ACO na suspeita de TEP, evitando o risco de sangramento do mesmo.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Associadas ao CATE D: perfuração cardíaca, arritmias</a:t>
            </a:r>
          </a:p>
          <a:p>
            <a:r>
              <a:rPr lang="pt-BR" dirty="0" smtClean="0"/>
              <a:t>Efeitos adversos dos contrastes (nefrotoxidade, alergias, hipotensão, edema pulmonar e depressão miocárdica)</a:t>
            </a:r>
          </a:p>
          <a:p>
            <a:r>
              <a:rPr lang="pt-BR" dirty="0" smtClean="0"/>
              <a:t>Complicações pulmonares podem surgir quando injeções excedem 25-30 ml, que excedem agudamente os limites de compensação do VD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Avaliação hemodinâmica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Pode dar outros diagnósticos, além de embolia pulmonar, como IC esquerda, tamponamento cardíaco, pericardite </a:t>
            </a:r>
            <a:r>
              <a:rPr lang="pt-BR" dirty="0" err="1" smtClean="0"/>
              <a:t>constrictiva</a:t>
            </a:r>
            <a:r>
              <a:rPr lang="pt-BR" dirty="0" smtClean="0"/>
              <a:t>, cor </a:t>
            </a:r>
            <a:r>
              <a:rPr lang="pt-BR" dirty="0" err="1" smtClean="0"/>
              <a:t>pulmonale</a:t>
            </a:r>
            <a:r>
              <a:rPr lang="pt-BR" dirty="0" smtClean="0"/>
              <a:t> como resultado de DPOC</a:t>
            </a:r>
          </a:p>
          <a:p>
            <a:r>
              <a:rPr lang="pt-BR" dirty="0" smtClean="0"/>
              <a:t>Medida das pressões, coleta de gasometrias associados aos dados antropométricos permitem avaliar débito cardíaco (</a:t>
            </a:r>
            <a:r>
              <a:rPr lang="pt-BR" dirty="0" err="1" smtClean="0"/>
              <a:t>Fick</a:t>
            </a:r>
            <a:r>
              <a:rPr lang="pt-BR" dirty="0" smtClean="0"/>
              <a:t> ou termodiluição), tipo de choque e auxiliar no tratamento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err="1" smtClean="0"/>
              <a:t>Manometrias</a:t>
            </a:r>
            <a:r>
              <a:rPr lang="pt-BR" b="1" dirty="0" smtClean="0"/>
              <a:t>:</a:t>
            </a:r>
          </a:p>
          <a:p>
            <a:pPr>
              <a:buFontTx/>
              <a:buChar char="-"/>
            </a:pPr>
            <a:r>
              <a:rPr lang="pt-BR" dirty="0" smtClean="0"/>
              <a:t>O estado hemodinâmico do paciente pode ser influenciado pela situação cardiopulmonar previamente existente, portanto as alterações hemodinâmicas de embolia só podem ser </a:t>
            </a:r>
            <a:r>
              <a:rPr lang="pt-BR" dirty="0" err="1" smtClean="0"/>
              <a:t>atribuidas</a:t>
            </a:r>
            <a:r>
              <a:rPr lang="pt-BR" dirty="0" smtClean="0"/>
              <a:t> na ausência de alterações prévias.</a:t>
            </a:r>
          </a:p>
          <a:p>
            <a:pPr>
              <a:buFontTx/>
              <a:buChar char="-"/>
            </a:pPr>
            <a:r>
              <a:rPr lang="pt-BR" dirty="0" err="1" smtClean="0"/>
              <a:t>PmAD</a:t>
            </a:r>
            <a:r>
              <a:rPr lang="pt-BR" dirty="0" smtClean="0"/>
              <a:t> normal ou aumentada / aumento da pressão de enchimento do VD /  aumento da pressão do TP /  DC diminuído em casos de embolia maciça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Acesso Vascular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Veia Braquial (dissecção ou punção) é a via preferida</a:t>
            </a:r>
          </a:p>
          <a:p>
            <a:r>
              <a:rPr lang="pt-BR" dirty="0" smtClean="0"/>
              <a:t>Alternativas: Veia subclávia, jugular interna e femoral devem ser puncionadas e utilizadas com cuidado em pacientes que fizeram uso de trombolíticos 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992</Words>
  <Application>Microsoft Office PowerPoint</Application>
  <PresentationFormat>Apresentação na tela (4:3)</PresentationFormat>
  <Paragraphs>76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Angiografia Pulmonar</vt:lpstr>
      <vt:lpstr>Indicações</vt:lpstr>
      <vt:lpstr>Slide 3</vt:lpstr>
      <vt:lpstr>Slide 4</vt:lpstr>
      <vt:lpstr>Contraindicações</vt:lpstr>
      <vt:lpstr>Complicações</vt:lpstr>
      <vt:lpstr>Avaliação hemodinâmica</vt:lpstr>
      <vt:lpstr>Slide 8</vt:lpstr>
      <vt:lpstr>Acesso Vascular</vt:lpstr>
      <vt:lpstr>Técnicas</vt:lpstr>
      <vt:lpstr>Slide 11</vt:lpstr>
      <vt:lpstr>Técnicas com Eppendorf</vt:lpstr>
      <vt:lpstr>Técnicas com Grollman</vt:lpstr>
      <vt:lpstr>Técnicas com Berman </vt:lpstr>
      <vt:lpstr>Cineangiografia</vt:lpstr>
      <vt:lpstr>Slide 16</vt:lpstr>
      <vt:lpstr>Magnitude da obstrução pulmonar</vt:lpstr>
      <vt:lpstr>Slide 18</vt:lpstr>
      <vt:lpstr>Slide 19</vt:lpstr>
      <vt:lpstr>Quanto a angiografia esta indicada no TEP?</vt:lpstr>
      <vt:lpstr>Slide 21</vt:lpstr>
      <vt:lpstr>Interpretação do diagnóstico de TEP pela Angiografia Pulmonar</vt:lpstr>
      <vt:lpstr>Slide 23</vt:lpstr>
      <vt:lpstr>Slide 24</vt:lpstr>
      <vt:lpstr>Características Hemodinâmicas do TEP</vt:lpstr>
      <vt:lpstr>Cateter de fragmentação e embolectomia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Angiografia Pulmonar</dc:title>
  <dc:creator>Andre</dc:creator>
  <cp:lastModifiedBy>Andre</cp:lastModifiedBy>
  <cp:revision>5</cp:revision>
  <dcterms:created xsi:type="dcterms:W3CDTF">2013-06-12T19:56:43Z</dcterms:created>
  <dcterms:modified xsi:type="dcterms:W3CDTF">2013-06-18T01:57:36Z</dcterms:modified>
</cp:coreProperties>
</file>