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9" r:id="rId1"/>
  </p:sldMasterIdLst>
  <p:notesMasterIdLst>
    <p:notesMasterId r:id="rId30"/>
  </p:notesMasterIdLst>
  <p:sldIdLst>
    <p:sldId id="272" r:id="rId2"/>
    <p:sldId id="273" r:id="rId3"/>
    <p:sldId id="275" r:id="rId4"/>
    <p:sldId id="276" r:id="rId5"/>
    <p:sldId id="277" r:id="rId6"/>
    <p:sldId id="278" r:id="rId7"/>
    <p:sldId id="279" r:id="rId8"/>
    <p:sldId id="280" r:id="rId9"/>
    <p:sldId id="282" r:id="rId10"/>
    <p:sldId id="281" r:id="rId11"/>
    <p:sldId id="274" r:id="rId12"/>
    <p:sldId id="283" r:id="rId13"/>
    <p:sldId id="288" r:id="rId14"/>
    <p:sldId id="284" r:id="rId15"/>
    <p:sldId id="258" r:id="rId16"/>
    <p:sldId id="259" r:id="rId17"/>
    <p:sldId id="286" r:id="rId18"/>
    <p:sldId id="260" r:id="rId19"/>
    <p:sldId id="261" r:id="rId20"/>
    <p:sldId id="263" r:id="rId21"/>
    <p:sldId id="264" r:id="rId22"/>
    <p:sldId id="267" r:id="rId23"/>
    <p:sldId id="268" r:id="rId24"/>
    <p:sldId id="270" r:id="rId25"/>
    <p:sldId id="269" r:id="rId26"/>
    <p:sldId id="271" r:id="rId27"/>
    <p:sldId id="287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8" autoAdjust="0"/>
    <p:restoredTop sz="94660"/>
  </p:normalViewPr>
  <p:slideViewPr>
    <p:cSldViewPr snapToGrid="0">
      <p:cViewPr varScale="1">
        <p:scale>
          <a:sx n="77" d="100"/>
          <a:sy n="77" d="100"/>
        </p:scale>
        <p:origin x="8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DFF33A-9AAE-4927-B255-2BA6A4BCC33C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C371BFA-B762-460E-BFD1-2086F3327F89}">
      <dgm:prSet/>
      <dgm:spPr/>
      <dgm:t>
        <a:bodyPr/>
        <a:lstStyle/>
        <a:p>
          <a:r>
            <a:rPr lang="en-US"/>
            <a:t>INTRODUÇÃO</a:t>
          </a:r>
        </a:p>
      </dgm:t>
    </dgm:pt>
    <dgm:pt modelId="{F3201C3E-011D-4E99-ABDF-84A9AEA91F19}" type="parTrans" cxnId="{B7711AAB-F0F0-4B9E-AC6F-C23E19A7654D}">
      <dgm:prSet/>
      <dgm:spPr/>
      <dgm:t>
        <a:bodyPr/>
        <a:lstStyle/>
        <a:p>
          <a:endParaRPr lang="en-US"/>
        </a:p>
      </dgm:t>
    </dgm:pt>
    <dgm:pt modelId="{95B86F3F-0BCF-4CC6-9CD8-B614A6DD1363}" type="sibTrans" cxnId="{B7711AAB-F0F0-4B9E-AC6F-C23E19A7654D}">
      <dgm:prSet/>
      <dgm:spPr/>
      <dgm:t>
        <a:bodyPr/>
        <a:lstStyle/>
        <a:p>
          <a:endParaRPr lang="en-US"/>
        </a:p>
      </dgm:t>
    </dgm:pt>
    <dgm:pt modelId="{1A33BD57-C3F1-47B5-A6CE-48EC0120AE2C}">
      <dgm:prSet/>
      <dgm:spPr/>
      <dgm:t>
        <a:bodyPr/>
        <a:lstStyle/>
        <a:p>
          <a:r>
            <a:rPr lang="en-US"/>
            <a:t>OBJETIVO E MÉTODOS</a:t>
          </a:r>
        </a:p>
      </dgm:t>
    </dgm:pt>
    <dgm:pt modelId="{E2A0A0B3-6A45-4CB6-A48A-7E98D23A33D4}" type="parTrans" cxnId="{AABE0019-DC23-46F6-A932-CD9782268F19}">
      <dgm:prSet/>
      <dgm:spPr/>
      <dgm:t>
        <a:bodyPr/>
        <a:lstStyle/>
        <a:p>
          <a:endParaRPr lang="en-US"/>
        </a:p>
      </dgm:t>
    </dgm:pt>
    <dgm:pt modelId="{246C2A69-6ED7-48A0-A521-E98993EF1A0A}" type="sibTrans" cxnId="{AABE0019-DC23-46F6-A932-CD9782268F19}">
      <dgm:prSet/>
      <dgm:spPr/>
      <dgm:t>
        <a:bodyPr/>
        <a:lstStyle/>
        <a:p>
          <a:endParaRPr lang="en-US"/>
        </a:p>
      </dgm:t>
    </dgm:pt>
    <dgm:pt modelId="{5F0CF11D-7C9A-46FB-89CA-1D69C9516B0D}">
      <dgm:prSet/>
      <dgm:spPr/>
      <dgm:t>
        <a:bodyPr/>
        <a:lstStyle/>
        <a:p>
          <a:r>
            <a:rPr lang="en-US"/>
            <a:t>CRITERIOS DE INCLUSÃO E EXCLUSÃO</a:t>
          </a:r>
        </a:p>
      </dgm:t>
    </dgm:pt>
    <dgm:pt modelId="{4ACB1FE9-A931-4486-81BF-40CF08EC73A9}" type="parTrans" cxnId="{512B2112-7762-4775-A524-A57CFE634E6A}">
      <dgm:prSet/>
      <dgm:spPr/>
      <dgm:t>
        <a:bodyPr/>
        <a:lstStyle/>
        <a:p>
          <a:endParaRPr lang="en-US"/>
        </a:p>
      </dgm:t>
    </dgm:pt>
    <dgm:pt modelId="{BBB82533-D707-45E7-A4B8-EDDC02D998A3}" type="sibTrans" cxnId="{512B2112-7762-4775-A524-A57CFE634E6A}">
      <dgm:prSet/>
      <dgm:spPr/>
      <dgm:t>
        <a:bodyPr/>
        <a:lstStyle/>
        <a:p>
          <a:endParaRPr lang="en-US"/>
        </a:p>
      </dgm:t>
    </dgm:pt>
    <dgm:pt modelId="{F2718DA3-22A5-4556-889B-B2A6FDFB637F}">
      <dgm:prSet/>
      <dgm:spPr/>
      <dgm:t>
        <a:bodyPr/>
        <a:lstStyle/>
        <a:p>
          <a:r>
            <a:rPr lang="en-US"/>
            <a:t>FLUXOGRAMA</a:t>
          </a:r>
        </a:p>
      </dgm:t>
    </dgm:pt>
    <dgm:pt modelId="{5374CBAF-A93C-42D0-B9E9-66F28F992373}" type="parTrans" cxnId="{E9CF4D94-ED29-4970-82A3-FF384A1CF38A}">
      <dgm:prSet/>
      <dgm:spPr/>
      <dgm:t>
        <a:bodyPr/>
        <a:lstStyle/>
        <a:p>
          <a:endParaRPr lang="en-US"/>
        </a:p>
      </dgm:t>
    </dgm:pt>
    <dgm:pt modelId="{9A0038D1-65E8-42F7-B198-D3DCEF38AF1F}" type="sibTrans" cxnId="{E9CF4D94-ED29-4970-82A3-FF384A1CF38A}">
      <dgm:prSet/>
      <dgm:spPr/>
      <dgm:t>
        <a:bodyPr/>
        <a:lstStyle/>
        <a:p>
          <a:endParaRPr lang="en-US"/>
        </a:p>
      </dgm:t>
    </dgm:pt>
    <dgm:pt modelId="{B8880D52-D79D-4A8D-98FC-FFA78B2544CC}">
      <dgm:prSet/>
      <dgm:spPr/>
      <dgm:t>
        <a:bodyPr/>
        <a:lstStyle/>
        <a:p>
          <a:r>
            <a:rPr lang="en-US"/>
            <a:t>CARACTERÍSTICAS DO ESTUDO</a:t>
          </a:r>
        </a:p>
      </dgm:t>
    </dgm:pt>
    <dgm:pt modelId="{8B13E49B-1B72-4D49-8D40-B0AE69E98BE4}" type="parTrans" cxnId="{FBE4A1DE-97B9-48E3-BA18-BD9D59FE150D}">
      <dgm:prSet/>
      <dgm:spPr/>
      <dgm:t>
        <a:bodyPr/>
        <a:lstStyle/>
        <a:p>
          <a:endParaRPr lang="en-US"/>
        </a:p>
      </dgm:t>
    </dgm:pt>
    <dgm:pt modelId="{F1BB7CCD-91AA-400F-A052-069281893C02}" type="sibTrans" cxnId="{FBE4A1DE-97B9-48E3-BA18-BD9D59FE150D}">
      <dgm:prSet/>
      <dgm:spPr/>
      <dgm:t>
        <a:bodyPr/>
        <a:lstStyle/>
        <a:p>
          <a:endParaRPr lang="en-US"/>
        </a:p>
      </dgm:t>
    </dgm:pt>
    <dgm:pt modelId="{19C9CAAA-0016-4794-A00D-92EC05AA660D}">
      <dgm:prSet/>
      <dgm:spPr/>
      <dgm:t>
        <a:bodyPr/>
        <a:lstStyle/>
        <a:p>
          <a:r>
            <a:rPr lang="en-US"/>
            <a:t>DESFECHOS</a:t>
          </a:r>
        </a:p>
      </dgm:t>
    </dgm:pt>
    <dgm:pt modelId="{E4139712-D9D8-40F4-BF16-3FFB28194A73}" type="parTrans" cxnId="{488D6277-DC4D-477B-AAAA-29762E2E8EE0}">
      <dgm:prSet/>
      <dgm:spPr/>
      <dgm:t>
        <a:bodyPr/>
        <a:lstStyle/>
        <a:p>
          <a:endParaRPr lang="en-US"/>
        </a:p>
      </dgm:t>
    </dgm:pt>
    <dgm:pt modelId="{211E519A-514A-4FC1-8714-5FBE43ADD90C}" type="sibTrans" cxnId="{488D6277-DC4D-477B-AAAA-29762E2E8EE0}">
      <dgm:prSet/>
      <dgm:spPr/>
      <dgm:t>
        <a:bodyPr/>
        <a:lstStyle/>
        <a:p>
          <a:endParaRPr lang="en-US"/>
        </a:p>
      </dgm:t>
    </dgm:pt>
    <dgm:pt modelId="{83C5D02B-B220-4055-B795-25168B62FECD}">
      <dgm:prSet/>
      <dgm:spPr/>
      <dgm:t>
        <a:bodyPr/>
        <a:lstStyle/>
        <a:p>
          <a:r>
            <a:rPr lang="en-US"/>
            <a:t>DISCUSSÃO</a:t>
          </a:r>
        </a:p>
      </dgm:t>
    </dgm:pt>
    <dgm:pt modelId="{3FD436C3-2077-4858-8B5C-936890DC1163}" type="parTrans" cxnId="{EFE14051-4E6F-405B-ADBE-AFFF32729F4D}">
      <dgm:prSet/>
      <dgm:spPr/>
      <dgm:t>
        <a:bodyPr/>
        <a:lstStyle/>
        <a:p>
          <a:endParaRPr lang="en-US"/>
        </a:p>
      </dgm:t>
    </dgm:pt>
    <dgm:pt modelId="{B0C735CF-ED1E-498B-A751-9D33B754101A}" type="sibTrans" cxnId="{EFE14051-4E6F-405B-ADBE-AFFF32729F4D}">
      <dgm:prSet/>
      <dgm:spPr/>
      <dgm:t>
        <a:bodyPr/>
        <a:lstStyle/>
        <a:p>
          <a:endParaRPr lang="en-US"/>
        </a:p>
      </dgm:t>
    </dgm:pt>
    <dgm:pt modelId="{8947456A-1333-40EB-9931-BE0DB5A57AD0}">
      <dgm:prSet/>
      <dgm:spPr/>
      <dgm:t>
        <a:bodyPr/>
        <a:lstStyle/>
        <a:p>
          <a:r>
            <a:rPr lang="en-US"/>
            <a:t>CONCLUSÃO</a:t>
          </a:r>
        </a:p>
      </dgm:t>
    </dgm:pt>
    <dgm:pt modelId="{CA330FEC-7DE8-445D-A095-4DFE886E06BD}" type="parTrans" cxnId="{6EC979F4-2415-4850-AE33-4499F570E440}">
      <dgm:prSet/>
      <dgm:spPr/>
      <dgm:t>
        <a:bodyPr/>
        <a:lstStyle/>
        <a:p>
          <a:endParaRPr lang="en-US"/>
        </a:p>
      </dgm:t>
    </dgm:pt>
    <dgm:pt modelId="{666B69AD-44C3-45E5-BB22-E76F98E9ECE1}" type="sibTrans" cxnId="{6EC979F4-2415-4850-AE33-4499F570E440}">
      <dgm:prSet/>
      <dgm:spPr/>
      <dgm:t>
        <a:bodyPr/>
        <a:lstStyle/>
        <a:p>
          <a:endParaRPr lang="en-US"/>
        </a:p>
      </dgm:t>
    </dgm:pt>
    <dgm:pt modelId="{59530477-0D70-479A-B8EA-7818478C0C32}">
      <dgm:prSet/>
      <dgm:spPr/>
      <dgm:t>
        <a:bodyPr/>
        <a:lstStyle/>
        <a:p>
          <a:r>
            <a:rPr lang="en-US"/>
            <a:t>REFERÊNCIAS BIBLIOGRÁFICAS</a:t>
          </a:r>
        </a:p>
      </dgm:t>
    </dgm:pt>
    <dgm:pt modelId="{2BD28DCD-1202-4154-98E5-31A00FA4FA3B}" type="parTrans" cxnId="{4351DCE4-D570-4A5A-AE05-6D9A8E3E69C3}">
      <dgm:prSet/>
      <dgm:spPr/>
      <dgm:t>
        <a:bodyPr/>
        <a:lstStyle/>
        <a:p>
          <a:endParaRPr lang="en-US"/>
        </a:p>
      </dgm:t>
    </dgm:pt>
    <dgm:pt modelId="{A73A99AD-DACD-4D80-B69F-E4186DDF40B7}" type="sibTrans" cxnId="{4351DCE4-D570-4A5A-AE05-6D9A8E3E69C3}">
      <dgm:prSet/>
      <dgm:spPr/>
      <dgm:t>
        <a:bodyPr/>
        <a:lstStyle/>
        <a:p>
          <a:endParaRPr lang="en-US"/>
        </a:p>
      </dgm:t>
    </dgm:pt>
    <dgm:pt modelId="{898BBEAD-2471-4A36-8EE0-7F1FE4A71D4B}" type="pres">
      <dgm:prSet presAssocID="{97DFF33A-9AAE-4927-B255-2BA6A4BCC33C}" presName="linear" presStyleCnt="0">
        <dgm:presLayoutVars>
          <dgm:animLvl val="lvl"/>
          <dgm:resizeHandles val="exact"/>
        </dgm:presLayoutVars>
      </dgm:prSet>
      <dgm:spPr/>
    </dgm:pt>
    <dgm:pt modelId="{0138F6B8-ED0E-4CAF-9C8C-6D287C385059}" type="pres">
      <dgm:prSet presAssocID="{5C371BFA-B762-460E-BFD1-2086F3327F89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3A8A5194-7558-4854-8D17-6CAA75B9C9E6}" type="pres">
      <dgm:prSet presAssocID="{95B86F3F-0BCF-4CC6-9CD8-B614A6DD1363}" presName="spacer" presStyleCnt="0"/>
      <dgm:spPr/>
    </dgm:pt>
    <dgm:pt modelId="{F6463827-29CE-49E2-A2CC-27F1C8AD9A55}" type="pres">
      <dgm:prSet presAssocID="{1A33BD57-C3F1-47B5-A6CE-48EC0120AE2C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5FCB5126-45D5-4750-AE99-E011111B4352}" type="pres">
      <dgm:prSet presAssocID="{246C2A69-6ED7-48A0-A521-E98993EF1A0A}" presName="spacer" presStyleCnt="0"/>
      <dgm:spPr/>
    </dgm:pt>
    <dgm:pt modelId="{8053C2C2-5A4A-4071-A905-BC617B348F26}" type="pres">
      <dgm:prSet presAssocID="{5F0CF11D-7C9A-46FB-89CA-1D69C9516B0D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3A11C70B-D354-4E07-812D-FC43021B3021}" type="pres">
      <dgm:prSet presAssocID="{BBB82533-D707-45E7-A4B8-EDDC02D998A3}" presName="spacer" presStyleCnt="0"/>
      <dgm:spPr/>
    </dgm:pt>
    <dgm:pt modelId="{22180D95-D807-434F-8D56-B6A3CB33E7D2}" type="pres">
      <dgm:prSet presAssocID="{F2718DA3-22A5-4556-889B-B2A6FDFB637F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B9B67A2F-3389-4414-97CA-923AA0BDBF71}" type="pres">
      <dgm:prSet presAssocID="{9A0038D1-65E8-42F7-B198-D3DCEF38AF1F}" presName="spacer" presStyleCnt="0"/>
      <dgm:spPr/>
    </dgm:pt>
    <dgm:pt modelId="{D22E8F1C-8B1E-4CA0-8792-8E2846B23944}" type="pres">
      <dgm:prSet presAssocID="{B8880D52-D79D-4A8D-98FC-FFA78B2544CC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12B8E16E-902B-42C2-93CF-A8FB5922F0F6}" type="pres">
      <dgm:prSet presAssocID="{F1BB7CCD-91AA-400F-A052-069281893C02}" presName="spacer" presStyleCnt="0"/>
      <dgm:spPr/>
    </dgm:pt>
    <dgm:pt modelId="{4CC8EE91-4575-4F73-88FC-C1E2CA6397D7}" type="pres">
      <dgm:prSet presAssocID="{19C9CAAA-0016-4794-A00D-92EC05AA660D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82987212-2353-4E23-87A6-99B5C8BA679F}" type="pres">
      <dgm:prSet presAssocID="{211E519A-514A-4FC1-8714-5FBE43ADD90C}" presName="spacer" presStyleCnt="0"/>
      <dgm:spPr/>
    </dgm:pt>
    <dgm:pt modelId="{2C310CC3-B396-4865-896C-49597A9565E6}" type="pres">
      <dgm:prSet presAssocID="{83C5D02B-B220-4055-B795-25168B62FECD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31328EF6-A345-4A6D-A1A8-49523BC8487E}" type="pres">
      <dgm:prSet presAssocID="{B0C735CF-ED1E-498B-A751-9D33B754101A}" presName="spacer" presStyleCnt="0"/>
      <dgm:spPr/>
    </dgm:pt>
    <dgm:pt modelId="{6459AAB1-A5EF-45F4-BF7F-9B957923FC6B}" type="pres">
      <dgm:prSet presAssocID="{8947456A-1333-40EB-9931-BE0DB5A57AD0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48A7D93D-6E93-4F4C-9AFF-89CF0A88099D}" type="pres">
      <dgm:prSet presAssocID="{666B69AD-44C3-45E5-BB22-E76F98E9ECE1}" presName="spacer" presStyleCnt="0"/>
      <dgm:spPr/>
    </dgm:pt>
    <dgm:pt modelId="{B753CCC3-9474-479C-B27C-E1A286890ED4}" type="pres">
      <dgm:prSet presAssocID="{59530477-0D70-479A-B8EA-7818478C0C32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C580A509-2C87-4DD4-9AB4-010D25AEFB5A}" type="presOf" srcId="{83C5D02B-B220-4055-B795-25168B62FECD}" destId="{2C310CC3-B396-4865-896C-49597A9565E6}" srcOrd="0" destOrd="0" presId="urn:microsoft.com/office/officeart/2005/8/layout/vList2"/>
    <dgm:cxn modelId="{5680890C-C0C5-49E7-B928-EF46A1FAB126}" type="presOf" srcId="{19C9CAAA-0016-4794-A00D-92EC05AA660D}" destId="{4CC8EE91-4575-4F73-88FC-C1E2CA6397D7}" srcOrd="0" destOrd="0" presId="urn:microsoft.com/office/officeart/2005/8/layout/vList2"/>
    <dgm:cxn modelId="{512B2112-7762-4775-A524-A57CFE634E6A}" srcId="{97DFF33A-9AAE-4927-B255-2BA6A4BCC33C}" destId="{5F0CF11D-7C9A-46FB-89CA-1D69C9516B0D}" srcOrd="2" destOrd="0" parTransId="{4ACB1FE9-A931-4486-81BF-40CF08EC73A9}" sibTransId="{BBB82533-D707-45E7-A4B8-EDDC02D998A3}"/>
    <dgm:cxn modelId="{AABE0019-DC23-46F6-A932-CD9782268F19}" srcId="{97DFF33A-9AAE-4927-B255-2BA6A4BCC33C}" destId="{1A33BD57-C3F1-47B5-A6CE-48EC0120AE2C}" srcOrd="1" destOrd="0" parTransId="{E2A0A0B3-6A45-4CB6-A48A-7E98D23A33D4}" sibTransId="{246C2A69-6ED7-48A0-A521-E98993EF1A0A}"/>
    <dgm:cxn modelId="{DC54DA3B-9533-46A2-95E2-F5CD7D5E915D}" type="presOf" srcId="{F2718DA3-22A5-4556-889B-B2A6FDFB637F}" destId="{22180D95-D807-434F-8D56-B6A3CB33E7D2}" srcOrd="0" destOrd="0" presId="urn:microsoft.com/office/officeart/2005/8/layout/vList2"/>
    <dgm:cxn modelId="{EFE14051-4E6F-405B-ADBE-AFFF32729F4D}" srcId="{97DFF33A-9AAE-4927-B255-2BA6A4BCC33C}" destId="{83C5D02B-B220-4055-B795-25168B62FECD}" srcOrd="6" destOrd="0" parTransId="{3FD436C3-2077-4858-8B5C-936890DC1163}" sibTransId="{B0C735CF-ED1E-498B-A751-9D33B754101A}"/>
    <dgm:cxn modelId="{488D6277-DC4D-477B-AAAA-29762E2E8EE0}" srcId="{97DFF33A-9AAE-4927-B255-2BA6A4BCC33C}" destId="{19C9CAAA-0016-4794-A00D-92EC05AA660D}" srcOrd="5" destOrd="0" parTransId="{E4139712-D9D8-40F4-BF16-3FFB28194A73}" sibTransId="{211E519A-514A-4FC1-8714-5FBE43ADD90C}"/>
    <dgm:cxn modelId="{2B260681-A1EC-4355-91D6-0069DB351DC6}" type="presOf" srcId="{5C371BFA-B762-460E-BFD1-2086F3327F89}" destId="{0138F6B8-ED0E-4CAF-9C8C-6D287C385059}" srcOrd="0" destOrd="0" presId="urn:microsoft.com/office/officeart/2005/8/layout/vList2"/>
    <dgm:cxn modelId="{FC13A390-767F-4F92-96CE-11F17345FB49}" type="presOf" srcId="{97DFF33A-9AAE-4927-B255-2BA6A4BCC33C}" destId="{898BBEAD-2471-4A36-8EE0-7F1FE4A71D4B}" srcOrd="0" destOrd="0" presId="urn:microsoft.com/office/officeart/2005/8/layout/vList2"/>
    <dgm:cxn modelId="{E9CF4D94-ED29-4970-82A3-FF384A1CF38A}" srcId="{97DFF33A-9AAE-4927-B255-2BA6A4BCC33C}" destId="{F2718DA3-22A5-4556-889B-B2A6FDFB637F}" srcOrd="3" destOrd="0" parTransId="{5374CBAF-A93C-42D0-B9E9-66F28F992373}" sibTransId="{9A0038D1-65E8-42F7-B198-D3DCEF38AF1F}"/>
    <dgm:cxn modelId="{6516D695-7B36-406D-BAC1-BD1712C9A10E}" type="presOf" srcId="{5F0CF11D-7C9A-46FB-89CA-1D69C9516B0D}" destId="{8053C2C2-5A4A-4071-A905-BC617B348F26}" srcOrd="0" destOrd="0" presId="urn:microsoft.com/office/officeart/2005/8/layout/vList2"/>
    <dgm:cxn modelId="{B7711AAB-F0F0-4B9E-AC6F-C23E19A7654D}" srcId="{97DFF33A-9AAE-4927-B255-2BA6A4BCC33C}" destId="{5C371BFA-B762-460E-BFD1-2086F3327F89}" srcOrd="0" destOrd="0" parTransId="{F3201C3E-011D-4E99-ABDF-84A9AEA91F19}" sibTransId="{95B86F3F-0BCF-4CC6-9CD8-B614A6DD1363}"/>
    <dgm:cxn modelId="{F59E0DAD-7C00-45A1-868B-C25B37C5FC6E}" type="presOf" srcId="{B8880D52-D79D-4A8D-98FC-FFA78B2544CC}" destId="{D22E8F1C-8B1E-4CA0-8792-8E2846B23944}" srcOrd="0" destOrd="0" presId="urn:microsoft.com/office/officeart/2005/8/layout/vList2"/>
    <dgm:cxn modelId="{C9D4DABB-72CA-4FA5-86D7-DD5AFB0C8D5B}" type="presOf" srcId="{59530477-0D70-479A-B8EA-7818478C0C32}" destId="{B753CCC3-9474-479C-B27C-E1A286890ED4}" srcOrd="0" destOrd="0" presId="urn:microsoft.com/office/officeart/2005/8/layout/vList2"/>
    <dgm:cxn modelId="{ED37A8DA-B7E5-4D1C-9DFD-902AAF0EA806}" type="presOf" srcId="{1A33BD57-C3F1-47B5-A6CE-48EC0120AE2C}" destId="{F6463827-29CE-49E2-A2CC-27F1C8AD9A55}" srcOrd="0" destOrd="0" presId="urn:microsoft.com/office/officeart/2005/8/layout/vList2"/>
    <dgm:cxn modelId="{FBE4A1DE-97B9-48E3-BA18-BD9D59FE150D}" srcId="{97DFF33A-9AAE-4927-B255-2BA6A4BCC33C}" destId="{B8880D52-D79D-4A8D-98FC-FFA78B2544CC}" srcOrd="4" destOrd="0" parTransId="{8B13E49B-1B72-4D49-8D40-B0AE69E98BE4}" sibTransId="{F1BB7CCD-91AA-400F-A052-069281893C02}"/>
    <dgm:cxn modelId="{4351DCE4-D570-4A5A-AE05-6D9A8E3E69C3}" srcId="{97DFF33A-9AAE-4927-B255-2BA6A4BCC33C}" destId="{59530477-0D70-479A-B8EA-7818478C0C32}" srcOrd="8" destOrd="0" parTransId="{2BD28DCD-1202-4154-98E5-31A00FA4FA3B}" sibTransId="{A73A99AD-DACD-4D80-B69F-E4186DDF40B7}"/>
    <dgm:cxn modelId="{6EC979F4-2415-4850-AE33-4499F570E440}" srcId="{97DFF33A-9AAE-4927-B255-2BA6A4BCC33C}" destId="{8947456A-1333-40EB-9931-BE0DB5A57AD0}" srcOrd="7" destOrd="0" parTransId="{CA330FEC-7DE8-445D-A095-4DFE886E06BD}" sibTransId="{666B69AD-44C3-45E5-BB22-E76F98E9ECE1}"/>
    <dgm:cxn modelId="{4C06D3FC-F4EC-4AA0-8903-0DF48339ECF3}" type="presOf" srcId="{8947456A-1333-40EB-9931-BE0DB5A57AD0}" destId="{6459AAB1-A5EF-45F4-BF7F-9B957923FC6B}" srcOrd="0" destOrd="0" presId="urn:microsoft.com/office/officeart/2005/8/layout/vList2"/>
    <dgm:cxn modelId="{C9867D0F-6DEA-4637-84BD-2F527CB9D9C4}" type="presParOf" srcId="{898BBEAD-2471-4A36-8EE0-7F1FE4A71D4B}" destId="{0138F6B8-ED0E-4CAF-9C8C-6D287C385059}" srcOrd="0" destOrd="0" presId="urn:microsoft.com/office/officeart/2005/8/layout/vList2"/>
    <dgm:cxn modelId="{DF571E9F-DF4E-48A5-B596-92A2ECD7FD32}" type="presParOf" srcId="{898BBEAD-2471-4A36-8EE0-7F1FE4A71D4B}" destId="{3A8A5194-7558-4854-8D17-6CAA75B9C9E6}" srcOrd="1" destOrd="0" presId="urn:microsoft.com/office/officeart/2005/8/layout/vList2"/>
    <dgm:cxn modelId="{D22A19F7-9BE1-40E7-BFBC-34118A0FC5C4}" type="presParOf" srcId="{898BBEAD-2471-4A36-8EE0-7F1FE4A71D4B}" destId="{F6463827-29CE-49E2-A2CC-27F1C8AD9A55}" srcOrd="2" destOrd="0" presId="urn:microsoft.com/office/officeart/2005/8/layout/vList2"/>
    <dgm:cxn modelId="{7D2A84E8-E866-4BD1-8ED3-D44F4952F138}" type="presParOf" srcId="{898BBEAD-2471-4A36-8EE0-7F1FE4A71D4B}" destId="{5FCB5126-45D5-4750-AE99-E011111B4352}" srcOrd="3" destOrd="0" presId="urn:microsoft.com/office/officeart/2005/8/layout/vList2"/>
    <dgm:cxn modelId="{E32BC8E8-8C5D-4617-97AE-22225FE39648}" type="presParOf" srcId="{898BBEAD-2471-4A36-8EE0-7F1FE4A71D4B}" destId="{8053C2C2-5A4A-4071-A905-BC617B348F26}" srcOrd="4" destOrd="0" presId="urn:microsoft.com/office/officeart/2005/8/layout/vList2"/>
    <dgm:cxn modelId="{18872486-F322-4F9B-B5A7-3CD73FB7BFFC}" type="presParOf" srcId="{898BBEAD-2471-4A36-8EE0-7F1FE4A71D4B}" destId="{3A11C70B-D354-4E07-812D-FC43021B3021}" srcOrd="5" destOrd="0" presId="urn:microsoft.com/office/officeart/2005/8/layout/vList2"/>
    <dgm:cxn modelId="{49A0067E-5F5E-4221-95F6-622BCF322BB2}" type="presParOf" srcId="{898BBEAD-2471-4A36-8EE0-7F1FE4A71D4B}" destId="{22180D95-D807-434F-8D56-B6A3CB33E7D2}" srcOrd="6" destOrd="0" presId="urn:microsoft.com/office/officeart/2005/8/layout/vList2"/>
    <dgm:cxn modelId="{5F002950-7A53-4349-828C-EE4CFE79D446}" type="presParOf" srcId="{898BBEAD-2471-4A36-8EE0-7F1FE4A71D4B}" destId="{B9B67A2F-3389-4414-97CA-923AA0BDBF71}" srcOrd="7" destOrd="0" presId="urn:microsoft.com/office/officeart/2005/8/layout/vList2"/>
    <dgm:cxn modelId="{362A98FA-C820-45A6-873C-181FF9A32181}" type="presParOf" srcId="{898BBEAD-2471-4A36-8EE0-7F1FE4A71D4B}" destId="{D22E8F1C-8B1E-4CA0-8792-8E2846B23944}" srcOrd="8" destOrd="0" presId="urn:microsoft.com/office/officeart/2005/8/layout/vList2"/>
    <dgm:cxn modelId="{60E0B922-762C-4B97-8BF1-1073C7EF1915}" type="presParOf" srcId="{898BBEAD-2471-4A36-8EE0-7F1FE4A71D4B}" destId="{12B8E16E-902B-42C2-93CF-A8FB5922F0F6}" srcOrd="9" destOrd="0" presId="urn:microsoft.com/office/officeart/2005/8/layout/vList2"/>
    <dgm:cxn modelId="{F4D589FC-D647-4FC5-B884-1F5B8E6E3C87}" type="presParOf" srcId="{898BBEAD-2471-4A36-8EE0-7F1FE4A71D4B}" destId="{4CC8EE91-4575-4F73-88FC-C1E2CA6397D7}" srcOrd="10" destOrd="0" presId="urn:microsoft.com/office/officeart/2005/8/layout/vList2"/>
    <dgm:cxn modelId="{72DB4AAF-9A43-45F0-A437-85E50E2F1AC5}" type="presParOf" srcId="{898BBEAD-2471-4A36-8EE0-7F1FE4A71D4B}" destId="{82987212-2353-4E23-87A6-99B5C8BA679F}" srcOrd="11" destOrd="0" presId="urn:microsoft.com/office/officeart/2005/8/layout/vList2"/>
    <dgm:cxn modelId="{F343BB65-DE49-429D-B23C-5F14B5F33FDF}" type="presParOf" srcId="{898BBEAD-2471-4A36-8EE0-7F1FE4A71D4B}" destId="{2C310CC3-B396-4865-896C-49597A9565E6}" srcOrd="12" destOrd="0" presId="urn:microsoft.com/office/officeart/2005/8/layout/vList2"/>
    <dgm:cxn modelId="{11360F10-BD3A-49D4-A407-EAECB29C96EF}" type="presParOf" srcId="{898BBEAD-2471-4A36-8EE0-7F1FE4A71D4B}" destId="{31328EF6-A345-4A6D-A1A8-49523BC8487E}" srcOrd="13" destOrd="0" presId="urn:microsoft.com/office/officeart/2005/8/layout/vList2"/>
    <dgm:cxn modelId="{41D797E3-F3D9-4F65-84D1-BC5519C557B4}" type="presParOf" srcId="{898BBEAD-2471-4A36-8EE0-7F1FE4A71D4B}" destId="{6459AAB1-A5EF-45F4-BF7F-9B957923FC6B}" srcOrd="14" destOrd="0" presId="urn:microsoft.com/office/officeart/2005/8/layout/vList2"/>
    <dgm:cxn modelId="{39945BD0-575A-4A39-AE29-458FC7E34B76}" type="presParOf" srcId="{898BBEAD-2471-4A36-8EE0-7F1FE4A71D4B}" destId="{48A7D93D-6E93-4F4C-9AFF-89CF0A88099D}" srcOrd="15" destOrd="0" presId="urn:microsoft.com/office/officeart/2005/8/layout/vList2"/>
    <dgm:cxn modelId="{02BB1C96-70DA-4E11-9CB4-8C9EDAEA55A3}" type="presParOf" srcId="{898BBEAD-2471-4A36-8EE0-7F1FE4A71D4B}" destId="{B753CCC3-9474-479C-B27C-E1A286890ED4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D429E6-C00C-4C4C-9FCD-4DB18326255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45BB04B-1DA8-4A6F-B57B-439D3F2E0C8E}">
      <dgm:prSet/>
      <dgm:spPr/>
      <dgm:t>
        <a:bodyPr/>
        <a:lstStyle/>
        <a:p>
          <a:r>
            <a:rPr lang="pt-BR"/>
            <a:t>O acesso transradial é o acesso recomendado para procedimentos coronários devido a sua segurança e aplicabilidade conforme as inúmeras diretrizes </a:t>
          </a:r>
          <a:r>
            <a:rPr lang="en-US"/>
            <a:t>(ESC/EACTS, ACC/AHA/SCAI </a:t>
          </a:r>
          <a:r>
            <a:rPr lang="pt-BR"/>
            <a:t>)</a:t>
          </a:r>
          <a:endParaRPr lang="en-US"/>
        </a:p>
      </dgm:t>
    </dgm:pt>
    <dgm:pt modelId="{75C02887-1EDB-4F6D-9F46-6ED5D5598EBC}" type="parTrans" cxnId="{4A25A02C-7F53-4172-975B-685584F399C0}">
      <dgm:prSet/>
      <dgm:spPr/>
      <dgm:t>
        <a:bodyPr/>
        <a:lstStyle/>
        <a:p>
          <a:endParaRPr lang="en-US"/>
        </a:p>
      </dgm:t>
    </dgm:pt>
    <dgm:pt modelId="{54305D41-05F2-4142-BAA1-CFEC294E3A8D}" type="sibTrans" cxnId="{4A25A02C-7F53-4172-975B-685584F399C0}">
      <dgm:prSet/>
      <dgm:spPr/>
      <dgm:t>
        <a:bodyPr/>
        <a:lstStyle/>
        <a:p>
          <a:endParaRPr lang="en-US"/>
        </a:p>
      </dgm:t>
    </dgm:pt>
    <dgm:pt modelId="{81D8DC1F-C75E-4E20-BE04-EE8D4037F06A}">
      <dgm:prSet/>
      <dgm:spPr/>
      <dgm:t>
        <a:bodyPr/>
        <a:lstStyle/>
        <a:p>
          <a:r>
            <a:rPr lang="pt-BR"/>
            <a:t>A oclusão da artéria radial é a complicação mais frequente advinda dessa modalidade de acesso.</a:t>
          </a:r>
          <a:endParaRPr lang="en-US"/>
        </a:p>
      </dgm:t>
    </dgm:pt>
    <dgm:pt modelId="{C5FF5DDE-1A61-4380-96EE-AE8F2AD6B50C}" type="parTrans" cxnId="{50F8E010-437D-46AC-8FC4-9D5492E43091}">
      <dgm:prSet/>
      <dgm:spPr/>
      <dgm:t>
        <a:bodyPr/>
        <a:lstStyle/>
        <a:p>
          <a:endParaRPr lang="en-US"/>
        </a:p>
      </dgm:t>
    </dgm:pt>
    <dgm:pt modelId="{8C9173CA-D35D-4B85-8F7F-31E3F9439AF4}" type="sibTrans" cxnId="{50F8E010-437D-46AC-8FC4-9D5492E43091}">
      <dgm:prSet/>
      <dgm:spPr/>
      <dgm:t>
        <a:bodyPr/>
        <a:lstStyle/>
        <a:p>
          <a:endParaRPr lang="en-US"/>
        </a:p>
      </dgm:t>
    </dgm:pt>
    <dgm:pt modelId="{3FD659F3-114E-41FF-BBAE-691BED15BD65}">
      <dgm:prSet/>
      <dgm:spPr/>
      <dgm:t>
        <a:bodyPr/>
        <a:lstStyle/>
        <a:p>
          <a:r>
            <a:rPr lang="pt-BR"/>
            <a:t>A incidência relatada no mundo real de oclusão permanece alta, com ampla variabilidade de estratégias preventivas.</a:t>
          </a:r>
          <a:endParaRPr lang="en-US"/>
        </a:p>
      </dgm:t>
    </dgm:pt>
    <dgm:pt modelId="{6381EB10-DBA9-4C44-A093-848C37A7A068}" type="parTrans" cxnId="{5221FC9C-A37B-45D6-92B3-42ECFF4EE6B7}">
      <dgm:prSet/>
      <dgm:spPr/>
      <dgm:t>
        <a:bodyPr/>
        <a:lstStyle/>
        <a:p>
          <a:endParaRPr lang="en-US"/>
        </a:p>
      </dgm:t>
    </dgm:pt>
    <dgm:pt modelId="{AD596EDC-B53F-4442-A181-8F7C26D1852A}" type="sibTrans" cxnId="{5221FC9C-A37B-45D6-92B3-42ECFF4EE6B7}">
      <dgm:prSet/>
      <dgm:spPr/>
      <dgm:t>
        <a:bodyPr/>
        <a:lstStyle/>
        <a:p>
          <a:endParaRPr lang="en-US"/>
        </a:p>
      </dgm:t>
    </dgm:pt>
    <dgm:pt modelId="{4434E5E4-ECCF-4F04-862E-1906082360B1}">
      <dgm:prSet/>
      <dgm:spPr/>
      <dgm:t>
        <a:bodyPr/>
        <a:lstStyle/>
        <a:p>
          <a:r>
            <a:rPr lang="pt-BR"/>
            <a:t>Recentemente, o acesso radial distal (DRA) surgiu como um promissor acesso alternativo para minimizar o risco de OAR.</a:t>
          </a:r>
          <a:endParaRPr lang="en-US"/>
        </a:p>
      </dgm:t>
    </dgm:pt>
    <dgm:pt modelId="{F548E43F-954E-4341-9C30-E61586B471DB}" type="parTrans" cxnId="{16EDD4E5-8608-495F-9CB2-2E889A6C1C84}">
      <dgm:prSet/>
      <dgm:spPr/>
      <dgm:t>
        <a:bodyPr/>
        <a:lstStyle/>
        <a:p>
          <a:endParaRPr lang="en-US"/>
        </a:p>
      </dgm:t>
    </dgm:pt>
    <dgm:pt modelId="{1CDF87BC-1E52-4650-9068-DE334299F9E4}" type="sibTrans" cxnId="{16EDD4E5-8608-495F-9CB2-2E889A6C1C84}">
      <dgm:prSet/>
      <dgm:spPr/>
      <dgm:t>
        <a:bodyPr/>
        <a:lstStyle/>
        <a:p>
          <a:endParaRPr lang="en-US"/>
        </a:p>
      </dgm:t>
    </dgm:pt>
    <dgm:pt modelId="{2D5BEAC1-61DF-4689-AA22-F7D2C84B10B3}" type="pres">
      <dgm:prSet presAssocID="{95D429E6-C00C-4C4C-9FCD-4DB183262554}" presName="linear" presStyleCnt="0">
        <dgm:presLayoutVars>
          <dgm:animLvl val="lvl"/>
          <dgm:resizeHandles val="exact"/>
        </dgm:presLayoutVars>
      </dgm:prSet>
      <dgm:spPr/>
    </dgm:pt>
    <dgm:pt modelId="{356B9210-1D70-428C-A09E-F77A9B434811}" type="pres">
      <dgm:prSet presAssocID="{045BB04B-1DA8-4A6F-B57B-439D3F2E0C8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0C192F3-027A-42F1-BEDE-877152A87625}" type="pres">
      <dgm:prSet presAssocID="{54305D41-05F2-4142-BAA1-CFEC294E3A8D}" presName="spacer" presStyleCnt="0"/>
      <dgm:spPr/>
    </dgm:pt>
    <dgm:pt modelId="{C66BFB1C-938C-4B73-8F8F-17AC282CA8C0}" type="pres">
      <dgm:prSet presAssocID="{81D8DC1F-C75E-4E20-BE04-EE8D4037F06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CDD4444-AD79-47FF-A3AF-A8F1EBFBE202}" type="pres">
      <dgm:prSet presAssocID="{8C9173CA-D35D-4B85-8F7F-31E3F9439AF4}" presName="spacer" presStyleCnt="0"/>
      <dgm:spPr/>
    </dgm:pt>
    <dgm:pt modelId="{D633701E-7A19-4383-809B-113E61D19769}" type="pres">
      <dgm:prSet presAssocID="{3FD659F3-114E-41FF-BBAE-691BED15BD6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25F9D32-5C21-44AE-BED0-E3AE25E2AE5A}" type="pres">
      <dgm:prSet presAssocID="{AD596EDC-B53F-4442-A181-8F7C26D1852A}" presName="spacer" presStyleCnt="0"/>
      <dgm:spPr/>
    </dgm:pt>
    <dgm:pt modelId="{A3E95364-BBF1-4B7A-8629-0132E4BA8DD2}" type="pres">
      <dgm:prSet presAssocID="{4434E5E4-ECCF-4F04-862E-1906082360B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77B9609-DB4A-45E3-BA5C-8AF9F2A5AD52}" type="presOf" srcId="{95D429E6-C00C-4C4C-9FCD-4DB183262554}" destId="{2D5BEAC1-61DF-4689-AA22-F7D2C84B10B3}" srcOrd="0" destOrd="0" presId="urn:microsoft.com/office/officeart/2005/8/layout/vList2"/>
    <dgm:cxn modelId="{50F8E010-437D-46AC-8FC4-9D5492E43091}" srcId="{95D429E6-C00C-4C4C-9FCD-4DB183262554}" destId="{81D8DC1F-C75E-4E20-BE04-EE8D4037F06A}" srcOrd="1" destOrd="0" parTransId="{C5FF5DDE-1A61-4380-96EE-AE8F2AD6B50C}" sibTransId="{8C9173CA-D35D-4B85-8F7F-31E3F9439AF4}"/>
    <dgm:cxn modelId="{B08F6D17-26D1-4703-81EA-D9F01D5D4AE6}" type="presOf" srcId="{4434E5E4-ECCF-4F04-862E-1906082360B1}" destId="{A3E95364-BBF1-4B7A-8629-0132E4BA8DD2}" srcOrd="0" destOrd="0" presId="urn:microsoft.com/office/officeart/2005/8/layout/vList2"/>
    <dgm:cxn modelId="{4A25A02C-7F53-4172-975B-685584F399C0}" srcId="{95D429E6-C00C-4C4C-9FCD-4DB183262554}" destId="{045BB04B-1DA8-4A6F-B57B-439D3F2E0C8E}" srcOrd="0" destOrd="0" parTransId="{75C02887-1EDB-4F6D-9F46-6ED5D5598EBC}" sibTransId="{54305D41-05F2-4142-BAA1-CFEC294E3A8D}"/>
    <dgm:cxn modelId="{D4E79057-7798-4D6C-92B5-2553782B6124}" type="presOf" srcId="{045BB04B-1DA8-4A6F-B57B-439D3F2E0C8E}" destId="{356B9210-1D70-428C-A09E-F77A9B434811}" srcOrd="0" destOrd="0" presId="urn:microsoft.com/office/officeart/2005/8/layout/vList2"/>
    <dgm:cxn modelId="{36360358-6C0E-4A12-905E-87B1F28B0AF4}" type="presOf" srcId="{3FD659F3-114E-41FF-BBAE-691BED15BD65}" destId="{D633701E-7A19-4383-809B-113E61D19769}" srcOrd="0" destOrd="0" presId="urn:microsoft.com/office/officeart/2005/8/layout/vList2"/>
    <dgm:cxn modelId="{5221FC9C-A37B-45D6-92B3-42ECFF4EE6B7}" srcId="{95D429E6-C00C-4C4C-9FCD-4DB183262554}" destId="{3FD659F3-114E-41FF-BBAE-691BED15BD65}" srcOrd="2" destOrd="0" parTransId="{6381EB10-DBA9-4C44-A093-848C37A7A068}" sibTransId="{AD596EDC-B53F-4442-A181-8F7C26D1852A}"/>
    <dgm:cxn modelId="{74A5C9B7-5B53-43AF-94FE-35CBA7AAD9E7}" type="presOf" srcId="{81D8DC1F-C75E-4E20-BE04-EE8D4037F06A}" destId="{C66BFB1C-938C-4B73-8F8F-17AC282CA8C0}" srcOrd="0" destOrd="0" presId="urn:microsoft.com/office/officeart/2005/8/layout/vList2"/>
    <dgm:cxn modelId="{16EDD4E5-8608-495F-9CB2-2E889A6C1C84}" srcId="{95D429E6-C00C-4C4C-9FCD-4DB183262554}" destId="{4434E5E4-ECCF-4F04-862E-1906082360B1}" srcOrd="3" destOrd="0" parTransId="{F548E43F-954E-4341-9C30-E61586B471DB}" sibTransId="{1CDF87BC-1E52-4650-9068-DE334299F9E4}"/>
    <dgm:cxn modelId="{3CD55423-6240-4FBB-B591-0A6E84A30659}" type="presParOf" srcId="{2D5BEAC1-61DF-4689-AA22-F7D2C84B10B3}" destId="{356B9210-1D70-428C-A09E-F77A9B434811}" srcOrd="0" destOrd="0" presId="urn:microsoft.com/office/officeart/2005/8/layout/vList2"/>
    <dgm:cxn modelId="{A5AAB9A8-A706-4E2C-AE4F-83ABA1D758B1}" type="presParOf" srcId="{2D5BEAC1-61DF-4689-AA22-F7D2C84B10B3}" destId="{30C192F3-027A-42F1-BEDE-877152A87625}" srcOrd="1" destOrd="0" presId="urn:microsoft.com/office/officeart/2005/8/layout/vList2"/>
    <dgm:cxn modelId="{B2789DE2-EC6F-4820-BF12-5E4D078960F9}" type="presParOf" srcId="{2D5BEAC1-61DF-4689-AA22-F7D2C84B10B3}" destId="{C66BFB1C-938C-4B73-8F8F-17AC282CA8C0}" srcOrd="2" destOrd="0" presId="urn:microsoft.com/office/officeart/2005/8/layout/vList2"/>
    <dgm:cxn modelId="{E97655D8-C957-4CB7-8666-62CB7912575F}" type="presParOf" srcId="{2D5BEAC1-61DF-4689-AA22-F7D2C84B10B3}" destId="{DCDD4444-AD79-47FF-A3AF-A8F1EBFBE202}" srcOrd="3" destOrd="0" presId="urn:microsoft.com/office/officeart/2005/8/layout/vList2"/>
    <dgm:cxn modelId="{53CC8B04-24DD-4295-9BD5-F46C05836FF7}" type="presParOf" srcId="{2D5BEAC1-61DF-4689-AA22-F7D2C84B10B3}" destId="{D633701E-7A19-4383-809B-113E61D19769}" srcOrd="4" destOrd="0" presId="urn:microsoft.com/office/officeart/2005/8/layout/vList2"/>
    <dgm:cxn modelId="{98280B84-48A9-4AD4-8EAF-82A0E99FF585}" type="presParOf" srcId="{2D5BEAC1-61DF-4689-AA22-F7D2C84B10B3}" destId="{B25F9D32-5C21-44AE-BED0-E3AE25E2AE5A}" srcOrd="5" destOrd="0" presId="urn:microsoft.com/office/officeart/2005/8/layout/vList2"/>
    <dgm:cxn modelId="{9949AA74-C8A1-40C3-BF7E-542F5FC0FDF6}" type="presParOf" srcId="{2D5BEAC1-61DF-4689-AA22-F7D2C84B10B3}" destId="{A3E95364-BBF1-4B7A-8629-0132E4BA8DD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B426F9-0C7C-411E-9BE5-3F13AB4B29C4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E326FEC-C44F-45BA-B6F6-9DF0D2B337A8}">
      <dgm:prSet/>
      <dgm:spPr/>
      <dgm:t>
        <a:bodyPr/>
        <a:lstStyle/>
        <a:p>
          <a:r>
            <a:rPr lang="pt-BR"/>
            <a:t>Critérios de inclusão</a:t>
          </a:r>
          <a:endParaRPr lang="en-US"/>
        </a:p>
      </dgm:t>
    </dgm:pt>
    <dgm:pt modelId="{2C12B32A-90DA-4C3C-BC18-F252CF639808}" type="parTrans" cxnId="{A9744CEB-B55F-49C6-BB64-CEFFCAADB1AC}">
      <dgm:prSet/>
      <dgm:spPr/>
      <dgm:t>
        <a:bodyPr/>
        <a:lstStyle/>
        <a:p>
          <a:endParaRPr lang="en-US"/>
        </a:p>
      </dgm:t>
    </dgm:pt>
    <dgm:pt modelId="{888C11B6-FE5F-4257-A4A2-B4885769E22E}" type="sibTrans" cxnId="{A9744CEB-B55F-49C6-BB64-CEFFCAADB1AC}">
      <dgm:prSet/>
      <dgm:spPr/>
      <dgm:t>
        <a:bodyPr/>
        <a:lstStyle/>
        <a:p>
          <a:endParaRPr lang="en-US"/>
        </a:p>
      </dgm:t>
    </dgm:pt>
    <dgm:pt modelId="{E1A8E0BF-C93A-4CD0-8A0C-8EDE08EFBCD6}">
      <dgm:prSet/>
      <dgm:spPr/>
      <dgm:t>
        <a:bodyPr/>
        <a:lstStyle/>
        <a:p>
          <a:r>
            <a:rPr lang="pt-BR"/>
            <a:t>Pacientes a serem submetidos a angiografia coronariana ou ACTP</a:t>
          </a:r>
          <a:r>
            <a:rPr lang="en-US"/>
            <a:t>.</a:t>
          </a:r>
        </a:p>
      </dgm:t>
    </dgm:pt>
    <dgm:pt modelId="{76A7A82B-FC6A-469E-9AD2-C99248A738DC}" type="parTrans" cxnId="{2646F991-E4A2-419E-A410-2A493A77A08A}">
      <dgm:prSet/>
      <dgm:spPr/>
      <dgm:t>
        <a:bodyPr/>
        <a:lstStyle/>
        <a:p>
          <a:endParaRPr lang="en-US"/>
        </a:p>
      </dgm:t>
    </dgm:pt>
    <dgm:pt modelId="{81ED6054-EC3B-488C-BD05-8837AEEAA3AF}" type="sibTrans" cxnId="{2646F991-E4A2-419E-A410-2A493A77A08A}">
      <dgm:prSet/>
      <dgm:spPr/>
      <dgm:t>
        <a:bodyPr/>
        <a:lstStyle/>
        <a:p>
          <a:endParaRPr lang="en-US"/>
        </a:p>
      </dgm:t>
    </dgm:pt>
    <dgm:pt modelId="{77D5854C-B222-4093-85D1-391F743229E6}">
      <dgm:prSet/>
      <dgm:spPr/>
      <dgm:t>
        <a:bodyPr/>
        <a:lstStyle/>
        <a:p>
          <a:r>
            <a:rPr lang="pt-BR" dirty="0"/>
            <a:t>Pacientes elegíveis para ambos tipos de punção.</a:t>
          </a:r>
          <a:endParaRPr lang="en-US" dirty="0"/>
        </a:p>
      </dgm:t>
    </dgm:pt>
    <dgm:pt modelId="{7ED5EB4C-D1E7-4D79-A809-B020070DE47D}" type="parTrans" cxnId="{F0D38119-0B5C-4A1B-A462-611B4B1B735A}">
      <dgm:prSet/>
      <dgm:spPr/>
      <dgm:t>
        <a:bodyPr/>
        <a:lstStyle/>
        <a:p>
          <a:endParaRPr lang="en-US"/>
        </a:p>
      </dgm:t>
    </dgm:pt>
    <dgm:pt modelId="{F8DC8E4F-18CC-416E-878E-98AD0D8799AE}" type="sibTrans" cxnId="{F0D38119-0B5C-4A1B-A462-611B4B1B735A}">
      <dgm:prSet/>
      <dgm:spPr/>
      <dgm:t>
        <a:bodyPr/>
        <a:lstStyle/>
        <a:p>
          <a:endParaRPr lang="en-US"/>
        </a:p>
      </dgm:t>
    </dgm:pt>
    <dgm:pt modelId="{ABA978FF-2A01-4C59-88B8-818DF341DDE5}">
      <dgm:prSet/>
      <dgm:spPr/>
      <dgm:t>
        <a:bodyPr/>
        <a:lstStyle/>
        <a:p>
          <a:r>
            <a:rPr lang="pt-BR"/>
            <a:t>Critérios de exclusão</a:t>
          </a:r>
          <a:endParaRPr lang="en-US"/>
        </a:p>
      </dgm:t>
    </dgm:pt>
    <dgm:pt modelId="{BB942423-4141-4508-9979-F7D2A6393E6C}" type="parTrans" cxnId="{73CC36E4-0FC2-4BBD-B194-B01AEBB5B50D}">
      <dgm:prSet/>
      <dgm:spPr/>
      <dgm:t>
        <a:bodyPr/>
        <a:lstStyle/>
        <a:p>
          <a:endParaRPr lang="en-US"/>
        </a:p>
      </dgm:t>
    </dgm:pt>
    <dgm:pt modelId="{3771C4A5-EDAC-4A62-B273-282C3BCC5CEF}" type="sibTrans" cxnId="{73CC36E4-0FC2-4BBD-B194-B01AEBB5B50D}">
      <dgm:prSet/>
      <dgm:spPr/>
      <dgm:t>
        <a:bodyPr/>
        <a:lstStyle/>
        <a:p>
          <a:endParaRPr lang="en-US"/>
        </a:p>
      </dgm:t>
    </dgm:pt>
    <dgm:pt modelId="{FDFFCB57-3557-4182-9AB6-E2EE8A3571CE}">
      <dgm:prSet/>
      <dgm:spPr/>
      <dgm:t>
        <a:bodyPr/>
        <a:lstStyle/>
        <a:p>
          <a:r>
            <a:rPr lang="en-US"/>
            <a:t>Pa</a:t>
          </a:r>
          <a:r>
            <a:rPr lang="pt-BR"/>
            <a:t>cientes dialíticos</a:t>
          </a:r>
          <a:r>
            <a:rPr lang="en-US"/>
            <a:t>.</a:t>
          </a:r>
        </a:p>
      </dgm:t>
    </dgm:pt>
    <dgm:pt modelId="{56943B45-AA0A-4DD0-890B-F60406262BC8}" type="parTrans" cxnId="{78ED100A-C5F0-4764-9C20-29274974B9C7}">
      <dgm:prSet/>
      <dgm:spPr/>
      <dgm:t>
        <a:bodyPr/>
        <a:lstStyle/>
        <a:p>
          <a:endParaRPr lang="en-US"/>
        </a:p>
      </dgm:t>
    </dgm:pt>
    <dgm:pt modelId="{40C371F3-AF6A-4E3D-B820-473DB40FA7B3}" type="sibTrans" cxnId="{78ED100A-C5F0-4764-9C20-29274974B9C7}">
      <dgm:prSet/>
      <dgm:spPr/>
      <dgm:t>
        <a:bodyPr/>
        <a:lstStyle/>
        <a:p>
          <a:endParaRPr lang="en-US"/>
        </a:p>
      </dgm:t>
    </dgm:pt>
    <dgm:pt modelId="{A2A2B395-F8A6-4C0C-B5C2-A08159A21DB2}">
      <dgm:prSet/>
      <dgm:spPr/>
      <dgm:t>
        <a:bodyPr/>
        <a:lstStyle/>
        <a:p>
          <a:r>
            <a:rPr lang="en-US"/>
            <a:t>Pa</a:t>
          </a:r>
          <a:r>
            <a:rPr lang="pt-BR"/>
            <a:t>cientes apresentando SCACSST</a:t>
          </a:r>
          <a:endParaRPr lang="en-US"/>
        </a:p>
      </dgm:t>
    </dgm:pt>
    <dgm:pt modelId="{B42031BF-250A-4727-B93E-B473C47120A8}" type="parTrans" cxnId="{7C7DEC74-BA50-445D-8AA1-BE602D63AE23}">
      <dgm:prSet/>
      <dgm:spPr/>
      <dgm:t>
        <a:bodyPr/>
        <a:lstStyle/>
        <a:p>
          <a:endParaRPr lang="en-US"/>
        </a:p>
      </dgm:t>
    </dgm:pt>
    <dgm:pt modelId="{E0BB6E3A-32A6-42AD-8AA3-81EE943D107B}" type="sibTrans" cxnId="{7C7DEC74-BA50-445D-8AA1-BE602D63AE23}">
      <dgm:prSet/>
      <dgm:spPr/>
      <dgm:t>
        <a:bodyPr/>
        <a:lstStyle/>
        <a:p>
          <a:endParaRPr lang="en-US"/>
        </a:p>
      </dgm:t>
    </dgm:pt>
    <dgm:pt modelId="{8A52D619-0AD9-4B30-8FA1-E28F4CF41096}">
      <dgm:prSet/>
      <dgm:spPr/>
      <dgm:t>
        <a:bodyPr/>
        <a:lstStyle/>
        <a:p>
          <a:r>
            <a:rPr lang="pt-BR"/>
            <a:t>Procedimentos de recanalização de oclusão crônica</a:t>
          </a:r>
          <a:endParaRPr lang="en-US"/>
        </a:p>
      </dgm:t>
    </dgm:pt>
    <dgm:pt modelId="{FF6580E3-761B-40FD-982E-D834BFD234F7}" type="parTrans" cxnId="{D8B828E3-EE03-41BE-A6F8-785F93DBECC6}">
      <dgm:prSet/>
      <dgm:spPr/>
      <dgm:t>
        <a:bodyPr/>
        <a:lstStyle/>
        <a:p>
          <a:endParaRPr lang="en-US"/>
        </a:p>
      </dgm:t>
    </dgm:pt>
    <dgm:pt modelId="{FA94A890-D18C-447D-8BA2-01CD0054C964}" type="sibTrans" cxnId="{D8B828E3-EE03-41BE-A6F8-785F93DBECC6}">
      <dgm:prSet/>
      <dgm:spPr/>
      <dgm:t>
        <a:bodyPr/>
        <a:lstStyle/>
        <a:p>
          <a:endParaRPr lang="en-US"/>
        </a:p>
      </dgm:t>
    </dgm:pt>
    <dgm:pt modelId="{9AC1E346-5B02-4B74-B665-8BC65ADDF1B6}" type="pres">
      <dgm:prSet presAssocID="{B0B426F9-0C7C-411E-9BE5-3F13AB4B29C4}" presName="Name0" presStyleCnt="0">
        <dgm:presLayoutVars>
          <dgm:dir/>
          <dgm:animLvl val="lvl"/>
          <dgm:resizeHandles val="exact"/>
        </dgm:presLayoutVars>
      </dgm:prSet>
      <dgm:spPr/>
    </dgm:pt>
    <dgm:pt modelId="{1A621379-5074-4B95-B3E9-CFC366761808}" type="pres">
      <dgm:prSet presAssocID="{BE326FEC-C44F-45BA-B6F6-9DF0D2B337A8}" presName="composite" presStyleCnt="0"/>
      <dgm:spPr/>
    </dgm:pt>
    <dgm:pt modelId="{66E588E7-6F17-4751-9A49-D48500C76F3A}" type="pres">
      <dgm:prSet presAssocID="{BE326FEC-C44F-45BA-B6F6-9DF0D2B337A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1342726-EE3B-47D5-9FE8-AE14528D80B4}" type="pres">
      <dgm:prSet presAssocID="{BE326FEC-C44F-45BA-B6F6-9DF0D2B337A8}" presName="desTx" presStyleLbl="alignAccFollowNode1" presStyleIdx="0" presStyleCnt="2">
        <dgm:presLayoutVars>
          <dgm:bulletEnabled val="1"/>
        </dgm:presLayoutVars>
      </dgm:prSet>
      <dgm:spPr/>
    </dgm:pt>
    <dgm:pt modelId="{B48CD74F-407A-48C9-A8C1-9036F77949E4}" type="pres">
      <dgm:prSet presAssocID="{888C11B6-FE5F-4257-A4A2-B4885769E22E}" presName="space" presStyleCnt="0"/>
      <dgm:spPr/>
    </dgm:pt>
    <dgm:pt modelId="{30CA9B43-D771-4789-9094-76A80A9C7BC1}" type="pres">
      <dgm:prSet presAssocID="{ABA978FF-2A01-4C59-88B8-818DF341DDE5}" presName="composite" presStyleCnt="0"/>
      <dgm:spPr/>
    </dgm:pt>
    <dgm:pt modelId="{D64FDAB3-C52F-4EE2-B121-DC8D5843D054}" type="pres">
      <dgm:prSet presAssocID="{ABA978FF-2A01-4C59-88B8-818DF341DDE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0B0012D-824A-4375-B8AD-5887FB7DF388}" type="pres">
      <dgm:prSet presAssocID="{ABA978FF-2A01-4C59-88B8-818DF341DDE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8ED100A-C5F0-4764-9C20-29274974B9C7}" srcId="{ABA978FF-2A01-4C59-88B8-818DF341DDE5}" destId="{FDFFCB57-3557-4182-9AB6-E2EE8A3571CE}" srcOrd="0" destOrd="0" parTransId="{56943B45-AA0A-4DD0-890B-F60406262BC8}" sibTransId="{40C371F3-AF6A-4E3D-B820-473DB40FA7B3}"/>
    <dgm:cxn modelId="{24973F14-B605-4DB1-A986-67B04D72983C}" type="presOf" srcId="{B0B426F9-0C7C-411E-9BE5-3F13AB4B29C4}" destId="{9AC1E346-5B02-4B74-B665-8BC65ADDF1B6}" srcOrd="0" destOrd="0" presId="urn:microsoft.com/office/officeart/2005/8/layout/hList1"/>
    <dgm:cxn modelId="{062FA515-8BE3-4584-B3F6-970B4C489D43}" type="presOf" srcId="{ABA978FF-2A01-4C59-88B8-818DF341DDE5}" destId="{D64FDAB3-C52F-4EE2-B121-DC8D5843D054}" srcOrd="0" destOrd="0" presId="urn:microsoft.com/office/officeart/2005/8/layout/hList1"/>
    <dgm:cxn modelId="{623AAF18-4A20-4D6D-953B-FF295511B375}" type="presOf" srcId="{A2A2B395-F8A6-4C0C-B5C2-A08159A21DB2}" destId="{20B0012D-824A-4375-B8AD-5887FB7DF388}" srcOrd="0" destOrd="1" presId="urn:microsoft.com/office/officeart/2005/8/layout/hList1"/>
    <dgm:cxn modelId="{F0D38119-0B5C-4A1B-A462-611B4B1B735A}" srcId="{BE326FEC-C44F-45BA-B6F6-9DF0D2B337A8}" destId="{77D5854C-B222-4093-85D1-391F743229E6}" srcOrd="1" destOrd="0" parTransId="{7ED5EB4C-D1E7-4D79-A809-B020070DE47D}" sibTransId="{F8DC8E4F-18CC-416E-878E-98AD0D8799AE}"/>
    <dgm:cxn modelId="{235F1C1F-9E2A-4B52-9785-65F5BED2EC05}" type="presOf" srcId="{E1A8E0BF-C93A-4CD0-8A0C-8EDE08EFBCD6}" destId="{01342726-EE3B-47D5-9FE8-AE14528D80B4}" srcOrd="0" destOrd="0" presId="urn:microsoft.com/office/officeart/2005/8/layout/hList1"/>
    <dgm:cxn modelId="{4F0A5A27-34A6-401B-82FC-0477F55E802E}" type="presOf" srcId="{FDFFCB57-3557-4182-9AB6-E2EE8A3571CE}" destId="{20B0012D-824A-4375-B8AD-5887FB7DF388}" srcOrd="0" destOrd="0" presId="urn:microsoft.com/office/officeart/2005/8/layout/hList1"/>
    <dgm:cxn modelId="{6A56B34D-1E16-40D5-B814-D94EB569ACC2}" type="presOf" srcId="{BE326FEC-C44F-45BA-B6F6-9DF0D2B337A8}" destId="{66E588E7-6F17-4751-9A49-D48500C76F3A}" srcOrd="0" destOrd="0" presId="urn:microsoft.com/office/officeart/2005/8/layout/hList1"/>
    <dgm:cxn modelId="{7C7DEC74-BA50-445D-8AA1-BE602D63AE23}" srcId="{ABA978FF-2A01-4C59-88B8-818DF341DDE5}" destId="{A2A2B395-F8A6-4C0C-B5C2-A08159A21DB2}" srcOrd="1" destOrd="0" parTransId="{B42031BF-250A-4727-B93E-B473C47120A8}" sibTransId="{E0BB6E3A-32A6-42AD-8AA3-81EE943D107B}"/>
    <dgm:cxn modelId="{2646F991-E4A2-419E-A410-2A493A77A08A}" srcId="{BE326FEC-C44F-45BA-B6F6-9DF0D2B337A8}" destId="{E1A8E0BF-C93A-4CD0-8A0C-8EDE08EFBCD6}" srcOrd="0" destOrd="0" parTransId="{76A7A82B-FC6A-469E-9AD2-C99248A738DC}" sibTransId="{81ED6054-EC3B-488C-BD05-8837AEEAA3AF}"/>
    <dgm:cxn modelId="{9E2A05B8-6355-48B3-B24C-CEBEC8B022F8}" type="presOf" srcId="{77D5854C-B222-4093-85D1-391F743229E6}" destId="{01342726-EE3B-47D5-9FE8-AE14528D80B4}" srcOrd="0" destOrd="1" presId="urn:microsoft.com/office/officeart/2005/8/layout/hList1"/>
    <dgm:cxn modelId="{D8B828E3-EE03-41BE-A6F8-785F93DBECC6}" srcId="{ABA978FF-2A01-4C59-88B8-818DF341DDE5}" destId="{8A52D619-0AD9-4B30-8FA1-E28F4CF41096}" srcOrd="2" destOrd="0" parTransId="{FF6580E3-761B-40FD-982E-D834BFD234F7}" sibTransId="{FA94A890-D18C-447D-8BA2-01CD0054C964}"/>
    <dgm:cxn modelId="{73CC36E4-0FC2-4BBD-B194-B01AEBB5B50D}" srcId="{B0B426F9-0C7C-411E-9BE5-3F13AB4B29C4}" destId="{ABA978FF-2A01-4C59-88B8-818DF341DDE5}" srcOrd="1" destOrd="0" parTransId="{BB942423-4141-4508-9979-F7D2A6393E6C}" sibTransId="{3771C4A5-EDAC-4A62-B273-282C3BCC5CEF}"/>
    <dgm:cxn modelId="{A9744CEB-B55F-49C6-BB64-CEFFCAADB1AC}" srcId="{B0B426F9-0C7C-411E-9BE5-3F13AB4B29C4}" destId="{BE326FEC-C44F-45BA-B6F6-9DF0D2B337A8}" srcOrd="0" destOrd="0" parTransId="{2C12B32A-90DA-4C3C-BC18-F252CF639808}" sibTransId="{888C11B6-FE5F-4257-A4A2-B4885769E22E}"/>
    <dgm:cxn modelId="{9FE142F1-CC5E-48F4-9879-4B4D1116A455}" type="presOf" srcId="{8A52D619-0AD9-4B30-8FA1-E28F4CF41096}" destId="{20B0012D-824A-4375-B8AD-5887FB7DF388}" srcOrd="0" destOrd="2" presId="urn:microsoft.com/office/officeart/2005/8/layout/hList1"/>
    <dgm:cxn modelId="{DEE15AC8-C64A-4565-A1B7-911161BB0AEC}" type="presParOf" srcId="{9AC1E346-5B02-4B74-B665-8BC65ADDF1B6}" destId="{1A621379-5074-4B95-B3E9-CFC366761808}" srcOrd="0" destOrd="0" presId="urn:microsoft.com/office/officeart/2005/8/layout/hList1"/>
    <dgm:cxn modelId="{63F6A2FF-EA3E-40A0-B749-7E85CAD1C0A4}" type="presParOf" srcId="{1A621379-5074-4B95-B3E9-CFC366761808}" destId="{66E588E7-6F17-4751-9A49-D48500C76F3A}" srcOrd="0" destOrd="0" presId="urn:microsoft.com/office/officeart/2005/8/layout/hList1"/>
    <dgm:cxn modelId="{C37D72D3-5741-4351-9CD1-E450364A313C}" type="presParOf" srcId="{1A621379-5074-4B95-B3E9-CFC366761808}" destId="{01342726-EE3B-47D5-9FE8-AE14528D80B4}" srcOrd="1" destOrd="0" presId="urn:microsoft.com/office/officeart/2005/8/layout/hList1"/>
    <dgm:cxn modelId="{F307F2F4-EBC3-4E3E-825B-D50CF2299BD6}" type="presParOf" srcId="{9AC1E346-5B02-4B74-B665-8BC65ADDF1B6}" destId="{B48CD74F-407A-48C9-A8C1-9036F77949E4}" srcOrd="1" destOrd="0" presId="urn:microsoft.com/office/officeart/2005/8/layout/hList1"/>
    <dgm:cxn modelId="{4D1A581B-0EAE-4F3E-AB37-1149856272CE}" type="presParOf" srcId="{9AC1E346-5B02-4B74-B665-8BC65ADDF1B6}" destId="{30CA9B43-D771-4789-9094-76A80A9C7BC1}" srcOrd="2" destOrd="0" presId="urn:microsoft.com/office/officeart/2005/8/layout/hList1"/>
    <dgm:cxn modelId="{DA6ADFA6-D466-44B2-A36F-2D48FBCDF283}" type="presParOf" srcId="{30CA9B43-D771-4789-9094-76A80A9C7BC1}" destId="{D64FDAB3-C52F-4EE2-B121-DC8D5843D054}" srcOrd="0" destOrd="0" presId="urn:microsoft.com/office/officeart/2005/8/layout/hList1"/>
    <dgm:cxn modelId="{60BCC73D-1DAC-4874-90C5-2AB171F5ADED}" type="presParOf" srcId="{30CA9B43-D771-4789-9094-76A80A9C7BC1}" destId="{20B0012D-824A-4375-B8AD-5887FB7DF38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9B98D3-8FE6-42F6-B137-FD04AD27265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5" csCatId="colorful" phldr="1"/>
      <dgm:spPr/>
      <dgm:t>
        <a:bodyPr/>
        <a:lstStyle/>
        <a:p>
          <a:endParaRPr lang="en-US"/>
        </a:p>
      </dgm:t>
    </dgm:pt>
    <dgm:pt modelId="{E7456FAF-4F0C-41BA-8C79-607631F125EE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Experiência ao realizar regularmente procedimentos que envolvessem todo o espectro da doença arterial coronariana.</a:t>
          </a:r>
          <a:endParaRPr lang="en-US"/>
        </a:p>
      </dgm:t>
    </dgm:pt>
    <dgm:pt modelId="{CE21A3BD-9D35-4217-BCC7-7971D198EAC4}" type="parTrans" cxnId="{11427C5F-FC50-49D4-A170-ABEAD21D853D}">
      <dgm:prSet/>
      <dgm:spPr/>
      <dgm:t>
        <a:bodyPr/>
        <a:lstStyle/>
        <a:p>
          <a:endParaRPr lang="en-US"/>
        </a:p>
      </dgm:t>
    </dgm:pt>
    <dgm:pt modelId="{DB49CDFE-80C2-4ABD-B393-4A59A851C8C2}" type="sibTrans" cxnId="{11427C5F-FC50-49D4-A170-ABEAD21D853D}">
      <dgm:prSet/>
      <dgm:spPr/>
      <dgm:t>
        <a:bodyPr/>
        <a:lstStyle/>
        <a:p>
          <a:endParaRPr lang="en-US"/>
        </a:p>
      </dgm:t>
    </dgm:pt>
    <dgm:pt modelId="{C899211C-5DF6-4956-AC2A-CFE2B5EC0087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Totalmente independentes com a técnica DRA.</a:t>
          </a:r>
          <a:endParaRPr lang="en-US"/>
        </a:p>
      </dgm:t>
    </dgm:pt>
    <dgm:pt modelId="{39DC9A09-2967-4124-A0FD-251992B84A8D}" type="parTrans" cxnId="{CB7C1EB0-29B2-48AD-96C0-BA329373D022}">
      <dgm:prSet/>
      <dgm:spPr/>
      <dgm:t>
        <a:bodyPr/>
        <a:lstStyle/>
        <a:p>
          <a:endParaRPr lang="en-US"/>
        </a:p>
      </dgm:t>
    </dgm:pt>
    <dgm:pt modelId="{CD56015D-3CAC-4ED9-9437-7DC6D8E7AA81}" type="sibTrans" cxnId="{CB7C1EB0-29B2-48AD-96C0-BA329373D022}">
      <dgm:prSet/>
      <dgm:spPr/>
      <dgm:t>
        <a:bodyPr/>
        <a:lstStyle/>
        <a:p>
          <a:endParaRPr lang="en-US"/>
        </a:p>
      </dgm:t>
    </dgm:pt>
    <dgm:pt modelId="{EA1D2C5B-3D89-42FF-A67D-1C45063AA5A8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Tivessem realizado no mínimo 100 procedimentos com a técnica DRA.</a:t>
          </a:r>
          <a:endParaRPr lang="en-US"/>
        </a:p>
      </dgm:t>
    </dgm:pt>
    <dgm:pt modelId="{A5CEBBBF-98B1-46B8-87A4-510B81588678}" type="parTrans" cxnId="{0ED03DDE-CF83-4D1D-B3FA-47B4FA8A9027}">
      <dgm:prSet/>
      <dgm:spPr/>
      <dgm:t>
        <a:bodyPr/>
        <a:lstStyle/>
        <a:p>
          <a:endParaRPr lang="en-US"/>
        </a:p>
      </dgm:t>
    </dgm:pt>
    <dgm:pt modelId="{41833F11-73AC-47F3-AF52-3F62E5E61257}" type="sibTrans" cxnId="{0ED03DDE-CF83-4D1D-B3FA-47B4FA8A9027}">
      <dgm:prSet/>
      <dgm:spPr/>
      <dgm:t>
        <a:bodyPr/>
        <a:lstStyle/>
        <a:p>
          <a:endParaRPr lang="en-US"/>
        </a:p>
      </dgm:t>
    </dgm:pt>
    <dgm:pt modelId="{D20A0E22-FEFE-4AEF-A4E4-1E4F920A38BD}" type="pres">
      <dgm:prSet presAssocID="{439B98D3-8FE6-42F6-B137-FD04AD272655}" presName="root" presStyleCnt="0">
        <dgm:presLayoutVars>
          <dgm:dir/>
          <dgm:resizeHandles val="exact"/>
        </dgm:presLayoutVars>
      </dgm:prSet>
      <dgm:spPr/>
    </dgm:pt>
    <dgm:pt modelId="{2F2D86C5-224A-4120-B121-48640CA60F76}" type="pres">
      <dgm:prSet presAssocID="{E7456FAF-4F0C-41BA-8C79-607631F125EE}" presName="compNode" presStyleCnt="0"/>
      <dgm:spPr/>
    </dgm:pt>
    <dgm:pt modelId="{40015119-580D-4DB8-907C-F392A30AC2F6}" type="pres">
      <dgm:prSet presAssocID="{E7456FAF-4F0C-41BA-8C79-607631F125EE}" presName="bgRect" presStyleLbl="bgShp" presStyleIdx="0" presStyleCnt="3"/>
      <dgm:spPr/>
    </dgm:pt>
    <dgm:pt modelId="{D10652EA-37A3-40A6-A503-E3D0025333AC}" type="pres">
      <dgm:prSet presAssocID="{E7456FAF-4F0C-41BA-8C79-607631F125E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stetoscópio"/>
        </a:ext>
      </dgm:extLst>
    </dgm:pt>
    <dgm:pt modelId="{72D8D179-7FD6-4204-AFE9-EC6D6AF3AAC3}" type="pres">
      <dgm:prSet presAssocID="{E7456FAF-4F0C-41BA-8C79-607631F125EE}" presName="spaceRect" presStyleCnt="0"/>
      <dgm:spPr/>
    </dgm:pt>
    <dgm:pt modelId="{201832B2-BB13-45C6-BE4C-84D1C2356D3B}" type="pres">
      <dgm:prSet presAssocID="{E7456FAF-4F0C-41BA-8C79-607631F125EE}" presName="parTx" presStyleLbl="revTx" presStyleIdx="0" presStyleCnt="3">
        <dgm:presLayoutVars>
          <dgm:chMax val="0"/>
          <dgm:chPref val="0"/>
        </dgm:presLayoutVars>
      </dgm:prSet>
      <dgm:spPr/>
    </dgm:pt>
    <dgm:pt modelId="{4BEFA977-484F-4B75-8552-6350A2724763}" type="pres">
      <dgm:prSet presAssocID="{DB49CDFE-80C2-4ABD-B393-4A59A851C8C2}" presName="sibTrans" presStyleCnt="0"/>
      <dgm:spPr/>
    </dgm:pt>
    <dgm:pt modelId="{3F1FAB9F-E191-4FD3-92C6-EB9CDCCB1715}" type="pres">
      <dgm:prSet presAssocID="{C899211C-5DF6-4956-AC2A-CFE2B5EC0087}" presName="compNode" presStyleCnt="0"/>
      <dgm:spPr/>
    </dgm:pt>
    <dgm:pt modelId="{91501FF0-6C5F-4BBA-B5EE-CC2941AA776D}" type="pres">
      <dgm:prSet presAssocID="{C899211C-5DF6-4956-AC2A-CFE2B5EC0087}" presName="bgRect" presStyleLbl="bgShp" presStyleIdx="1" presStyleCnt="3"/>
      <dgm:spPr/>
    </dgm:pt>
    <dgm:pt modelId="{3C1A4B5C-3005-403A-BF25-BE60E52594B9}" type="pres">
      <dgm:prSet presAssocID="{C899211C-5DF6-4956-AC2A-CFE2B5EC008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e"/>
        </a:ext>
      </dgm:extLst>
    </dgm:pt>
    <dgm:pt modelId="{4A553AC8-CDE1-4782-8B8F-52A624871716}" type="pres">
      <dgm:prSet presAssocID="{C899211C-5DF6-4956-AC2A-CFE2B5EC0087}" presName="spaceRect" presStyleCnt="0"/>
      <dgm:spPr/>
    </dgm:pt>
    <dgm:pt modelId="{05A4C73D-EF8A-43CA-BA76-81D2C0A855FE}" type="pres">
      <dgm:prSet presAssocID="{C899211C-5DF6-4956-AC2A-CFE2B5EC0087}" presName="parTx" presStyleLbl="revTx" presStyleIdx="1" presStyleCnt="3">
        <dgm:presLayoutVars>
          <dgm:chMax val="0"/>
          <dgm:chPref val="0"/>
        </dgm:presLayoutVars>
      </dgm:prSet>
      <dgm:spPr/>
    </dgm:pt>
    <dgm:pt modelId="{7B7BDF12-CBEA-423E-8BCC-E7151B7196CD}" type="pres">
      <dgm:prSet presAssocID="{CD56015D-3CAC-4ED9-9437-7DC6D8E7AA81}" presName="sibTrans" presStyleCnt="0"/>
      <dgm:spPr/>
    </dgm:pt>
    <dgm:pt modelId="{DFA42172-5A72-4187-807F-5BC8D2336AE1}" type="pres">
      <dgm:prSet presAssocID="{EA1D2C5B-3D89-42FF-A67D-1C45063AA5A8}" presName="compNode" presStyleCnt="0"/>
      <dgm:spPr/>
    </dgm:pt>
    <dgm:pt modelId="{CE0A2F31-9D73-484E-9DA0-45DF2F5BFD44}" type="pres">
      <dgm:prSet presAssocID="{EA1D2C5B-3D89-42FF-A67D-1C45063AA5A8}" presName="bgRect" presStyleLbl="bgShp" presStyleIdx="2" presStyleCnt="3"/>
      <dgm:spPr/>
    </dgm:pt>
    <dgm:pt modelId="{EE97A1F8-545F-4709-A85B-97EE1AB6F5BD}" type="pres">
      <dgm:prSet presAssocID="{EA1D2C5B-3D89-42FF-A67D-1C45063AA5A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392F58D2-2EF9-4956-BCD8-D617027D1029}" type="pres">
      <dgm:prSet presAssocID="{EA1D2C5B-3D89-42FF-A67D-1C45063AA5A8}" presName="spaceRect" presStyleCnt="0"/>
      <dgm:spPr/>
    </dgm:pt>
    <dgm:pt modelId="{005C4310-9864-4D36-B242-13C380A4B95A}" type="pres">
      <dgm:prSet presAssocID="{EA1D2C5B-3D89-42FF-A67D-1C45063AA5A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1427C5F-FC50-49D4-A170-ABEAD21D853D}" srcId="{439B98D3-8FE6-42F6-B137-FD04AD272655}" destId="{E7456FAF-4F0C-41BA-8C79-607631F125EE}" srcOrd="0" destOrd="0" parTransId="{CE21A3BD-9D35-4217-BCC7-7971D198EAC4}" sibTransId="{DB49CDFE-80C2-4ABD-B393-4A59A851C8C2}"/>
    <dgm:cxn modelId="{DB32E987-7292-4E11-8046-234E7DEC2B20}" type="presOf" srcId="{EA1D2C5B-3D89-42FF-A67D-1C45063AA5A8}" destId="{005C4310-9864-4D36-B242-13C380A4B95A}" srcOrd="0" destOrd="0" presId="urn:microsoft.com/office/officeart/2018/2/layout/IconVerticalSolidList"/>
    <dgm:cxn modelId="{57E5498E-F9AA-4AB3-8AE1-9518BE516027}" type="presOf" srcId="{E7456FAF-4F0C-41BA-8C79-607631F125EE}" destId="{201832B2-BB13-45C6-BE4C-84D1C2356D3B}" srcOrd="0" destOrd="0" presId="urn:microsoft.com/office/officeart/2018/2/layout/IconVerticalSolidList"/>
    <dgm:cxn modelId="{E2A96CAD-8772-4D47-B2A4-225F4449BE67}" type="presOf" srcId="{439B98D3-8FE6-42F6-B137-FD04AD272655}" destId="{D20A0E22-FEFE-4AEF-A4E4-1E4F920A38BD}" srcOrd="0" destOrd="0" presId="urn:microsoft.com/office/officeart/2018/2/layout/IconVerticalSolidList"/>
    <dgm:cxn modelId="{CB7C1EB0-29B2-48AD-96C0-BA329373D022}" srcId="{439B98D3-8FE6-42F6-B137-FD04AD272655}" destId="{C899211C-5DF6-4956-AC2A-CFE2B5EC0087}" srcOrd="1" destOrd="0" parTransId="{39DC9A09-2967-4124-A0FD-251992B84A8D}" sibTransId="{CD56015D-3CAC-4ED9-9437-7DC6D8E7AA81}"/>
    <dgm:cxn modelId="{AC5261C8-43D6-416A-B0B7-03626259EBDF}" type="presOf" srcId="{C899211C-5DF6-4956-AC2A-CFE2B5EC0087}" destId="{05A4C73D-EF8A-43CA-BA76-81D2C0A855FE}" srcOrd="0" destOrd="0" presId="urn:microsoft.com/office/officeart/2018/2/layout/IconVerticalSolidList"/>
    <dgm:cxn modelId="{0ED03DDE-CF83-4D1D-B3FA-47B4FA8A9027}" srcId="{439B98D3-8FE6-42F6-B137-FD04AD272655}" destId="{EA1D2C5B-3D89-42FF-A67D-1C45063AA5A8}" srcOrd="2" destOrd="0" parTransId="{A5CEBBBF-98B1-46B8-87A4-510B81588678}" sibTransId="{41833F11-73AC-47F3-AF52-3F62E5E61257}"/>
    <dgm:cxn modelId="{0A897E6E-D8BD-4009-B509-08107201BF18}" type="presParOf" srcId="{D20A0E22-FEFE-4AEF-A4E4-1E4F920A38BD}" destId="{2F2D86C5-224A-4120-B121-48640CA60F76}" srcOrd="0" destOrd="0" presId="urn:microsoft.com/office/officeart/2018/2/layout/IconVerticalSolidList"/>
    <dgm:cxn modelId="{0269F744-BC59-46C2-960D-4FD00C6AF07C}" type="presParOf" srcId="{2F2D86C5-224A-4120-B121-48640CA60F76}" destId="{40015119-580D-4DB8-907C-F392A30AC2F6}" srcOrd="0" destOrd="0" presId="urn:microsoft.com/office/officeart/2018/2/layout/IconVerticalSolidList"/>
    <dgm:cxn modelId="{F819BB78-CFDF-4BBC-9F28-BCDF62C3DD57}" type="presParOf" srcId="{2F2D86C5-224A-4120-B121-48640CA60F76}" destId="{D10652EA-37A3-40A6-A503-E3D0025333AC}" srcOrd="1" destOrd="0" presId="urn:microsoft.com/office/officeart/2018/2/layout/IconVerticalSolidList"/>
    <dgm:cxn modelId="{C5BBCC1C-5A73-411D-8925-54A55591C6C1}" type="presParOf" srcId="{2F2D86C5-224A-4120-B121-48640CA60F76}" destId="{72D8D179-7FD6-4204-AFE9-EC6D6AF3AAC3}" srcOrd="2" destOrd="0" presId="urn:microsoft.com/office/officeart/2018/2/layout/IconVerticalSolidList"/>
    <dgm:cxn modelId="{D12B36D5-0036-4A01-898C-084D16BB1D5D}" type="presParOf" srcId="{2F2D86C5-224A-4120-B121-48640CA60F76}" destId="{201832B2-BB13-45C6-BE4C-84D1C2356D3B}" srcOrd="3" destOrd="0" presId="urn:microsoft.com/office/officeart/2018/2/layout/IconVerticalSolidList"/>
    <dgm:cxn modelId="{E2198055-701E-4625-8EF1-2BF4CF819DF5}" type="presParOf" srcId="{D20A0E22-FEFE-4AEF-A4E4-1E4F920A38BD}" destId="{4BEFA977-484F-4B75-8552-6350A2724763}" srcOrd="1" destOrd="0" presId="urn:microsoft.com/office/officeart/2018/2/layout/IconVerticalSolidList"/>
    <dgm:cxn modelId="{75BE1B52-4ED9-49AD-B5AA-B1D41C4AA2D5}" type="presParOf" srcId="{D20A0E22-FEFE-4AEF-A4E4-1E4F920A38BD}" destId="{3F1FAB9F-E191-4FD3-92C6-EB9CDCCB1715}" srcOrd="2" destOrd="0" presId="urn:microsoft.com/office/officeart/2018/2/layout/IconVerticalSolidList"/>
    <dgm:cxn modelId="{AD13C4AC-B75C-4881-B0F8-C8C8B35A645E}" type="presParOf" srcId="{3F1FAB9F-E191-4FD3-92C6-EB9CDCCB1715}" destId="{91501FF0-6C5F-4BBA-B5EE-CC2941AA776D}" srcOrd="0" destOrd="0" presId="urn:microsoft.com/office/officeart/2018/2/layout/IconVerticalSolidList"/>
    <dgm:cxn modelId="{37BA9FE0-64A0-4686-991F-76D558345746}" type="presParOf" srcId="{3F1FAB9F-E191-4FD3-92C6-EB9CDCCB1715}" destId="{3C1A4B5C-3005-403A-BF25-BE60E52594B9}" srcOrd="1" destOrd="0" presId="urn:microsoft.com/office/officeart/2018/2/layout/IconVerticalSolidList"/>
    <dgm:cxn modelId="{DDB9142B-1E21-4B8A-A197-0046F28D7E65}" type="presParOf" srcId="{3F1FAB9F-E191-4FD3-92C6-EB9CDCCB1715}" destId="{4A553AC8-CDE1-4782-8B8F-52A624871716}" srcOrd="2" destOrd="0" presId="urn:microsoft.com/office/officeart/2018/2/layout/IconVerticalSolidList"/>
    <dgm:cxn modelId="{DBDCBC16-8264-4C17-B5C3-651D4F664182}" type="presParOf" srcId="{3F1FAB9F-E191-4FD3-92C6-EB9CDCCB1715}" destId="{05A4C73D-EF8A-43CA-BA76-81D2C0A855FE}" srcOrd="3" destOrd="0" presId="urn:microsoft.com/office/officeart/2018/2/layout/IconVerticalSolidList"/>
    <dgm:cxn modelId="{5D22C446-5A3E-4A18-ABA6-D09B9DB48235}" type="presParOf" srcId="{D20A0E22-FEFE-4AEF-A4E4-1E4F920A38BD}" destId="{7B7BDF12-CBEA-423E-8BCC-E7151B7196CD}" srcOrd="3" destOrd="0" presId="urn:microsoft.com/office/officeart/2018/2/layout/IconVerticalSolidList"/>
    <dgm:cxn modelId="{90BD049A-C481-48DC-B31F-606EC3FEA1BA}" type="presParOf" srcId="{D20A0E22-FEFE-4AEF-A4E4-1E4F920A38BD}" destId="{DFA42172-5A72-4187-807F-5BC8D2336AE1}" srcOrd="4" destOrd="0" presId="urn:microsoft.com/office/officeart/2018/2/layout/IconVerticalSolidList"/>
    <dgm:cxn modelId="{826A465D-F12E-457A-9E7A-ED6353B4CF92}" type="presParOf" srcId="{DFA42172-5A72-4187-807F-5BC8D2336AE1}" destId="{CE0A2F31-9D73-484E-9DA0-45DF2F5BFD44}" srcOrd="0" destOrd="0" presId="urn:microsoft.com/office/officeart/2018/2/layout/IconVerticalSolidList"/>
    <dgm:cxn modelId="{47F16E49-7F85-4EAD-8F63-660B86167E4E}" type="presParOf" srcId="{DFA42172-5A72-4187-807F-5BC8D2336AE1}" destId="{EE97A1F8-545F-4709-A85B-97EE1AB6F5BD}" srcOrd="1" destOrd="0" presId="urn:microsoft.com/office/officeart/2018/2/layout/IconVerticalSolidList"/>
    <dgm:cxn modelId="{E1733116-F9ED-4C24-9AA1-389EFCF546A0}" type="presParOf" srcId="{DFA42172-5A72-4187-807F-5BC8D2336AE1}" destId="{392F58D2-2EF9-4956-BCD8-D617027D1029}" srcOrd="2" destOrd="0" presId="urn:microsoft.com/office/officeart/2018/2/layout/IconVerticalSolidList"/>
    <dgm:cxn modelId="{868C1147-C75B-4FB8-BF56-FBCEDD104782}" type="presParOf" srcId="{DFA42172-5A72-4187-807F-5BC8D2336AE1}" destId="{005C4310-9864-4D36-B242-13C380A4B95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45F42D-5565-444B-A671-AB8F9A5BE98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1E9919B-55D4-496F-8EAA-F1F25DE629B5}">
      <dgm:prSet/>
      <dgm:spPr/>
      <dgm:t>
        <a:bodyPr/>
        <a:lstStyle/>
        <a:p>
          <a:r>
            <a:rPr lang="pt-BR"/>
            <a:t>Os resultados do estudo evidenciaram igualmente incidência muito baixa de OAR em ambos antebraços.</a:t>
          </a:r>
          <a:endParaRPr lang="en-US"/>
        </a:p>
      </dgm:t>
    </dgm:pt>
    <dgm:pt modelId="{25568FEC-098A-450E-94AF-B529D8F30D84}" type="parTrans" cxnId="{D94918E3-E4F9-4C44-9CD8-56F9904CF920}">
      <dgm:prSet/>
      <dgm:spPr/>
      <dgm:t>
        <a:bodyPr/>
        <a:lstStyle/>
        <a:p>
          <a:endParaRPr lang="en-US"/>
        </a:p>
      </dgm:t>
    </dgm:pt>
    <dgm:pt modelId="{84EE4E0A-5FD1-4C7F-B84D-A9546E82EA91}" type="sibTrans" cxnId="{D94918E3-E4F9-4C44-9CD8-56F9904CF920}">
      <dgm:prSet/>
      <dgm:spPr/>
      <dgm:t>
        <a:bodyPr/>
        <a:lstStyle/>
        <a:p>
          <a:endParaRPr lang="en-US"/>
        </a:p>
      </dgm:t>
    </dgm:pt>
    <dgm:pt modelId="{F9C00F78-4B33-4E50-85FD-1FB594C6CA70}">
      <dgm:prSet/>
      <dgm:spPr/>
      <dgm:t>
        <a:bodyPr/>
        <a:lstStyle/>
        <a:p>
          <a:r>
            <a:rPr lang="pt-BR"/>
            <a:t>Esses resultados estabelecem o cumprimento das recomendações de boas práticas para evitar a  OAR, surgindo como uma nova referência obrigatória na prática clínica</a:t>
          </a:r>
          <a:endParaRPr lang="en-US"/>
        </a:p>
      </dgm:t>
    </dgm:pt>
    <dgm:pt modelId="{1EC69701-F1A2-473D-8C73-0FDAA843371E}" type="parTrans" cxnId="{BFE53903-00EC-457C-B85A-C0B79EEA18DB}">
      <dgm:prSet/>
      <dgm:spPr/>
      <dgm:t>
        <a:bodyPr/>
        <a:lstStyle/>
        <a:p>
          <a:endParaRPr lang="en-US"/>
        </a:p>
      </dgm:t>
    </dgm:pt>
    <dgm:pt modelId="{959A1283-51BE-4567-B44C-06BBB9909A73}" type="sibTrans" cxnId="{BFE53903-00EC-457C-B85A-C0B79EEA18DB}">
      <dgm:prSet/>
      <dgm:spPr/>
      <dgm:t>
        <a:bodyPr/>
        <a:lstStyle/>
        <a:p>
          <a:endParaRPr lang="en-US"/>
        </a:p>
      </dgm:t>
    </dgm:pt>
    <dgm:pt modelId="{C1AB9578-2CD8-4780-8E93-1C663D3F1544}">
      <dgm:prSet/>
      <dgm:spPr/>
      <dgm:t>
        <a:bodyPr/>
        <a:lstStyle/>
        <a:p>
          <a:r>
            <a:rPr lang="pt-BR"/>
            <a:t>Ao mesmo tempo, a artéria radial distal surge como uma alternativa válida associada a taxas transversais mais altas, mas com um processo de hemostasia mais simples e mais curto.</a:t>
          </a:r>
          <a:endParaRPr lang="en-US"/>
        </a:p>
      </dgm:t>
    </dgm:pt>
    <dgm:pt modelId="{2FFB1418-8C57-45EA-B373-D3E0ECA5CA9C}" type="parTrans" cxnId="{4B25CFE1-7B0C-4736-BA53-4ED4FB2D32C3}">
      <dgm:prSet/>
      <dgm:spPr/>
      <dgm:t>
        <a:bodyPr/>
        <a:lstStyle/>
        <a:p>
          <a:endParaRPr lang="en-US"/>
        </a:p>
      </dgm:t>
    </dgm:pt>
    <dgm:pt modelId="{95F30DB8-FC00-4E74-B821-B406BBD12F06}" type="sibTrans" cxnId="{4B25CFE1-7B0C-4736-BA53-4ED4FB2D32C3}">
      <dgm:prSet/>
      <dgm:spPr/>
      <dgm:t>
        <a:bodyPr/>
        <a:lstStyle/>
        <a:p>
          <a:endParaRPr lang="en-US"/>
        </a:p>
      </dgm:t>
    </dgm:pt>
    <dgm:pt modelId="{21715134-4632-498D-831B-83F7F3FE8C26}">
      <dgm:prSet/>
      <dgm:spPr/>
      <dgm:t>
        <a:bodyPr/>
        <a:lstStyle/>
        <a:p>
          <a:r>
            <a:rPr lang="pt-BR"/>
            <a:t>É necessário um estudo mais aprofundado para determinar se tal estrito cumprimento da TRA convencional às melhores práticas de prevenção de OAR é mantido em ambientes reais.</a:t>
          </a:r>
          <a:endParaRPr lang="en-US"/>
        </a:p>
      </dgm:t>
    </dgm:pt>
    <dgm:pt modelId="{B3C57893-1BA5-483A-ABB5-CDF0933C5313}" type="parTrans" cxnId="{060CBE10-02BE-4327-B17E-C9C7F5861036}">
      <dgm:prSet/>
      <dgm:spPr/>
      <dgm:t>
        <a:bodyPr/>
        <a:lstStyle/>
        <a:p>
          <a:endParaRPr lang="en-US"/>
        </a:p>
      </dgm:t>
    </dgm:pt>
    <dgm:pt modelId="{D0F093CF-85A2-4A45-8692-83524C8729C4}" type="sibTrans" cxnId="{060CBE10-02BE-4327-B17E-C9C7F5861036}">
      <dgm:prSet/>
      <dgm:spPr/>
      <dgm:t>
        <a:bodyPr/>
        <a:lstStyle/>
        <a:p>
          <a:endParaRPr lang="en-US"/>
        </a:p>
      </dgm:t>
    </dgm:pt>
    <dgm:pt modelId="{101114B2-EBE8-46A6-A37C-E7732397AA79}">
      <dgm:prSet/>
      <dgm:spPr/>
      <dgm:t>
        <a:bodyPr/>
        <a:lstStyle/>
        <a:p>
          <a:r>
            <a:rPr lang="pt-BR" dirty="0"/>
            <a:t>Além disso, os preditores de falha de acesso radial distal devem ser explorados</a:t>
          </a:r>
          <a:r>
            <a:rPr lang="en-US" dirty="0"/>
            <a:t>.</a:t>
          </a:r>
        </a:p>
        <a:p>
          <a:endParaRPr lang="en-US" dirty="0"/>
        </a:p>
        <a:p>
          <a:endParaRPr lang="en-US" dirty="0"/>
        </a:p>
      </dgm:t>
    </dgm:pt>
    <dgm:pt modelId="{0F305BE0-92E4-4E01-AD7B-FB55B0AE01D8}" type="parTrans" cxnId="{90BE2ABD-997F-4142-959A-9664D3264B59}">
      <dgm:prSet/>
      <dgm:spPr/>
      <dgm:t>
        <a:bodyPr/>
        <a:lstStyle/>
        <a:p>
          <a:endParaRPr lang="en-US"/>
        </a:p>
      </dgm:t>
    </dgm:pt>
    <dgm:pt modelId="{EC4FA1BD-AD95-4FE3-AB1E-3DC43DCCEE81}" type="sibTrans" cxnId="{90BE2ABD-997F-4142-959A-9664D3264B59}">
      <dgm:prSet/>
      <dgm:spPr/>
      <dgm:t>
        <a:bodyPr/>
        <a:lstStyle/>
        <a:p>
          <a:endParaRPr lang="en-US"/>
        </a:p>
      </dgm:t>
    </dgm:pt>
    <dgm:pt modelId="{484CA629-A493-4F30-9EC7-266E0C4ACEB4}" type="pres">
      <dgm:prSet presAssocID="{0645F42D-5565-444B-A671-AB8F9A5BE984}" presName="linear" presStyleCnt="0">
        <dgm:presLayoutVars>
          <dgm:animLvl val="lvl"/>
          <dgm:resizeHandles val="exact"/>
        </dgm:presLayoutVars>
      </dgm:prSet>
      <dgm:spPr/>
    </dgm:pt>
    <dgm:pt modelId="{02D18CC8-2770-4B56-85FB-B92DA149C063}" type="pres">
      <dgm:prSet presAssocID="{A1E9919B-55D4-496F-8EAA-F1F25DE629B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C64310C-DF1A-406A-B878-EB432B18E14E}" type="pres">
      <dgm:prSet presAssocID="{84EE4E0A-5FD1-4C7F-B84D-A9546E82EA91}" presName="spacer" presStyleCnt="0"/>
      <dgm:spPr/>
    </dgm:pt>
    <dgm:pt modelId="{A750C0B0-FBB6-44A4-B33F-34B5ABCC1F3D}" type="pres">
      <dgm:prSet presAssocID="{F9C00F78-4B33-4E50-85FD-1FB594C6CA7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5868D0E-6139-4434-AF17-4200C2926E4F}" type="pres">
      <dgm:prSet presAssocID="{959A1283-51BE-4567-B44C-06BBB9909A73}" presName="spacer" presStyleCnt="0"/>
      <dgm:spPr/>
    </dgm:pt>
    <dgm:pt modelId="{41EBE624-2840-4E39-AB5B-0FBBAC139A99}" type="pres">
      <dgm:prSet presAssocID="{C1AB9578-2CD8-4780-8E93-1C663D3F154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AF38223-6A80-4D29-B45B-0E983EE81418}" type="pres">
      <dgm:prSet presAssocID="{95F30DB8-FC00-4E74-B821-B406BBD12F06}" presName="spacer" presStyleCnt="0"/>
      <dgm:spPr/>
    </dgm:pt>
    <dgm:pt modelId="{B2217EAA-E5B8-480E-A934-9A41AD259C17}" type="pres">
      <dgm:prSet presAssocID="{21715134-4632-498D-831B-83F7F3FE8C2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18A8295-7C6B-492C-AF4F-DEBDA0389601}" type="pres">
      <dgm:prSet presAssocID="{D0F093CF-85A2-4A45-8692-83524C8729C4}" presName="spacer" presStyleCnt="0"/>
      <dgm:spPr/>
    </dgm:pt>
    <dgm:pt modelId="{5B8562F9-85B9-41C4-842F-AFD1EFF2AB13}" type="pres">
      <dgm:prSet presAssocID="{101114B2-EBE8-46A6-A37C-E7732397AA7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FE53903-00EC-457C-B85A-C0B79EEA18DB}" srcId="{0645F42D-5565-444B-A671-AB8F9A5BE984}" destId="{F9C00F78-4B33-4E50-85FD-1FB594C6CA70}" srcOrd="1" destOrd="0" parTransId="{1EC69701-F1A2-473D-8C73-0FDAA843371E}" sibTransId="{959A1283-51BE-4567-B44C-06BBB9909A73}"/>
    <dgm:cxn modelId="{060CBE10-02BE-4327-B17E-C9C7F5861036}" srcId="{0645F42D-5565-444B-A671-AB8F9A5BE984}" destId="{21715134-4632-498D-831B-83F7F3FE8C26}" srcOrd="3" destOrd="0" parTransId="{B3C57893-1BA5-483A-ABB5-CDF0933C5313}" sibTransId="{D0F093CF-85A2-4A45-8692-83524C8729C4}"/>
    <dgm:cxn modelId="{3F62672C-1170-400A-9945-650F279F5CA9}" type="presOf" srcId="{A1E9919B-55D4-496F-8EAA-F1F25DE629B5}" destId="{02D18CC8-2770-4B56-85FB-B92DA149C063}" srcOrd="0" destOrd="0" presId="urn:microsoft.com/office/officeart/2005/8/layout/vList2"/>
    <dgm:cxn modelId="{D49DD130-D0C4-498A-87E3-92EC2B575B9A}" type="presOf" srcId="{101114B2-EBE8-46A6-A37C-E7732397AA79}" destId="{5B8562F9-85B9-41C4-842F-AFD1EFF2AB13}" srcOrd="0" destOrd="0" presId="urn:microsoft.com/office/officeart/2005/8/layout/vList2"/>
    <dgm:cxn modelId="{BD35CF7A-E522-4337-ACF3-E65914E0D378}" type="presOf" srcId="{F9C00F78-4B33-4E50-85FD-1FB594C6CA70}" destId="{A750C0B0-FBB6-44A4-B33F-34B5ABCC1F3D}" srcOrd="0" destOrd="0" presId="urn:microsoft.com/office/officeart/2005/8/layout/vList2"/>
    <dgm:cxn modelId="{EE48D17F-0FC9-40C8-8F42-B66AA1958490}" type="presOf" srcId="{C1AB9578-2CD8-4780-8E93-1C663D3F1544}" destId="{41EBE624-2840-4E39-AB5B-0FBBAC139A99}" srcOrd="0" destOrd="0" presId="urn:microsoft.com/office/officeart/2005/8/layout/vList2"/>
    <dgm:cxn modelId="{90BE2ABD-997F-4142-959A-9664D3264B59}" srcId="{0645F42D-5565-444B-A671-AB8F9A5BE984}" destId="{101114B2-EBE8-46A6-A37C-E7732397AA79}" srcOrd="4" destOrd="0" parTransId="{0F305BE0-92E4-4E01-AD7B-FB55B0AE01D8}" sibTransId="{EC4FA1BD-AD95-4FE3-AB1E-3DC43DCCEE81}"/>
    <dgm:cxn modelId="{B592D9CC-8C70-48C0-BC1E-68B79C3B4DD3}" type="presOf" srcId="{0645F42D-5565-444B-A671-AB8F9A5BE984}" destId="{484CA629-A493-4F30-9EC7-266E0C4ACEB4}" srcOrd="0" destOrd="0" presId="urn:microsoft.com/office/officeart/2005/8/layout/vList2"/>
    <dgm:cxn modelId="{471A9FD6-1A00-497E-AB92-04D94393F5A5}" type="presOf" srcId="{21715134-4632-498D-831B-83F7F3FE8C26}" destId="{B2217EAA-E5B8-480E-A934-9A41AD259C17}" srcOrd="0" destOrd="0" presId="urn:microsoft.com/office/officeart/2005/8/layout/vList2"/>
    <dgm:cxn modelId="{4B25CFE1-7B0C-4736-BA53-4ED4FB2D32C3}" srcId="{0645F42D-5565-444B-A671-AB8F9A5BE984}" destId="{C1AB9578-2CD8-4780-8E93-1C663D3F1544}" srcOrd="2" destOrd="0" parTransId="{2FFB1418-8C57-45EA-B373-D3E0ECA5CA9C}" sibTransId="{95F30DB8-FC00-4E74-B821-B406BBD12F06}"/>
    <dgm:cxn modelId="{D94918E3-E4F9-4C44-9CD8-56F9904CF920}" srcId="{0645F42D-5565-444B-A671-AB8F9A5BE984}" destId="{A1E9919B-55D4-496F-8EAA-F1F25DE629B5}" srcOrd="0" destOrd="0" parTransId="{25568FEC-098A-450E-94AF-B529D8F30D84}" sibTransId="{84EE4E0A-5FD1-4C7F-B84D-A9546E82EA91}"/>
    <dgm:cxn modelId="{E54578BB-9163-46CA-A1B3-05FDEFC15B9F}" type="presParOf" srcId="{484CA629-A493-4F30-9EC7-266E0C4ACEB4}" destId="{02D18CC8-2770-4B56-85FB-B92DA149C063}" srcOrd="0" destOrd="0" presId="urn:microsoft.com/office/officeart/2005/8/layout/vList2"/>
    <dgm:cxn modelId="{7FD1E809-73A8-4731-9B42-4DFD5E13CA7E}" type="presParOf" srcId="{484CA629-A493-4F30-9EC7-266E0C4ACEB4}" destId="{3C64310C-DF1A-406A-B878-EB432B18E14E}" srcOrd="1" destOrd="0" presId="urn:microsoft.com/office/officeart/2005/8/layout/vList2"/>
    <dgm:cxn modelId="{A8ABCDAC-ECFD-4B2A-B940-57F9FFE7AD12}" type="presParOf" srcId="{484CA629-A493-4F30-9EC7-266E0C4ACEB4}" destId="{A750C0B0-FBB6-44A4-B33F-34B5ABCC1F3D}" srcOrd="2" destOrd="0" presId="urn:microsoft.com/office/officeart/2005/8/layout/vList2"/>
    <dgm:cxn modelId="{5EBC9620-5AAE-416E-BBE2-A232BF957200}" type="presParOf" srcId="{484CA629-A493-4F30-9EC7-266E0C4ACEB4}" destId="{A5868D0E-6139-4434-AF17-4200C2926E4F}" srcOrd="3" destOrd="0" presId="urn:microsoft.com/office/officeart/2005/8/layout/vList2"/>
    <dgm:cxn modelId="{A8D32D0A-0C48-445B-B335-F495881C4924}" type="presParOf" srcId="{484CA629-A493-4F30-9EC7-266E0C4ACEB4}" destId="{41EBE624-2840-4E39-AB5B-0FBBAC139A99}" srcOrd="4" destOrd="0" presId="urn:microsoft.com/office/officeart/2005/8/layout/vList2"/>
    <dgm:cxn modelId="{397BCCC3-DE73-4E7B-98B5-CA861EF61BA6}" type="presParOf" srcId="{484CA629-A493-4F30-9EC7-266E0C4ACEB4}" destId="{5AF38223-6A80-4D29-B45B-0E983EE81418}" srcOrd="5" destOrd="0" presId="urn:microsoft.com/office/officeart/2005/8/layout/vList2"/>
    <dgm:cxn modelId="{C4C31B98-7C20-456B-AC4D-8A3FAB45B7F6}" type="presParOf" srcId="{484CA629-A493-4F30-9EC7-266E0C4ACEB4}" destId="{B2217EAA-E5B8-480E-A934-9A41AD259C17}" srcOrd="6" destOrd="0" presId="urn:microsoft.com/office/officeart/2005/8/layout/vList2"/>
    <dgm:cxn modelId="{685DF884-C3E3-4CCF-B061-5A05820B8F9C}" type="presParOf" srcId="{484CA629-A493-4F30-9EC7-266E0C4ACEB4}" destId="{518A8295-7C6B-492C-AF4F-DEBDA0389601}" srcOrd="7" destOrd="0" presId="urn:microsoft.com/office/officeart/2005/8/layout/vList2"/>
    <dgm:cxn modelId="{086415EE-2F4F-45AC-BC27-55ED7EC1646C}" type="presParOf" srcId="{484CA629-A493-4F30-9EC7-266E0C4ACEB4}" destId="{5B8562F9-85B9-41C4-842F-AFD1EFF2AB1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8F6B8-ED0E-4CAF-9C8C-6D287C385059}">
      <dsp:nvSpPr>
        <dsp:cNvPr id="0" name=""/>
        <dsp:cNvSpPr/>
      </dsp:nvSpPr>
      <dsp:spPr>
        <a:xfrm>
          <a:off x="0" y="56622"/>
          <a:ext cx="7543800" cy="351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INTRODUÇÃO</a:t>
          </a:r>
        </a:p>
      </dsp:txBody>
      <dsp:txXfrm>
        <a:off x="17134" y="73756"/>
        <a:ext cx="7509532" cy="316732"/>
      </dsp:txXfrm>
    </dsp:sp>
    <dsp:sp modelId="{F6463827-29CE-49E2-A2CC-27F1C8AD9A55}">
      <dsp:nvSpPr>
        <dsp:cNvPr id="0" name=""/>
        <dsp:cNvSpPr/>
      </dsp:nvSpPr>
      <dsp:spPr>
        <a:xfrm>
          <a:off x="0" y="450822"/>
          <a:ext cx="7543800" cy="351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OBJETIVO E MÉTODOS</a:t>
          </a:r>
        </a:p>
      </dsp:txBody>
      <dsp:txXfrm>
        <a:off x="17134" y="467956"/>
        <a:ext cx="7509532" cy="316732"/>
      </dsp:txXfrm>
    </dsp:sp>
    <dsp:sp modelId="{8053C2C2-5A4A-4071-A905-BC617B348F26}">
      <dsp:nvSpPr>
        <dsp:cNvPr id="0" name=""/>
        <dsp:cNvSpPr/>
      </dsp:nvSpPr>
      <dsp:spPr>
        <a:xfrm>
          <a:off x="0" y="845022"/>
          <a:ext cx="7543800" cy="351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CRITERIOS DE INCLUSÃO E EXCLUSÃO</a:t>
          </a:r>
        </a:p>
      </dsp:txBody>
      <dsp:txXfrm>
        <a:off x="17134" y="862156"/>
        <a:ext cx="7509532" cy="316732"/>
      </dsp:txXfrm>
    </dsp:sp>
    <dsp:sp modelId="{22180D95-D807-434F-8D56-B6A3CB33E7D2}">
      <dsp:nvSpPr>
        <dsp:cNvPr id="0" name=""/>
        <dsp:cNvSpPr/>
      </dsp:nvSpPr>
      <dsp:spPr>
        <a:xfrm>
          <a:off x="0" y="1239222"/>
          <a:ext cx="7543800" cy="351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FLUXOGRAMA</a:t>
          </a:r>
        </a:p>
      </dsp:txBody>
      <dsp:txXfrm>
        <a:off x="17134" y="1256356"/>
        <a:ext cx="7509532" cy="316732"/>
      </dsp:txXfrm>
    </dsp:sp>
    <dsp:sp modelId="{D22E8F1C-8B1E-4CA0-8792-8E2846B23944}">
      <dsp:nvSpPr>
        <dsp:cNvPr id="0" name=""/>
        <dsp:cNvSpPr/>
      </dsp:nvSpPr>
      <dsp:spPr>
        <a:xfrm>
          <a:off x="0" y="1633422"/>
          <a:ext cx="7543800" cy="351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CARACTERÍSTICAS DO ESTUDO</a:t>
          </a:r>
        </a:p>
      </dsp:txBody>
      <dsp:txXfrm>
        <a:off x="17134" y="1650556"/>
        <a:ext cx="7509532" cy="316732"/>
      </dsp:txXfrm>
    </dsp:sp>
    <dsp:sp modelId="{4CC8EE91-4575-4F73-88FC-C1E2CA6397D7}">
      <dsp:nvSpPr>
        <dsp:cNvPr id="0" name=""/>
        <dsp:cNvSpPr/>
      </dsp:nvSpPr>
      <dsp:spPr>
        <a:xfrm>
          <a:off x="0" y="2027622"/>
          <a:ext cx="7543800" cy="351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DESFECHOS</a:t>
          </a:r>
        </a:p>
      </dsp:txBody>
      <dsp:txXfrm>
        <a:off x="17134" y="2044756"/>
        <a:ext cx="7509532" cy="316732"/>
      </dsp:txXfrm>
    </dsp:sp>
    <dsp:sp modelId="{2C310CC3-B396-4865-896C-49597A9565E6}">
      <dsp:nvSpPr>
        <dsp:cNvPr id="0" name=""/>
        <dsp:cNvSpPr/>
      </dsp:nvSpPr>
      <dsp:spPr>
        <a:xfrm>
          <a:off x="0" y="2421822"/>
          <a:ext cx="7543800" cy="351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DISCUSSÃO</a:t>
          </a:r>
        </a:p>
      </dsp:txBody>
      <dsp:txXfrm>
        <a:off x="17134" y="2438956"/>
        <a:ext cx="7509532" cy="316732"/>
      </dsp:txXfrm>
    </dsp:sp>
    <dsp:sp modelId="{6459AAB1-A5EF-45F4-BF7F-9B957923FC6B}">
      <dsp:nvSpPr>
        <dsp:cNvPr id="0" name=""/>
        <dsp:cNvSpPr/>
      </dsp:nvSpPr>
      <dsp:spPr>
        <a:xfrm>
          <a:off x="0" y="2816022"/>
          <a:ext cx="7543800" cy="351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CONCLUSÃO</a:t>
          </a:r>
        </a:p>
      </dsp:txBody>
      <dsp:txXfrm>
        <a:off x="17134" y="2833156"/>
        <a:ext cx="7509532" cy="316732"/>
      </dsp:txXfrm>
    </dsp:sp>
    <dsp:sp modelId="{B753CCC3-9474-479C-B27C-E1A286890ED4}">
      <dsp:nvSpPr>
        <dsp:cNvPr id="0" name=""/>
        <dsp:cNvSpPr/>
      </dsp:nvSpPr>
      <dsp:spPr>
        <a:xfrm>
          <a:off x="0" y="3210222"/>
          <a:ext cx="7543800" cy="3510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REFERÊNCIAS BIBLIOGRÁFICAS</a:t>
          </a:r>
        </a:p>
      </dsp:txBody>
      <dsp:txXfrm>
        <a:off x="17134" y="3227356"/>
        <a:ext cx="7509532" cy="316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6B9210-1D70-428C-A09E-F77A9B434811}">
      <dsp:nvSpPr>
        <dsp:cNvPr id="0" name=""/>
        <dsp:cNvSpPr/>
      </dsp:nvSpPr>
      <dsp:spPr>
        <a:xfrm>
          <a:off x="0" y="101679"/>
          <a:ext cx="7543800" cy="861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O acesso transradial é o acesso recomendado para procedimentos coronários devido a sua segurança e aplicabilidade conforme as inúmeras diretrizes </a:t>
          </a:r>
          <a:r>
            <a:rPr lang="en-US" sz="1600" kern="1200"/>
            <a:t>(ESC/EACTS, ACC/AHA/SCAI </a:t>
          </a:r>
          <a:r>
            <a:rPr lang="pt-BR" sz="1600" kern="1200"/>
            <a:t>)</a:t>
          </a:r>
          <a:endParaRPr lang="en-US" sz="1600" kern="1200"/>
        </a:p>
      </dsp:txBody>
      <dsp:txXfrm>
        <a:off x="42036" y="143715"/>
        <a:ext cx="7459728" cy="777048"/>
      </dsp:txXfrm>
    </dsp:sp>
    <dsp:sp modelId="{C66BFB1C-938C-4B73-8F8F-17AC282CA8C0}">
      <dsp:nvSpPr>
        <dsp:cNvPr id="0" name=""/>
        <dsp:cNvSpPr/>
      </dsp:nvSpPr>
      <dsp:spPr>
        <a:xfrm>
          <a:off x="0" y="1008879"/>
          <a:ext cx="7543800" cy="861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A oclusão da artéria radial é a complicação mais frequente advinda dessa modalidade de acesso.</a:t>
          </a:r>
          <a:endParaRPr lang="en-US" sz="1600" kern="1200"/>
        </a:p>
      </dsp:txBody>
      <dsp:txXfrm>
        <a:off x="42036" y="1050915"/>
        <a:ext cx="7459728" cy="777048"/>
      </dsp:txXfrm>
    </dsp:sp>
    <dsp:sp modelId="{D633701E-7A19-4383-809B-113E61D19769}">
      <dsp:nvSpPr>
        <dsp:cNvPr id="0" name=""/>
        <dsp:cNvSpPr/>
      </dsp:nvSpPr>
      <dsp:spPr>
        <a:xfrm>
          <a:off x="0" y="1916080"/>
          <a:ext cx="7543800" cy="8611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A incidência relatada no mundo real de oclusão permanece alta, com ampla variabilidade de estratégias preventivas.</a:t>
          </a:r>
          <a:endParaRPr lang="en-US" sz="1600" kern="1200"/>
        </a:p>
      </dsp:txBody>
      <dsp:txXfrm>
        <a:off x="42036" y="1958116"/>
        <a:ext cx="7459728" cy="777048"/>
      </dsp:txXfrm>
    </dsp:sp>
    <dsp:sp modelId="{A3E95364-BBF1-4B7A-8629-0132E4BA8DD2}">
      <dsp:nvSpPr>
        <dsp:cNvPr id="0" name=""/>
        <dsp:cNvSpPr/>
      </dsp:nvSpPr>
      <dsp:spPr>
        <a:xfrm>
          <a:off x="0" y="2823280"/>
          <a:ext cx="7543800" cy="8611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Recentemente, o acesso radial distal (DRA) surgiu como um promissor acesso alternativo para minimizar o risco de OAR.</a:t>
          </a:r>
          <a:endParaRPr lang="en-US" sz="1600" kern="1200"/>
        </a:p>
      </dsp:txBody>
      <dsp:txXfrm>
        <a:off x="42036" y="2865316"/>
        <a:ext cx="7459728" cy="777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588E7-6F17-4751-9A49-D48500C76F3A}">
      <dsp:nvSpPr>
        <dsp:cNvPr id="0" name=""/>
        <dsp:cNvSpPr/>
      </dsp:nvSpPr>
      <dsp:spPr>
        <a:xfrm>
          <a:off x="36" y="175563"/>
          <a:ext cx="3525105" cy="662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Critérios de inclusão</a:t>
          </a:r>
          <a:endParaRPr lang="en-US" sz="2300" kern="1200"/>
        </a:p>
      </dsp:txBody>
      <dsp:txXfrm>
        <a:off x="36" y="175563"/>
        <a:ext cx="3525105" cy="662400"/>
      </dsp:txXfrm>
    </dsp:sp>
    <dsp:sp modelId="{01342726-EE3B-47D5-9FE8-AE14528D80B4}">
      <dsp:nvSpPr>
        <dsp:cNvPr id="0" name=""/>
        <dsp:cNvSpPr/>
      </dsp:nvSpPr>
      <dsp:spPr>
        <a:xfrm>
          <a:off x="36" y="837963"/>
          <a:ext cx="3525105" cy="260431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kern="1200"/>
            <a:t>Pacientes a serem submetidos a angiografia coronariana ou ACTP</a:t>
          </a:r>
          <a:r>
            <a:rPr lang="en-US" sz="2300" kern="1200"/>
            <a:t>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kern="1200" dirty="0"/>
            <a:t>Pacientes elegíveis para ambos tipos de punção.</a:t>
          </a:r>
          <a:endParaRPr lang="en-US" sz="2300" kern="1200" dirty="0"/>
        </a:p>
      </dsp:txBody>
      <dsp:txXfrm>
        <a:off x="36" y="837963"/>
        <a:ext cx="3525105" cy="2604318"/>
      </dsp:txXfrm>
    </dsp:sp>
    <dsp:sp modelId="{D64FDAB3-C52F-4EE2-B121-DC8D5843D054}">
      <dsp:nvSpPr>
        <dsp:cNvPr id="0" name=""/>
        <dsp:cNvSpPr/>
      </dsp:nvSpPr>
      <dsp:spPr>
        <a:xfrm>
          <a:off x="4018657" y="175563"/>
          <a:ext cx="3525105" cy="662400"/>
        </a:xfrm>
        <a:prstGeom prst="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accent2">
              <a:hueOff val="1907789"/>
              <a:satOff val="-43528"/>
              <a:lumOff val="1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Critérios de exclusão</a:t>
          </a:r>
          <a:endParaRPr lang="en-US" sz="2300" kern="1200"/>
        </a:p>
      </dsp:txBody>
      <dsp:txXfrm>
        <a:off x="4018657" y="175563"/>
        <a:ext cx="3525105" cy="662400"/>
      </dsp:txXfrm>
    </dsp:sp>
    <dsp:sp modelId="{20B0012D-824A-4375-B8AD-5887FB7DF388}">
      <dsp:nvSpPr>
        <dsp:cNvPr id="0" name=""/>
        <dsp:cNvSpPr/>
      </dsp:nvSpPr>
      <dsp:spPr>
        <a:xfrm>
          <a:off x="4018657" y="837963"/>
          <a:ext cx="3525105" cy="2604318"/>
        </a:xfrm>
        <a:prstGeom prst="rect">
          <a:avLst/>
        </a:prstGeom>
        <a:solidFill>
          <a:schemeClr val="accent2">
            <a:tint val="40000"/>
            <a:alpha val="90000"/>
            <a:hueOff val="1974564"/>
            <a:satOff val="-5173"/>
            <a:lumOff val="185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974564"/>
              <a:satOff val="-5173"/>
              <a:lumOff val="1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Pa</a:t>
          </a:r>
          <a:r>
            <a:rPr lang="pt-BR" sz="2300" kern="1200"/>
            <a:t>cientes dialíticos</a:t>
          </a:r>
          <a:r>
            <a:rPr lang="en-US" sz="2300" kern="1200"/>
            <a:t>.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Pa</a:t>
          </a:r>
          <a:r>
            <a:rPr lang="pt-BR" sz="2300" kern="1200"/>
            <a:t>cientes apresentando SCACSST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kern="1200"/>
            <a:t>Procedimentos de recanalização de oclusão crônica</a:t>
          </a:r>
          <a:endParaRPr lang="en-US" sz="2300" kern="1200"/>
        </a:p>
      </dsp:txBody>
      <dsp:txXfrm>
        <a:off x="4018657" y="837963"/>
        <a:ext cx="3525105" cy="26043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15119-580D-4DB8-907C-F392A30AC2F6}">
      <dsp:nvSpPr>
        <dsp:cNvPr id="0" name=""/>
        <dsp:cNvSpPr/>
      </dsp:nvSpPr>
      <dsp:spPr>
        <a:xfrm>
          <a:off x="0" y="441"/>
          <a:ext cx="7543800" cy="10334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0652EA-37A3-40A6-A503-E3D0025333AC}">
      <dsp:nvSpPr>
        <dsp:cNvPr id="0" name=""/>
        <dsp:cNvSpPr/>
      </dsp:nvSpPr>
      <dsp:spPr>
        <a:xfrm>
          <a:off x="312608" y="232960"/>
          <a:ext cx="568379" cy="5683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832B2-BB13-45C6-BE4C-84D1C2356D3B}">
      <dsp:nvSpPr>
        <dsp:cNvPr id="0" name=""/>
        <dsp:cNvSpPr/>
      </dsp:nvSpPr>
      <dsp:spPr>
        <a:xfrm>
          <a:off x="1193597" y="441"/>
          <a:ext cx="6350202" cy="103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70" tIns="109370" rIns="109370" bIns="10937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Experiência ao realizar regularmente procedimentos que envolvessem todo o espectro da doença arterial coronariana.</a:t>
          </a:r>
          <a:endParaRPr lang="en-US" sz="1800" kern="1200"/>
        </a:p>
      </dsp:txBody>
      <dsp:txXfrm>
        <a:off x="1193597" y="441"/>
        <a:ext cx="6350202" cy="1033417"/>
      </dsp:txXfrm>
    </dsp:sp>
    <dsp:sp modelId="{91501FF0-6C5F-4BBA-B5EE-CC2941AA776D}">
      <dsp:nvSpPr>
        <dsp:cNvPr id="0" name=""/>
        <dsp:cNvSpPr/>
      </dsp:nvSpPr>
      <dsp:spPr>
        <a:xfrm>
          <a:off x="0" y="1292213"/>
          <a:ext cx="7543800" cy="1033417"/>
        </a:xfrm>
        <a:prstGeom prst="roundRect">
          <a:avLst>
            <a:gd name="adj" fmla="val 10000"/>
          </a:avLst>
        </a:prstGeom>
        <a:solidFill>
          <a:schemeClr val="accent5">
            <a:hueOff val="-10661560"/>
            <a:satOff val="6060"/>
            <a:lumOff val="-5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A4B5C-3005-403A-BF25-BE60E52594B9}">
      <dsp:nvSpPr>
        <dsp:cNvPr id="0" name=""/>
        <dsp:cNvSpPr/>
      </dsp:nvSpPr>
      <dsp:spPr>
        <a:xfrm>
          <a:off x="312608" y="1524732"/>
          <a:ext cx="568379" cy="5683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4C73D-EF8A-43CA-BA76-81D2C0A855FE}">
      <dsp:nvSpPr>
        <dsp:cNvPr id="0" name=""/>
        <dsp:cNvSpPr/>
      </dsp:nvSpPr>
      <dsp:spPr>
        <a:xfrm>
          <a:off x="1193597" y="1292213"/>
          <a:ext cx="6350202" cy="103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70" tIns="109370" rIns="109370" bIns="10937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Totalmente independentes com a técnica DRA.</a:t>
          </a:r>
          <a:endParaRPr lang="en-US" sz="1800" kern="1200"/>
        </a:p>
      </dsp:txBody>
      <dsp:txXfrm>
        <a:off x="1193597" y="1292213"/>
        <a:ext cx="6350202" cy="1033417"/>
      </dsp:txXfrm>
    </dsp:sp>
    <dsp:sp modelId="{CE0A2F31-9D73-484E-9DA0-45DF2F5BFD44}">
      <dsp:nvSpPr>
        <dsp:cNvPr id="0" name=""/>
        <dsp:cNvSpPr/>
      </dsp:nvSpPr>
      <dsp:spPr>
        <a:xfrm>
          <a:off x="0" y="2583985"/>
          <a:ext cx="7543800" cy="1033417"/>
        </a:xfrm>
        <a:prstGeom prst="roundRect">
          <a:avLst>
            <a:gd name="adj" fmla="val 10000"/>
          </a:avLst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7A1F8-545F-4709-A85B-97EE1AB6F5BD}">
      <dsp:nvSpPr>
        <dsp:cNvPr id="0" name=""/>
        <dsp:cNvSpPr/>
      </dsp:nvSpPr>
      <dsp:spPr>
        <a:xfrm>
          <a:off x="312608" y="2816504"/>
          <a:ext cx="568379" cy="5683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C4310-9864-4D36-B242-13C380A4B95A}">
      <dsp:nvSpPr>
        <dsp:cNvPr id="0" name=""/>
        <dsp:cNvSpPr/>
      </dsp:nvSpPr>
      <dsp:spPr>
        <a:xfrm>
          <a:off x="1193597" y="2583985"/>
          <a:ext cx="6350202" cy="103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70" tIns="109370" rIns="109370" bIns="10937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Tivessem realizado no mínimo 100 procedimentos com a técnica DRA.</a:t>
          </a:r>
          <a:endParaRPr lang="en-US" sz="1800" kern="1200"/>
        </a:p>
      </dsp:txBody>
      <dsp:txXfrm>
        <a:off x="1193597" y="2583985"/>
        <a:ext cx="6350202" cy="10334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18CC8-2770-4B56-85FB-B92DA149C063}">
      <dsp:nvSpPr>
        <dsp:cNvPr id="0" name=""/>
        <dsp:cNvSpPr/>
      </dsp:nvSpPr>
      <dsp:spPr>
        <a:xfrm>
          <a:off x="0" y="242450"/>
          <a:ext cx="3856434" cy="9567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Os resultados do estudo evidenciaram igualmente incidência muito baixa de OAR em ambos antebraços.</a:t>
          </a:r>
          <a:endParaRPr lang="en-US" sz="1200" kern="1200"/>
        </a:p>
      </dsp:txBody>
      <dsp:txXfrm>
        <a:off x="46706" y="289156"/>
        <a:ext cx="3763022" cy="863364"/>
      </dsp:txXfrm>
    </dsp:sp>
    <dsp:sp modelId="{A750C0B0-FBB6-44A4-B33F-34B5ABCC1F3D}">
      <dsp:nvSpPr>
        <dsp:cNvPr id="0" name=""/>
        <dsp:cNvSpPr/>
      </dsp:nvSpPr>
      <dsp:spPr>
        <a:xfrm>
          <a:off x="0" y="1233787"/>
          <a:ext cx="3856434" cy="956776"/>
        </a:xfrm>
        <a:prstGeom prst="roundRect">
          <a:avLst/>
        </a:prstGeom>
        <a:solidFill>
          <a:schemeClr val="accent2">
            <a:hueOff val="476947"/>
            <a:satOff val="-10882"/>
            <a:lumOff val="4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Esses resultados estabelecem o cumprimento das recomendações de boas práticas para evitar a  OAR, surgindo como uma nova referência obrigatória na prática clínica</a:t>
          </a:r>
          <a:endParaRPr lang="en-US" sz="1200" kern="1200"/>
        </a:p>
      </dsp:txBody>
      <dsp:txXfrm>
        <a:off x="46706" y="1280493"/>
        <a:ext cx="3763022" cy="863364"/>
      </dsp:txXfrm>
    </dsp:sp>
    <dsp:sp modelId="{41EBE624-2840-4E39-AB5B-0FBBAC139A99}">
      <dsp:nvSpPr>
        <dsp:cNvPr id="0" name=""/>
        <dsp:cNvSpPr/>
      </dsp:nvSpPr>
      <dsp:spPr>
        <a:xfrm>
          <a:off x="0" y="2225124"/>
          <a:ext cx="3856434" cy="956776"/>
        </a:xfrm>
        <a:prstGeom prst="roundRect">
          <a:avLst/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Ao mesmo tempo, a artéria radial distal surge como uma alternativa válida associada a taxas transversais mais altas, mas com um processo de hemostasia mais simples e mais curto.</a:t>
          </a:r>
          <a:endParaRPr lang="en-US" sz="1200" kern="1200"/>
        </a:p>
      </dsp:txBody>
      <dsp:txXfrm>
        <a:off x="46706" y="2271830"/>
        <a:ext cx="3763022" cy="863364"/>
      </dsp:txXfrm>
    </dsp:sp>
    <dsp:sp modelId="{B2217EAA-E5B8-480E-A934-9A41AD259C17}">
      <dsp:nvSpPr>
        <dsp:cNvPr id="0" name=""/>
        <dsp:cNvSpPr/>
      </dsp:nvSpPr>
      <dsp:spPr>
        <a:xfrm>
          <a:off x="0" y="3216460"/>
          <a:ext cx="3856434" cy="956776"/>
        </a:xfrm>
        <a:prstGeom prst="roundRect">
          <a:avLst/>
        </a:prstGeom>
        <a:solidFill>
          <a:schemeClr val="accent2">
            <a:hueOff val="1430842"/>
            <a:satOff val="-32646"/>
            <a:lumOff val="12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É necessário um estudo mais aprofundado para determinar se tal estrito cumprimento da TRA convencional às melhores práticas de prevenção de OAR é mantido em ambientes reais.</a:t>
          </a:r>
          <a:endParaRPr lang="en-US" sz="1200" kern="1200"/>
        </a:p>
      </dsp:txBody>
      <dsp:txXfrm>
        <a:off x="46706" y="3263166"/>
        <a:ext cx="3763022" cy="863364"/>
      </dsp:txXfrm>
    </dsp:sp>
    <dsp:sp modelId="{5B8562F9-85B9-41C4-842F-AFD1EFF2AB13}">
      <dsp:nvSpPr>
        <dsp:cNvPr id="0" name=""/>
        <dsp:cNvSpPr/>
      </dsp:nvSpPr>
      <dsp:spPr>
        <a:xfrm>
          <a:off x="0" y="4207797"/>
          <a:ext cx="3856434" cy="956776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Além disso, os preditores de falha de acesso radial distal devem ser explorados</a:t>
          </a:r>
          <a:r>
            <a:rPr lang="en-US" sz="1200" kern="1200" dirty="0"/>
            <a:t>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46706" y="4254503"/>
        <a:ext cx="3763022" cy="863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 Neue"/>
      </a:defRPr>
    </a:lvl1pPr>
    <a:lvl2pPr indent="228600" latinLnBrk="0">
      <a:defRPr sz="1200">
        <a:latin typeface="+mn-lt"/>
        <a:ea typeface="+mn-ea"/>
        <a:cs typeface="+mn-cs"/>
        <a:sym typeface="Helvetica Neue"/>
      </a:defRPr>
    </a:lvl2pPr>
    <a:lvl3pPr indent="457200" latinLnBrk="0">
      <a:defRPr sz="1200">
        <a:latin typeface="+mn-lt"/>
        <a:ea typeface="+mn-ea"/>
        <a:cs typeface="+mn-cs"/>
        <a:sym typeface="Helvetica Neue"/>
      </a:defRPr>
    </a:lvl3pPr>
    <a:lvl4pPr indent="685800" latinLnBrk="0">
      <a:defRPr sz="1200">
        <a:latin typeface="+mn-lt"/>
        <a:ea typeface="+mn-ea"/>
        <a:cs typeface="+mn-cs"/>
        <a:sym typeface="Helvetica Neue"/>
      </a:defRPr>
    </a:lvl4pPr>
    <a:lvl5pPr indent="914400" latinLnBrk="0">
      <a:defRPr sz="1200">
        <a:latin typeface="+mn-lt"/>
        <a:ea typeface="+mn-ea"/>
        <a:cs typeface="+mn-cs"/>
        <a:sym typeface="Helvetica Neue"/>
      </a:defRPr>
    </a:lvl5pPr>
    <a:lvl6pPr indent="1143000" latinLnBrk="0">
      <a:defRPr sz="1200">
        <a:latin typeface="+mn-lt"/>
        <a:ea typeface="+mn-ea"/>
        <a:cs typeface="+mn-cs"/>
        <a:sym typeface="Helvetica Neue"/>
      </a:defRPr>
    </a:lvl6pPr>
    <a:lvl7pPr indent="1371600" latinLnBrk="0">
      <a:defRPr sz="1200">
        <a:latin typeface="+mn-lt"/>
        <a:ea typeface="+mn-ea"/>
        <a:cs typeface="+mn-cs"/>
        <a:sym typeface="Helvetica Neue"/>
      </a:defRPr>
    </a:lvl7pPr>
    <a:lvl8pPr indent="1600200" latinLnBrk="0">
      <a:defRPr sz="1200">
        <a:latin typeface="+mn-lt"/>
        <a:ea typeface="+mn-ea"/>
        <a:cs typeface="+mn-cs"/>
        <a:sym typeface="Helvetica Neue"/>
      </a:defRPr>
    </a:lvl8pPr>
    <a:lvl9pPr indent="1828800" latinLnBrk="0">
      <a:defRPr sz="1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533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61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256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2145410" y="234950"/>
            <a:ext cx="4853178" cy="51308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xfrm>
            <a:off x="330517" y="1077339"/>
            <a:ext cx="8482965" cy="456628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355142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smtClean="0"/>
              <a:t>7/8/2022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95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509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729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840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7/8/2022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139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64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7/8/2022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71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7/8/2022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599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7/8/2022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4418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microsoft.com/office/2007/relationships/hdphoto" Target="../media/hdphoto1.wdp"/><Relationship Id="rId7" Type="http://schemas.openxmlformats.org/officeDocument/2006/relationships/diagramLayout" Target="../diagrams/layou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3.xml"/><Relationship Id="rId5" Type="http://schemas.microsoft.com/office/2007/relationships/hdphoto" Target="../media/hdphoto2.wdp"/><Relationship Id="rId10" Type="http://schemas.microsoft.com/office/2007/relationships/diagramDrawing" Target="../diagrams/drawing3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microsoft.com/office/2007/relationships/hdphoto" Target="../media/hdphoto1.wdp"/><Relationship Id="rId7" Type="http://schemas.openxmlformats.org/officeDocument/2006/relationships/diagramLayout" Target="../diagrams/layou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4.xml"/><Relationship Id="rId5" Type="http://schemas.microsoft.com/office/2007/relationships/hdphoto" Target="../media/hdphoto2.wdp"/><Relationship Id="rId10" Type="http://schemas.microsoft.com/office/2007/relationships/diagramDrawing" Target="../diagrams/drawing4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1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.xml"/><Relationship Id="rId5" Type="http://schemas.microsoft.com/office/2007/relationships/hdphoto" Target="../media/hdphoto2.wdp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5.xml"/><Relationship Id="rId5" Type="http://schemas.microsoft.com/office/2007/relationships/hdphoto" Target="../media/hdphoto3.wdp"/><Relationship Id="rId10" Type="http://schemas.openxmlformats.org/officeDocument/2006/relationships/diagramQuickStyle" Target="../diagrams/quickStyle5.xml"/><Relationship Id="rId4" Type="http://schemas.openxmlformats.org/officeDocument/2006/relationships/image" Target="../media/image42.png"/><Relationship Id="rId9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1DFBDA9-EAC7-3DDF-A219-260F7A85C743}"/>
              </a:ext>
            </a:extLst>
          </p:cNvPr>
          <p:cNvSpPr txBox="1"/>
          <p:nvPr/>
        </p:nvSpPr>
        <p:spPr>
          <a:xfrm>
            <a:off x="231758" y="2592043"/>
            <a:ext cx="2313633" cy="9906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                                                   DISCO RADIAL</a:t>
            </a:r>
          </a:p>
        </p:txBody>
      </p:sp>
      <p:pic>
        <p:nvPicPr>
          <p:cNvPr id="6" name="Imagem 5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3CE21177-5EDE-68A1-C063-7080E880C5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48" t="9393" r="81692" b="81387"/>
          <a:stretch/>
        </p:blipFill>
        <p:spPr>
          <a:xfrm>
            <a:off x="4480" y="12207"/>
            <a:ext cx="1007035" cy="105664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7F2C440-1C9B-39D8-711F-3F9710222DDC}"/>
              </a:ext>
            </a:extLst>
          </p:cNvPr>
          <p:cNvSpPr txBox="1"/>
          <p:nvPr/>
        </p:nvSpPr>
        <p:spPr>
          <a:xfrm>
            <a:off x="4015047" y="4780120"/>
            <a:ext cx="49138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JOÃO MARCOS DE OLIVEIRA JÚNIOR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RESIDÊNCIA EM CARDIOLOGIA INTERVENCIONISTA E HEMODINÂMICA</a:t>
            </a:r>
          </a:p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9645D97-8DDF-57D8-9561-554D3E7B0452}"/>
              </a:ext>
            </a:extLst>
          </p:cNvPr>
          <p:cNvSpPr txBox="1"/>
          <p:nvPr/>
        </p:nvSpPr>
        <p:spPr>
          <a:xfrm>
            <a:off x="1455727" y="3270583"/>
            <a:ext cx="6434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DISCO RADIAL</a:t>
            </a:r>
          </a:p>
        </p:txBody>
      </p:sp>
      <p:pic>
        <p:nvPicPr>
          <p:cNvPr id="7" name="Imagem 6" descr="Vaso de vidro&#10;&#10;Descrição gerada automaticamente com confiança média">
            <a:extLst>
              <a:ext uri="{FF2B5EF4-FFF2-40B4-BE49-F238E27FC236}">
                <a16:creationId xmlns:a16="http://schemas.microsoft.com/office/drawing/2014/main" id="{67422D0A-C2C4-55A7-FB70-6397AF697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39" y="1396470"/>
            <a:ext cx="3206722" cy="260985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8000"/>
              </a:srgbClr>
            </a:outerShdw>
            <a:softEdge rad="850900"/>
          </a:effec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92287CE-6476-46F1-AD40-8F8D5105B77D}"/>
              </a:ext>
            </a:extLst>
          </p:cNvPr>
          <p:cNvSpPr txBox="1"/>
          <p:nvPr/>
        </p:nvSpPr>
        <p:spPr>
          <a:xfrm>
            <a:off x="2545391" y="6389616"/>
            <a:ext cx="4029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Pouso Alegre, 09 de julho de 2022</a:t>
            </a:r>
          </a:p>
        </p:txBody>
      </p:sp>
    </p:spTree>
    <p:extLst>
      <p:ext uri="{BB962C8B-B14F-4D97-AF65-F5344CB8AC3E}">
        <p14:creationId xmlns:p14="http://schemas.microsoft.com/office/powerpoint/2010/main" val="86096559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B25E80-27F8-23F7-46B0-27CF30EAC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ACESSO RADIAL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38AD08-98A2-F9C8-C4E2-B8B66BFA7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8022" y="1346662"/>
            <a:ext cx="8015460" cy="4156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 DIFICULDADES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37D0843-0063-E32E-116E-DC31AB0706A2}"/>
              </a:ext>
            </a:extLst>
          </p:cNvPr>
          <p:cNvSpPr txBox="1"/>
          <p:nvPr/>
        </p:nvSpPr>
        <p:spPr>
          <a:xfrm>
            <a:off x="897775" y="2069869"/>
            <a:ext cx="42727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Habilidades específicas e maior curva de aprendizado.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Espasmo, variações anatômicas e tortuosidades.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Falta de materiais dedicados em várias instituições.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Idosos, baixo peso.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OAR.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</p:txBody>
      </p:sp>
      <p:pic>
        <p:nvPicPr>
          <p:cNvPr id="2050" name="Picture 2" descr="espasmo-da-radial-calibre-fino-optado-por-mudanca-da-via-radial-para-femoral">
            <a:extLst>
              <a:ext uri="{FF2B5EF4-FFF2-40B4-BE49-F238E27FC236}">
                <a16:creationId xmlns:a16="http://schemas.microsoft.com/office/drawing/2014/main" id="{7DCCE5F4-CB39-737E-357B-BD6F3AB21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897" y="1346662"/>
            <a:ext cx="3099608" cy="234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31E3393C-17EB-FDA4-0D2E-574A4FF40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897" y="3926626"/>
            <a:ext cx="3099608" cy="23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6972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34694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429969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680B5D0-24EC-465A-A0E6-C4DF951E0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1714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BF1B50-A83E-4ED6-A2AA-C943C1F89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928117"/>
            <a:ext cx="776325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F31E8B2-210B-4B90-83BB-3B180732E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4102" y="1110053"/>
            <a:ext cx="2539778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E9A2E0-D3B2-3751-E8DE-390017F8F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0076" y="1432223"/>
            <a:ext cx="2113813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2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VIA RADIAL NO MUNDO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387409-2B98-40F8-A65F-EF7CF989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5780565"/>
            <a:ext cx="776325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28">
            <a:extLst>
              <a:ext uri="{FF2B5EF4-FFF2-40B4-BE49-F238E27FC236}">
                <a16:creationId xmlns:a16="http://schemas.microsoft.com/office/drawing/2014/main" id="{C9E5F284-A588-4AE7-A36D-1C93E4FD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5190" y="5257800"/>
            <a:ext cx="810678" cy="1080902"/>
            <a:chOff x="9685338" y="4460675"/>
            <a:chExt cx="1080904" cy="1080902"/>
          </a:xfrm>
        </p:grpSpPr>
        <p:sp>
          <p:nvSpPr>
            <p:cNvPr id="41" name="Oval 29">
              <a:extLst>
                <a:ext uri="{FF2B5EF4-FFF2-40B4-BE49-F238E27FC236}">
                  <a16:creationId xmlns:a16="http://schemas.microsoft.com/office/drawing/2014/main" id="{45D7D540-5CF2-4FC1-BE53-277CC22C0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2" name="Oval 30">
              <a:extLst>
                <a:ext uri="{FF2B5EF4-FFF2-40B4-BE49-F238E27FC236}">
                  <a16:creationId xmlns:a16="http://schemas.microsoft.com/office/drawing/2014/main" id="{916C9AA0-DC0C-49A1-ACDF-10BD6D739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F5D14E38-542C-9CFC-AD64-6235D1FB0F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818" t="29232" r="41636" b="41160"/>
          <a:stretch/>
        </p:blipFill>
        <p:spPr>
          <a:xfrm>
            <a:off x="690625" y="1891083"/>
            <a:ext cx="4973808" cy="300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7113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1935A14-B73B-6912-0D2F-37CC1DBBE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73" t="23899" r="59915" b="43891"/>
          <a:stretch/>
        </p:blipFill>
        <p:spPr>
          <a:xfrm>
            <a:off x="2474477" y="1787237"/>
            <a:ext cx="4067639" cy="417298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6DBF6D7-C054-6ABE-C3A2-C1D66E3D8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E93BE57-2E0E-B625-7529-8B86CC361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523" y="1335034"/>
            <a:ext cx="7932333" cy="45220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 ANATOMIA</a:t>
            </a:r>
          </a:p>
        </p:txBody>
      </p:sp>
    </p:spTree>
    <p:extLst>
      <p:ext uri="{BB962C8B-B14F-4D97-AF65-F5344CB8AC3E}">
        <p14:creationId xmlns:p14="http://schemas.microsoft.com/office/powerpoint/2010/main" val="21641228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5AA05A-7637-02EA-134C-89DDF26B7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D763EBC-7513-4349-0D77-AAAF1E62C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ACESSO RADIAL X RADIAL DISTAL</a:t>
            </a:r>
          </a:p>
        </p:txBody>
      </p:sp>
      <p:pic>
        <p:nvPicPr>
          <p:cNvPr id="4" name="Picture 4" descr="Tatuagem no braço&#10;&#10;Descrição gerada automaticamente com confiança média">
            <a:extLst>
              <a:ext uri="{FF2B5EF4-FFF2-40B4-BE49-F238E27FC236}">
                <a16:creationId xmlns:a16="http://schemas.microsoft.com/office/drawing/2014/main" id="{DDB2409D-FC22-114A-477A-43EB066EA2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73" y="1704340"/>
            <a:ext cx="4129432" cy="344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m">
            <a:extLst>
              <a:ext uri="{FF2B5EF4-FFF2-40B4-BE49-F238E27FC236}">
                <a16:creationId xmlns:a16="http://schemas.microsoft.com/office/drawing/2014/main" id="{15199AB6-3CFD-0F74-0AD4-21014D4251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704340"/>
            <a:ext cx="4387128" cy="344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2646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5" descr="object 5">
            <a:extLst>
              <a:ext uri="{FF2B5EF4-FFF2-40B4-BE49-F238E27FC236}">
                <a16:creationId xmlns:a16="http://schemas.microsoft.com/office/drawing/2014/main" id="{3DFE493A-E140-F83C-6644-BC67A741A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17" y="1380951"/>
            <a:ext cx="7752969" cy="408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5364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bject 2"/>
          <p:cNvSpPr txBox="1"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indent="12700">
              <a:spcBef>
                <a:spcPts val="100"/>
              </a:spcBef>
              <a:defRPr spc="-100"/>
            </a:lvl1pPr>
          </a:lstStyle>
          <a:p>
            <a:pPr>
              <a:spcBef>
                <a:spcPct val="0"/>
              </a:spcBef>
            </a:pPr>
            <a:r>
              <a:rPr lang="en-US" spc="-50"/>
              <a:t>INTRODUÇÃO</a:t>
            </a:r>
          </a:p>
        </p:txBody>
      </p:sp>
      <p:graphicFrame>
        <p:nvGraphicFramePr>
          <p:cNvPr id="110" name="object 3">
            <a:extLst>
              <a:ext uri="{FF2B5EF4-FFF2-40B4-BE49-F238E27FC236}">
                <a16:creationId xmlns:a16="http://schemas.microsoft.com/office/drawing/2014/main" id="{446EB182-F34C-A056-61B8-0D86366107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9733436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 descr="Analisando os resultados de raio-x médico">
            <a:extLst>
              <a:ext uri="{FF2B5EF4-FFF2-40B4-BE49-F238E27FC236}">
                <a16:creationId xmlns:a16="http://schemas.microsoft.com/office/drawing/2014/main" id="{29D85FB3-75E9-8994-28D5-2A92DCCCBD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85" name="object 2"/>
          <p:cNvSpPr txBox="1"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indent="12700"/>
            <a:r>
              <a:rPr lang="en-US" kern="1200" spc="-5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spc="-5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Objetivos</a:t>
            </a:r>
            <a:r>
              <a:rPr lang="en-US" kern="1200" spc="-5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kern="1200" spc="-5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Métodos</a:t>
            </a:r>
            <a:endParaRPr lang="en-US" kern="1200" spc="-5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6" name="object 3"/>
          <p:cNvSpPr txBox="1"/>
          <p:nvPr/>
        </p:nvSpPr>
        <p:spPr>
          <a:xfrm>
            <a:off x="822960" y="1845734"/>
            <a:ext cx="7543800" cy="40233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0" tIns="45720" rIns="0" bIns="45720" rtlCol="0">
            <a:normAutofit/>
          </a:bodyPr>
          <a:lstStyle/>
          <a:p>
            <a:pPr marL="76200" defTabSz="914400">
              <a:lnSpc>
                <a:spcPct val="90000"/>
              </a:lnSpc>
              <a:spcBef>
                <a:spcPts val="1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tabLst>
                <a:tab pos="368300" algn="l"/>
                <a:tab pos="381000" algn="l"/>
              </a:tabLst>
              <a:defRPr sz="2400" spc="-90">
                <a:solidFill>
                  <a:srgbClr val="171717"/>
                </a:solidFill>
              </a:defRPr>
            </a:pPr>
            <a:endParaRPr lang="en-US" sz="2400" spc="-20" dirty="0"/>
          </a:p>
          <a:p>
            <a:pPr marL="76200" defTabSz="914400">
              <a:lnSpc>
                <a:spcPct val="90000"/>
              </a:lnSpc>
              <a:spcBef>
                <a:spcPts val="1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tabLst>
                <a:tab pos="368300" algn="l"/>
                <a:tab pos="381000" algn="l"/>
              </a:tabLst>
              <a:defRPr sz="2400" spc="-90">
                <a:solidFill>
                  <a:srgbClr val="171717"/>
                </a:solidFill>
              </a:defRPr>
            </a:pPr>
            <a:endParaRPr lang="en-US" sz="2400" spc="-20" dirty="0"/>
          </a:p>
          <a:p>
            <a:pPr marL="76200" defTabSz="914400">
              <a:lnSpc>
                <a:spcPct val="90000"/>
              </a:lnSpc>
              <a:spcBef>
                <a:spcPts val="1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tabLst>
                <a:tab pos="368300" algn="l"/>
                <a:tab pos="381000" algn="l"/>
              </a:tabLst>
              <a:defRPr sz="2400" spc="-90">
                <a:solidFill>
                  <a:srgbClr val="171717"/>
                </a:solidFill>
              </a:defRPr>
            </a:pPr>
            <a:endParaRPr lang="pt-BR" sz="2400" spc="-20" dirty="0">
              <a:solidFill>
                <a:schemeClr val="tx2"/>
              </a:solidFill>
              <a:latin typeface="Helvetica Neue"/>
            </a:endParaRPr>
          </a:p>
          <a:p>
            <a:pPr marL="76200" defTabSz="914400">
              <a:lnSpc>
                <a:spcPct val="90000"/>
              </a:lnSpc>
              <a:spcBef>
                <a:spcPts val="1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tabLst>
                <a:tab pos="368300" algn="l"/>
                <a:tab pos="381000" algn="l"/>
              </a:tabLst>
              <a:defRPr sz="2400" spc="-90">
                <a:solidFill>
                  <a:srgbClr val="171717"/>
                </a:solidFill>
              </a:defRPr>
            </a:pPr>
            <a:r>
              <a:rPr lang="pt-BR" sz="2400" spc="-20" dirty="0">
                <a:solidFill>
                  <a:schemeClr val="tx2"/>
                </a:solidFill>
                <a:latin typeface="Helvetica Neue"/>
              </a:rPr>
              <a:t>	O objetivo deste trabalho foi avaliar a eficácia e a segurança do DRA em comparação com a abordagem radial convencional, tendo implementado uma sistemática de prevenção da RAO.</a:t>
            </a:r>
            <a:endParaRPr lang="en-US" sz="2400" spc="-20" dirty="0">
              <a:solidFill>
                <a:schemeClr val="tx2"/>
              </a:solidFill>
            </a:endParaRPr>
          </a:p>
        </p:txBody>
      </p:sp>
      <p:sp>
        <p:nvSpPr>
          <p:cNvPr id="87" name="object 4"/>
          <p:cNvSpPr txBox="1"/>
          <p:nvPr/>
        </p:nvSpPr>
        <p:spPr>
          <a:xfrm>
            <a:off x="2650488" y="5948362"/>
            <a:ext cx="5880101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600"/>
            </a:pPr>
            <a:endParaRPr sz="1600" spc="-2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C637C-CBF6-4FD2-58E0-52703A458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FA6DB4F-353B-39EB-5DFF-445BBF866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1271847"/>
            <a:ext cx="7807642" cy="432262"/>
          </a:xfrm>
        </p:spPr>
        <p:txBody>
          <a:bodyPr>
            <a:normAutofit fontScale="85000" lnSpcReduction="20000"/>
          </a:bodyPr>
          <a:lstStyle/>
          <a:p>
            <a:r>
              <a:rPr lang="pt-BR" sz="3600" dirty="0">
                <a:latin typeface="+mj-lt"/>
              </a:rPr>
              <a:t>Objetivos e Métodos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F2AFAB3-D0FB-F7D6-8B1C-151D706254A3}"/>
              </a:ext>
            </a:extLst>
          </p:cNvPr>
          <p:cNvSpPr txBox="1"/>
          <p:nvPr/>
        </p:nvSpPr>
        <p:spPr>
          <a:xfrm>
            <a:off x="831273" y="2155157"/>
            <a:ext cx="7431578" cy="2843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defTabSz="914400">
              <a:lnSpc>
                <a:spcPct val="90000"/>
              </a:lnSpc>
              <a:spcBef>
                <a:spcPts val="100"/>
              </a:spcBef>
              <a:buClr>
                <a:schemeClr val="accent1"/>
              </a:buClr>
              <a:buSzPct val="100000"/>
              <a:tabLst>
                <a:tab pos="368300" algn="l"/>
                <a:tab pos="381000" algn="l"/>
              </a:tabLst>
              <a:defRPr sz="2400" spc="-90">
                <a:solidFill>
                  <a:srgbClr val="171717"/>
                </a:solidFill>
              </a:defRPr>
            </a:pPr>
            <a:r>
              <a:rPr lang="pt-B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Trata-se de um trabalho </a:t>
            </a:r>
            <a:r>
              <a:rPr lang="pt-BR" sz="16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randomizado, prospectivo, multicêntrico, aberto e internacional</a:t>
            </a:r>
            <a:r>
              <a:rPr lang="pt-BR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A randomização foi 1:1 a DRA ou TRA em pacientes aos quais se colocou um introdutor </a:t>
            </a:r>
            <a:r>
              <a:rPr lang="pt-BR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Glidesheath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Slender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6F.  Recomendava-se a administração de </a:t>
            </a:r>
            <a:r>
              <a:rPr lang="pt-BR" sz="1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verapamil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5 mg e/ou nitroglicerina 100 a 200 mcg, posteriormente heparina 5000 UI.</a:t>
            </a:r>
            <a:endParaRPr lang="en-US" sz="1600" spc="-2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9100" indent="-342900" defTabSz="914400">
              <a:lnSpc>
                <a:spcPct val="90000"/>
              </a:lnSpc>
              <a:spcBef>
                <a:spcPts val="100"/>
              </a:spcBef>
              <a:buClr>
                <a:schemeClr val="accent1"/>
              </a:buClr>
              <a:buSzPct val="100000"/>
              <a:buFontTx/>
              <a:buChar char="-"/>
              <a:tabLst>
                <a:tab pos="368300" algn="l"/>
                <a:tab pos="381000" algn="l"/>
              </a:tabLst>
              <a:defRPr sz="2400" spc="-90">
                <a:solidFill>
                  <a:srgbClr val="171717"/>
                </a:solidFill>
              </a:defRPr>
            </a:pPr>
            <a:endParaRPr lang="en-US" sz="1600" spc="-2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indent="-285750" defTabSz="914400">
              <a:lnSpc>
                <a:spcPct val="90000"/>
              </a:lnSpc>
              <a:spcBef>
                <a:spcPts val="1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tabLst>
                <a:tab pos="368300" algn="l"/>
                <a:tab pos="381000" algn="l"/>
              </a:tabLst>
              <a:defRPr sz="2400" spc="-90">
                <a:solidFill>
                  <a:srgbClr val="171717"/>
                </a:solidFill>
              </a:defRPr>
            </a:pPr>
            <a:r>
              <a:rPr lang="en-US" sz="1600" b="1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Desfecho</a:t>
            </a:r>
            <a:r>
              <a:rPr lang="en-US" sz="1600" b="1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primário</a:t>
            </a:r>
            <a:r>
              <a:rPr lang="en-US" sz="16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incidência</a:t>
            </a:r>
            <a:r>
              <a:rPr lang="en-US" sz="16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RAO </a:t>
            </a:r>
            <a:r>
              <a:rPr lang="en-US" sz="16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6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alta</a:t>
            </a:r>
            <a:r>
              <a:rPr lang="en-US" sz="16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hospitalar</a:t>
            </a:r>
            <a:r>
              <a:rPr lang="en-US" sz="16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n-US" sz="16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meio</a:t>
            </a:r>
            <a:r>
              <a:rPr lang="en-US" sz="16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medição</a:t>
            </a:r>
            <a:r>
              <a:rPr lang="en-US" sz="16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Doppler. 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76200" defTabSz="914400">
              <a:lnSpc>
                <a:spcPct val="90000"/>
              </a:lnSpc>
              <a:spcBef>
                <a:spcPts val="100"/>
              </a:spcBef>
              <a:buClr>
                <a:schemeClr val="accent1"/>
              </a:buClr>
              <a:buSzPct val="100000"/>
              <a:tabLst>
                <a:tab pos="368300" algn="l"/>
                <a:tab pos="381000" algn="l"/>
              </a:tabLst>
              <a:defRPr sz="2400" spc="-90">
                <a:solidFill>
                  <a:srgbClr val="171717"/>
                </a:solidFill>
              </a:defRPr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indent="-285750" defTabSz="914400">
              <a:lnSpc>
                <a:spcPct val="90000"/>
              </a:lnSpc>
              <a:spcBef>
                <a:spcPts val="1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v"/>
              <a:tabLst>
                <a:tab pos="368300" algn="l"/>
                <a:tab pos="381000" algn="l"/>
              </a:tabLst>
              <a:defRPr sz="2400" spc="-90">
                <a:solidFill>
                  <a:srgbClr val="171717"/>
                </a:solidFill>
              </a:defRPr>
            </a:pP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Desfecho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secundário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BR" sz="1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inserção bem-sucedida do introdutor, </a:t>
            </a:r>
            <a:r>
              <a:rPr lang="pt-BR" sz="16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crossover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do sítio de punção, tempo de inserção do introdutor, tempo do procedimento, sangramento do sítio de punção ou complicações do acesso.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6200" defTabSz="914400">
              <a:lnSpc>
                <a:spcPct val="90000"/>
              </a:lnSpc>
              <a:spcBef>
                <a:spcPts val="100"/>
              </a:spcBef>
              <a:buClr>
                <a:schemeClr val="accent1"/>
              </a:buClr>
              <a:buSzPct val="100000"/>
              <a:tabLst>
                <a:tab pos="368300" algn="l"/>
                <a:tab pos="381000" algn="l"/>
              </a:tabLst>
              <a:defRPr sz="2400" spc="-90">
                <a:solidFill>
                  <a:srgbClr val="171717"/>
                </a:solidFill>
              </a:defRPr>
            </a:pPr>
            <a:endParaRPr lang="en-US" sz="1800" spc="-2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44442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9" name="object 2"/>
          <p:cNvSpPr txBox="1"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12700"/>
            <a:r>
              <a:rPr lang="en-US" sz="5400" dirty="0" err="1"/>
              <a:t>Critérios</a:t>
            </a:r>
            <a:r>
              <a:rPr lang="en-US" sz="5400" dirty="0"/>
              <a:t> de </a:t>
            </a:r>
            <a:r>
              <a:rPr lang="en-US" sz="5400" dirty="0" err="1"/>
              <a:t>inclusão|exclusão</a:t>
            </a:r>
            <a:endParaRPr lang="en-US" sz="5400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2013293"/>
            <a:ext cx="75438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2" name="object 3">
            <a:extLst>
              <a:ext uri="{FF2B5EF4-FFF2-40B4-BE49-F238E27FC236}">
                <a16:creationId xmlns:a16="http://schemas.microsoft.com/office/drawing/2014/main" id="{84AF3160-A73C-0416-3165-EC6D9BAF93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3044347"/>
              </p:ext>
            </p:extLst>
          </p:nvPr>
        </p:nvGraphicFramePr>
        <p:xfrm>
          <a:off x="802481" y="2385390"/>
          <a:ext cx="75438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2" name="object 2"/>
          <p:cNvSpPr txBox="1"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12700"/>
            <a:r>
              <a:rPr lang="en-US" sz="5400"/>
              <a:t> Seleção de operadores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2013293"/>
            <a:ext cx="75438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5" name="object 3">
            <a:extLst>
              <a:ext uri="{FF2B5EF4-FFF2-40B4-BE49-F238E27FC236}">
                <a16:creationId xmlns:a16="http://schemas.microsoft.com/office/drawing/2014/main" id="{EAD32A16-CB8C-08E3-73DC-EEDB04B893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6897725"/>
              </p:ext>
            </p:extLst>
          </p:nvPr>
        </p:nvGraphicFramePr>
        <p:xfrm>
          <a:off x="802481" y="2385390"/>
          <a:ext cx="75438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AA7A771-C518-DD8E-4840-560E67F83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Índice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2013293"/>
            <a:ext cx="75438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Espaço Reservado para Texto 2">
            <a:extLst>
              <a:ext uri="{FF2B5EF4-FFF2-40B4-BE49-F238E27FC236}">
                <a16:creationId xmlns:a16="http://schemas.microsoft.com/office/drawing/2014/main" id="{9076EF2A-A89D-8ED5-5413-CFD5082DFC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4022796"/>
              </p:ext>
            </p:extLst>
          </p:nvPr>
        </p:nvGraphicFramePr>
        <p:xfrm>
          <a:off x="802481" y="2385390"/>
          <a:ext cx="75438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85053770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2"/>
          <p:cNvSpPr txBox="1">
            <a:spLocks noGrp="1"/>
          </p:cNvSpPr>
          <p:nvPr>
            <p:ph type="title"/>
          </p:nvPr>
        </p:nvSpPr>
        <p:spPr>
          <a:xfrm>
            <a:off x="2640826" y="186459"/>
            <a:ext cx="5950587" cy="51308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indent="12700">
              <a:spcBef>
                <a:spcPts val="100"/>
              </a:spcBef>
            </a:pPr>
            <a:r>
              <a:rPr lang="pt-BR" dirty="0"/>
              <a:t>FLUXOGRAMA </a:t>
            </a:r>
            <a:endParaRPr spc="-100" dirty="0"/>
          </a:p>
        </p:txBody>
      </p:sp>
      <p:pic>
        <p:nvPicPr>
          <p:cNvPr id="100" name="object 3" descr="objec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620" y="1051560"/>
            <a:ext cx="4472940" cy="4993641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object 4"/>
          <p:cNvSpPr txBox="1"/>
          <p:nvPr/>
        </p:nvSpPr>
        <p:spPr>
          <a:xfrm>
            <a:off x="261619" y="1125219"/>
            <a:ext cx="3843022" cy="215444"/>
          </a:xfrm>
          <a:prstGeom prst="rect">
            <a:avLst/>
          </a:prstGeom>
          <a:solidFill>
            <a:srgbClr val="003E3E"/>
          </a:solidFill>
          <a:ln>
            <a:solidFill>
              <a:srgbClr val="4471C4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90805">
              <a:spcBef>
                <a:spcPts val="200"/>
              </a:spcBef>
              <a:defRPr sz="1400">
                <a:solidFill>
                  <a:srgbClr val="FFFFFF"/>
                </a:solidFill>
              </a:defRPr>
            </a:pPr>
            <a:r>
              <a:rPr lang="pt-BR" spc="-30" dirty="0"/>
              <a:t>Centros participantes entre a Europa e o Japão</a:t>
            </a:r>
            <a:endParaRPr spc="-10" dirty="0"/>
          </a:p>
        </p:txBody>
      </p:sp>
      <p:pic>
        <p:nvPicPr>
          <p:cNvPr id="102" name="object 5" descr="objec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20" y="1678938"/>
            <a:ext cx="3919221" cy="33782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40D4FFF-EAB8-794C-E57F-2452E9BB2CD8}"/>
              </a:ext>
            </a:extLst>
          </p:cNvPr>
          <p:cNvSpPr txBox="1"/>
          <p:nvPr/>
        </p:nvSpPr>
        <p:spPr>
          <a:xfrm>
            <a:off x="3022716" y="6563819"/>
            <a:ext cx="47465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 err="1">
                <a:effectLst/>
              </a:rPr>
              <a:t>Kiemeneij</a:t>
            </a:r>
            <a:r>
              <a:rPr lang="en-US" sz="800" b="0" i="0" dirty="0">
                <a:effectLst/>
              </a:rPr>
              <a:t> F. Left distal </a:t>
            </a:r>
            <a:r>
              <a:rPr lang="en-US" sz="800" b="0" i="0" dirty="0" err="1">
                <a:effectLst/>
              </a:rPr>
              <a:t>transradial</a:t>
            </a:r>
            <a:r>
              <a:rPr lang="en-US" sz="800" b="0" i="0" dirty="0">
                <a:effectLst/>
              </a:rPr>
              <a:t> access in the anatomical - 2022 </a:t>
            </a:r>
            <a:endParaRPr lang="pt-BR" sz="800" dirty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34694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429969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680B5D0-24EC-465A-A0E6-C4DF951E0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1714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30BF1B50-A83E-4ED6-A2AA-C943C1F89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928117"/>
            <a:ext cx="776325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1F31E8B2-210B-4B90-83BB-3B180732E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4102" y="1110053"/>
            <a:ext cx="2539778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bject 2"/>
          <p:cNvSpPr txBox="1">
            <a:spLocks noGrp="1"/>
          </p:cNvSpPr>
          <p:nvPr>
            <p:ph type="title"/>
          </p:nvPr>
        </p:nvSpPr>
        <p:spPr>
          <a:xfrm>
            <a:off x="6150076" y="1432223"/>
            <a:ext cx="2113813" cy="3357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12700">
              <a:lnSpc>
                <a:spcPct val="80000"/>
              </a:lnSpc>
              <a:tabLst>
                <a:tab pos="2692400" algn="l"/>
              </a:tabLst>
            </a:pPr>
            <a:r>
              <a:rPr lang="en-US" sz="25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                   CARACTERÍTICAS </a:t>
            </a:r>
            <a:endParaRPr lang="en-US" sz="2500" spc="-100">
              <a:blipFill dpi="0" rotWithShape="1">
                <a:blip r:embed="rId4"/>
                <a:srcRect/>
                <a:tile tx="6350" ty="-127000" sx="65000" sy="64000" flip="none" algn="tl"/>
              </a:blipFill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6B387409-2B98-40F8-A65F-EF7CF989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5780565"/>
            <a:ext cx="776325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9E5F284-A588-4AE7-A36D-1C93E4FD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5190" y="5257800"/>
            <a:ext cx="810678" cy="1080902"/>
            <a:chOff x="9685338" y="4460675"/>
            <a:chExt cx="1080904" cy="1080902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45D7D540-5CF2-4FC1-BE53-277CC22C0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916C9AA0-DC0C-49A1-ACDF-10BD6D739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05" name="object 3"/>
          <p:cNvGraphicFramePr/>
          <p:nvPr>
            <p:extLst>
              <p:ext uri="{D42A27DB-BD31-4B8C-83A1-F6EECF244321}">
                <p14:modId xmlns:p14="http://schemas.microsoft.com/office/powerpoint/2010/main" val="303073653"/>
              </p:ext>
            </p:extLst>
          </p:nvPr>
        </p:nvGraphicFramePr>
        <p:xfrm>
          <a:off x="1093300" y="1388911"/>
          <a:ext cx="4168459" cy="4011544"/>
        </p:xfrm>
        <a:graphic>
          <a:graphicData uri="http://schemas.openxmlformats.org/drawingml/2006/table">
            <a:tbl>
              <a:tblPr firstRow="1" bandRow="1">
                <a:noFill/>
                <a:tableStyleId>{4C3C2611-4C71-4FC5-86AE-919BDF0F9419}</a:tableStyleId>
              </a:tblPr>
              <a:tblGrid>
                <a:gridCol w="1677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0598">
                <a:tc>
                  <a:txBody>
                    <a:bodyPr/>
                    <a:lstStyle/>
                    <a:p>
                      <a:pPr algn="l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9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05567" marR="0" marT="52783" marB="5278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905" algn="ctr">
                        <a:spcBef>
                          <a:spcPts val="200"/>
                        </a:spcBef>
                        <a:defRPr sz="1600" spc="-25">
                          <a:solidFill>
                            <a:srgbClr val="FFFFFF"/>
                          </a:solidFill>
                          <a:sym typeface="Calibri"/>
                        </a:defRPr>
                      </a:pPr>
                      <a:r>
                        <a:rPr sz="9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TRA</a:t>
                      </a:r>
                    </a:p>
                    <a:p>
                      <a:pPr indent="1270" algn="ctr">
                        <a:defRPr sz="1600" spc="-10">
                          <a:solidFill>
                            <a:srgbClr val="FFFFFF"/>
                          </a:solidFill>
                          <a:sym typeface="Calibri"/>
                        </a:defRPr>
                      </a:pPr>
                      <a:r>
                        <a:rPr sz="9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N=657</a:t>
                      </a:r>
                    </a:p>
                  </a:txBody>
                  <a:tcPr marL="105567" marR="0" marT="52783" marB="5278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spcBef>
                          <a:spcPts val="200"/>
                        </a:spcBef>
                        <a:defRPr sz="1600" spc="-25">
                          <a:solidFill>
                            <a:srgbClr val="FFFFFF"/>
                          </a:solidFill>
                          <a:sym typeface="Calibri"/>
                        </a:defRPr>
                      </a:pPr>
                      <a:r>
                        <a:rPr sz="9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DRA</a:t>
                      </a:r>
                    </a:p>
                    <a:p>
                      <a:pPr indent="2540" algn="ctr">
                        <a:defRPr sz="1600" spc="-10">
                          <a:solidFill>
                            <a:srgbClr val="FFFFFF"/>
                          </a:solidFill>
                          <a:sym typeface="Calibri"/>
                        </a:defRPr>
                      </a:pPr>
                      <a:r>
                        <a:rPr sz="9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N=650</a:t>
                      </a:r>
                    </a:p>
                  </a:txBody>
                  <a:tcPr marL="105567" marR="0" marT="52783" marB="5278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4444" algn="ctr">
                        <a:spcBef>
                          <a:spcPts val="1200"/>
                        </a:spcBef>
                        <a:defRPr sz="1600">
                          <a:sym typeface="Calibri"/>
                        </a:defRPr>
                      </a:pPr>
                      <a:r>
                        <a:rPr sz="9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P-</a:t>
                      </a:r>
                      <a:r>
                        <a:rPr sz="900" b="1" spc="-1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value</a:t>
                      </a:r>
                    </a:p>
                  </a:txBody>
                  <a:tcPr marL="105567" marR="0" marT="52783" marB="5278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639">
                <a:tc>
                  <a:txBody>
                    <a:bodyPr/>
                    <a:lstStyle/>
                    <a:p>
                      <a:pPr indent="91439" algn="l">
                        <a:spcBef>
                          <a:spcPts val="200"/>
                        </a:spcBef>
                        <a:defRPr sz="1600">
                          <a:sym typeface="Calibri"/>
                        </a:defRPr>
                      </a:pPr>
                      <a:r>
                        <a:rPr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Age,</a:t>
                      </a:r>
                      <a:r>
                        <a:rPr sz="900" spc="-2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sz="900" spc="-1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years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2400" baseline="1736">
                          <a:sym typeface="Calibri"/>
                        </a:defRPr>
                      </a:pPr>
                      <a:r>
                        <a:rPr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68.2</a:t>
                      </a:r>
                      <a:r>
                        <a:rPr sz="900" spc="-1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sz="900" b="1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±</a:t>
                      </a:r>
                      <a:r>
                        <a:rPr sz="900" b="1" spc="-85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900" spc="-3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11.1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sz="2400" baseline="1736">
                          <a:sym typeface="Calibri"/>
                        </a:defRPr>
                      </a:pPr>
                      <a:r>
                        <a:rPr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68.0</a:t>
                      </a:r>
                      <a:r>
                        <a:rPr sz="900" spc="-7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sz="900" b="1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±</a:t>
                      </a:r>
                      <a:r>
                        <a:rPr sz="900" b="1" spc="-85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900" spc="-3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10.7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z="900" spc="-2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Calibri"/>
                        </a:rPr>
                        <a:t>0.74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639">
                <a:tc>
                  <a:txBody>
                    <a:bodyPr/>
                    <a:lstStyle/>
                    <a:p>
                      <a:pPr indent="91439" algn="l">
                        <a:spcBef>
                          <a:spcPts val="200"/>
                        </a:spcBef>
                        <a:defRPr sz="1600">
                          <a:sym typeface="Calibri"/>
                        </a:defRPr>
                      </a:pPr>
                      <a:r>
                        <a:rPr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Male,</a:t>
                      </a:r>
                      <a:r>
                        <a:rPr sz="900" spc="-1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sz="900" spc="-5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%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sz="900" spc="-2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Calibri"/>
                        </a:rPr>
                        <a:t>71.2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sz="900" spc="-2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Calibri"/>
                        </a:rPr>
                        <a:t>73.7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z="900" spc="-2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Calibri"/>
                        </a:rPr>
                        <a:t>0.32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639">
                <a:tc>
                  <a:txBody>
                    <a:bodyPr/>
                    <a:lstStyle/>
                    <a:p>
                      <a:pPr indent="91439" algn="l">
                        <a:spcBef>
                          <a:spcPts val="200"/>
                        </a:spcBef>
                        <a:defRPr sz="1600">
                          <a:sym typeface="Calibri"/>
                        </a:defRPr>
                      </a:pPr>
                      <a:r>
                        <a:rPr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Body</a:t>
                      </a:r>
                      <a:r>
                        <a:rPr sz="900" spc="1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mass</a:t>
                      </a:r>
                      <a:r>
                        <a:rPr sz="900" spc="-2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index,</a:t>
                      </a:r>
                      <a:r>
                        <a:rPr sz="900" spc="-2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kg/m²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635" algn="ctr">
                        <a:spcBef>
                          <a:spcPts val="300"/>
                        </a:spcBef>
                        <a:defRPr sz="2400" baseline="1736">
                          <a:sym typeface="Calibri"/>
                        </a:defRPr>
                      </a:pPr>
                      <a:r>
                        <a:rPr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28.2</a:t>
                      </a:r>
                      <a:r>
                        <a:rPr sz="900" spc="-1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sz="900" b="1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±</a:t>
                      </a:r>
                      <a:r>
                        <a:rPr sz="900" b="1" spc="-85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900" spc="-37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5.1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905" algn="ctr">
                        <a:spcBef>
                          <a:spcPts val="300"/>
                        </a:spcBef>
                        <a:defRPr sz="2400" baseline="1736">
                          <a:sym typeface="Calibri"/>
                        </a:defRPr>
                      </a:pPr>
                      <a:r>
                        <a:rPr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27.7</a:t>
                      </a:r>
                      <a:r>
                        <a:rPr sz="900" spc="-1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sz="900" b="1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±</a:t>
                      </a:r>
                      <a:r>
                        <a:rPr sz="900" b="1" spc="-85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900" spc="-37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5.1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z="900" spc="-1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Calibri"/>
                        </a:rPr>
                        <a:t>0.081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639">
                <a:tc>
                  <a:txBody>
                    <a:bodyPr/>
                    <a:lstStyle/>
                    <a:p>
                      <a:pPr indent="91439" algn="l">
                        <a:spcBef>
                          <a:spcPts val="200"/>
                        </a:spcBef>
                        <a:defRPr sz="1600">
                          <a:sym typeface="Calibri"/>
                        </a:defRPr>
                      </a:pPr>
                      <a:r>
                        <a:rPr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Current</a:t>
                      </a:r>
                      <a:r>
                        <a:rPr sz="900" spc="-1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smoking,</a:t>
                      </a:r>
                      <a:r>
                        <a:rPr sz="900" spc="-3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sz="900" spc="-5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%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z="900" spc="-2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Calibri"/>
                        </a:rPr>
                        <a:t>21.4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z="900" spc="-2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Calibri"/>
                        </a:rPr>
                        <a:t>22.4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z="900" spc="-2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Calibri"/>
                        </a:rPr>
                        <a:t>0.68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639">
                <a:tc>
                  <a:txBody>
                    <a:bodyPr/>
                    <a:lstStyle/>
                    <a:p>
                      <a:pPr indent="91439" algn="l">
                        <a:spcBef>
                          <a:spcPts val="200"/>
                        </a:spcBef>
                        <a:defRPr sz="1600">
                          <a:sym typeface="Calibri"/>
                        </a:defRPr>
                      </a:pPr>
                      <a:r>
                        <a:rPr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Diabetes,</a:t>
                      </a:r>
                      <a:r>
                        <a:rPr sz="900" spc="-6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sz="900" spc="-5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%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z="900" spc="-2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Calibri"/>
                        </a:rPr>
                        <a:t>28.9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z="900" spc="-2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Calibri"/>
                        </a:rPr>
                        <a:t>30.2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z="900" spc="-2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Calibri"/>
                        </a:rPr>
                        <a:t>0.61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639">
                <a:tc>
                  <a:txBody>
                    <a:bodyPr/>
                    <a:lstStyle/>
                    <a:p>
                      <a:pPr indent="91439" algn="l">
                        <a:spcBef>
                          <a:spcPts val="200"/>
                        </a:spcBef>
                        <a:defRPr sz="1600">
                          <a:sym typeface="Calibri"/>
                        </a:defRPr>
                      </a:pPr>
                      <a:r>
                        <a:rPr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Hypertension,</a:t>
                      </a:r>
                      <a:r>
                        <a:rPr sz="900" spc="-2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sz="900" spc="-5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%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z="900" spc="-2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Calibri"/>
                        </a:rPr>
                        <a:t>79.6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z="900" spc="-2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Calibri"/>
                        </a:rPr>
                        <a:t>76.7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z="900" spc="-2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Calibri"/>
                        </a:rPr>
                        <a:t>0.19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639">
                <a:tc>
                  <a:txBody>
                    <a:bodyPr/>
                    <a:lstStyle/>
                    <a:p>
                      <a:pPr indent="91439" algn="l">
                        <a:spcBef>
                          <a:spcPts val="200"/>
                        </a:spcBef>
                        <a:defRPr sz="1600">
                          <a:sym typeface="Calibri"/>
                        </a:defRPr>
                      </a:pPr>
                      <a:r>
                        <a:rPr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Previous</a:t>
                      </a:r>
                      <a:r>
                        <a:rPr sz="900" spc="-2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PCI</a:t>
                      </a:r>
                      <a:r>
                        <a:rPr sz="900" spc="-2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with</a:t>
                      </a:r>
                      <a:r>
                        <a:rPr sz="900" spc="-3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radial,</a:t>
                      </a:r>
                      <a:r>
                        <a:rPr sz="900" spc="-5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%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z="900" spc="-2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Calibri"/>
                        </a:rPr>
                        <a:t>34.8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z="900" spc="-2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Calibri"/>
                        </a:rPr>
                        <a:t>32.8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z="900" spc="-2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Calibri"/>
                        </a:rPr>
                        <a:t>0.46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639">
                <a:tc>
                  <a:txBody>
                    <a:bodyPr/>
                    <a:lstStyle/>
                    <a:p>
                      <a:pPr indent="91439" algn="l">
                        <a:spcBef>
                          <a:spcPts val="200"/>
                        </a:spcBef>
                        <a:defRPr sz="1600" spc="-10">
                          <a:sym typeface="Calibri"/>
                        </a:defRPr>
                      </a:pPr>
                      <a:r>
                        <a:rPr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Peripheral</a:t>
                      </a:r>
                      <a:r>
                        <a:rPr sz="900" spc="-2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sz="900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artery</a:t>
                      </a:r>
                      <a:r>
                        <a:rPr sz="900" spc="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sz="900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disease,</a:t>
                      </a:r>
                      <a:r>
                        <a:rPr sz="900" spc="-2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sz="900" spc="-5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%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z="900" spc="-2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Calibri"/>
                        </a:rPr>
                        <a:t>10.4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z="900" spc="-2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Calibri"/>
                        </a:rPr>
                        <a:t>10.5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z="900" spc="-2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Calibri"/>
                        </a:rPr>
                        <a:t>0.97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639">
                <a:tc>
                  <a:txBody>
                    <a:bodyPr/>
                    <a:lstStyle/>
                    <a:p>
                      <a:pPr indent="91439" algn="l">
                        <a:spcBef>
                          <a:spcPts val="200"/>
                        </a:spcBef>
                        <a:defRPr sz="1600">
                          <a:sym typeface="Calibri"/>
                        </a:defRPr>
                      </a:pPr>
                      <a:r>
                        <a:rPr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Chronic</a:t>
                      </a:r>
                      <a:r>
                        <a:rPr sz="900" spc="-2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coronary</a:t>
                      </a:r>
                      <a:r>
                        <a:rPr sz="900" spc="-1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syndrome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9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9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9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639">
                <a:tc>
                  <a:txBody>
                    <a:bodyPr/>
                    <a:lstStyle/>
                    <a:p>
                      <a:pPr indent="269240" algn="l">
                        <a:spcBef>
                          <a:spcPts val="200"/>
                        </a:spcBef>
                        <a:defRPr sz="1600">
                          <a:sym typeface="Calibri"/>
                        </a:defRPr>
                      </a:pPr>
                      <a:r>
                        <a:rPr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Silent</a:t>
                      </a:r>
                      <a:r>
                        <a:rPr sz="900" spc="-4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ischemia,</a:t>
                      </a:r>
                      <a:r>
                        <a:rPr sz="900" spc="-2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sz="900" spc="-5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%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sz="900" spc="-2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Calibri"/>
                        </a:rPr>
                        <a:t>33.6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sz="900" spc="-2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Calibri"/>
                        </a:rPr>
                        <a:t>36.3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z="900" spc="-2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Calibri"/>
                        </a:rPr>
                        <a:t>0.31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639">
                <a:tc>
                  <a:txBody>
                    <a:bodyPr/>
                    <a:lstStyle/>
                    <a:p>
                      <a:pPr indent="269240" algn="l">
                        <a:spcBef>
                          <a:spcPts val="200"/>
                        </a:spcBef>
                        <a:defRPr sz="1600">
                          <a:sym typeface="Calibri"/>
                        </a:defRPr>
                      </a:pPr>
                      <a:r>
                        <a:rPr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Stable</a:t>
                      </a:r>
                      <a:r>
                        <a:rPr sz="900" spc="-3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angina,</a:t>
                      </a:r>
                      <a:r>
                        <a:rPr sz="900" spc="-2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sz="900" spc="-5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%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sz="900" spc="-2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Calibri"/>
                        </a:rPr>
                        <a:t>50.2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sz="900" spc="-2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Calibri"/>
                        </a:rPr>
                        <a:t>49.7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z="900" spc="-2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Calibri"/>
                        </a:rPr>
                        <a:t>0.85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8639">
                <a:tc>
                  <a:txBody>
                    <a:bodyPr/>
                    <a:lstStyle/>
                    <a:p>
                      <a:pPr indent="91439" algn="l">
                        <a:spcBef>
                          <a:spcPts val="200"/>
                        </a:spcBef>
                        <a:defRPr sz="1600">
                          <a:sym typeface="Calibri"/>
                        </a:defRPr>
                      </a:pPr>
                      <a:r>
                        <a:rPr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Acute</a:t>
                      </a:r>
                      <a:r>
                        <a:rPr sz="900" spc="-3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coronary</a:t>
                      </a:r>
                      <a:r>
                        <a:rPr sz="900" spc="1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sz="900" spc="-1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syndrome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9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9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9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8639">
                <a:tc>
                  <a:txBody>
                    <a:bodyPr/>
                    <a:lstStyle/>
                    <a:p>
                      <a:pPr indent="269240" algn="l">
                        <a:spcBef>
                          <a:spcPts val="200"/>
                        </a:spcBef>
                        <a:defRPr sz="1600">
                          <a:sym typeface="Calibri"/>
                        </a:defRPr>
                      </a:pPr>
                      <a:r>
                        <a:rPr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Unstable</a:t>
                      </a:r>
                      <a:r>
                        <a:rPr sz="900" spc="-4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angina,</a:t>
                      </a:r>
                      <a:r>
                        <a:rPr sz="900" spc="-2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sz="900" spc="-5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%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sz="900" spc="-2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Calibri"/>
                        </a:rPr>
                        <a:t>8.7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sz="900" spc="-2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Calibri"/>
                        </a:rPr>
                        <a:t>7.2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z="900" spc="-2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Calibri"/>
                        </a:rPr>
                        <a:t>0.33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8639">
                <a:tc>
                  <a:txBody>
                    <a:bodyPr/>
                    <a:lstStyle/>
                    <a:p>
                      <a:pPr indent="269240" algn="l">
                        <a:spcBef>
                          <a:spcPts val="200"/>
                        </a:spcBef>
                        <a:defRPr sz="1600">
                          <a:sym typeface="Calibri"/>
                        </a:defRPr>
                      </a:pPr>
                      <a:r>
                        <a:rPr sz="9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NSTEMI,</a:t>
                      </a:r>
                      <a:r>
                        <a:rPr sz="900" spc="-5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%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sz="900" spc="-2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Calibri"/>
                        </a:rPr>
                        <a:t>7.5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sz="900" spc="-25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Calibri"/>
                        </a:rPr>
                        <a:t>6.8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z="900" spc="-2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sym typeface="Calibri"/>
                        </a:rPr>
                        <a:t>0.63</a:t>
                      </a:r>
                    </a:p>
                  </a:txBody>
                  <a:tcPr marL="105567" marR="0" marT="52783" marB="52783" horzOverflow="overflow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ject 2"/>
          <p:cNvSpPr txBox="1">
            <a:spLocks noGrp="1"/>
          </p:cNvSpPr>
          <p:nvPr>
            <p:ph type="title"/>
          </p:nvPr>
        </p:nvSpPr>
        <p:spPr>
          <a:xfrm>
            <a:off x="1763140" y="234949"/>
            <a:ext cx="5665472" cy="51308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indent="12700">
              <a:spcBef>
                <a:spcPts val="100"/>
              </a:spcBef>
              <a:tabLst>
                <a:tab pos="2692400" algn="l"/>
              </a:tabLst>
            </a:pPr>
            <a:r>
              <a:rPr lang="pt-BR" spc="-100" dirty="0"/>
              <a:t>      DESFECHO PRIMÁRIO</a:t>
            </a:r>
            <a:endParaRPr spc="-100" dirty="0"/>
          </a:p>
        </p:txBody>
      </p:sp>
      <p:pic>
        <p:nvPicPr>
          <p:cNvPr id="114" name="object 3" descr="objec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560" y="1844038"/>
            <a:ext cx="2992119" cy="3449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object 4" descr="objec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100" y="1844038"/>
            <a:ext cx="2816860" cy="326644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object 5"/>
          <p:cNvSpPr txBox="1"/>
          <p:nvPr/>
        </p:nvSpPr>
        <p:spPr>
          <a:xfrm>
            <a:off x="3345179" y="1140460"/>
            <a:ext cx="2367281" cy="369332"/>
          </a:xfrm>
          <a:prstGeom prst="rect">
            <a:avLst/>
          </a:prstGeom>
          <a:solidFill>
            <a:srgbClr val="5B9BD4"/>
          </a:solidFill>
          <a:ln w="19050">
            <a:solidFill>
              <a:srgbClr val="FFFFFF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227965">
              <a:spcBef>
                <a:spcPts val="200"/>
              </a:spcBef>
              <a:defRPr sz="2400">
                <a:solidFill>
                  <a:srgbClr val="FFFFFF"/>
                </a:solidFill>
              </a:defRPr>
            </a:pPr>
            <a:r>
              <a:rPr lang="pt-BR" spc="-25" dirty="0"/>
              <a:t>          OAR</a:t>
            </a:r>
            <a:endParaRPr spc="-25" dirty="0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34694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429969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4" name="Rectangle 133">
            <a:extLst>
              <a:ext uri="{FF2B5EF4-FFF2-40B4-BE49-F238E27FC236}">
                <a16:creationId xmlns:a16="http://schemas.microsoft.com/office/drawing/2014/main" id="{0680B5D0-24EC-465A-A0E6-C4DF951E0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1714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0BF1B50-A83E-4ED6-A2AA-C943C1F89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928117"/>
            <a:ext cx="776325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F31E8B2-210B-4B90-83BB-3B180732E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4102" y="1110053"/>
            <a:ext cx="2539778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bject 2"/>
          <p:cNvSpPr txBox="1">
            <a:spLocks noGrp="1"/>
          </p:cNvSpPr>
          <p:nvPr>
            <p:ph type="title"/>
          </p:nvPr>
        </p:nvSpPr>
        <p:spPr>
          <a:xfrm>
            <a:off x="6150076" y="1432223"/>
            <a:ext cx="2113813" cy="3357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12700">
              <a:lnSpc>
                <a:spcPct val="80000"/>
              </a:lnSpc>
              <a:tabLst>
                <a:tab pos="2692400" algn="l"/>
              </a:tabLst>
            </a:pPr>
            <a:r>
              <a:rPr lang="en-US" sz="3600" spc="-1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        DESFECHO SECUNDÁRIO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B387409-2B98-40F8-A65F-EF7CF989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5780565"/>
            <a:ext cx="776325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E5F284-A588-4AE7-A36D-1C93E4FD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5190" y="5257800"/>
            <a:ext cx="810678" cy="1080902"/>
            <a:chOff x="9685338" y="4460675"/>
            <a:chExt cx="1080904" cy="1080902"/>
          </a:xfrm>
        </p:grpSpPr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45D7D540-5CF2-4FC1-BE53-277CC22C0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916C9AA0-DC0C-49A1-ACDF-10BD6D739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19" name="object 3"/>
          <p:cNvGraphicFramePr/>
          <p:nvPr>
            <p:extLst>
              <p:ext uri="{D42A27DB-BD31-4B8C-83A1-F6EECF244321}">
                <p14:modId xmlns:p14="http://schemas.microsoft.com/office/powerpoint/2010/main" val="884949711"/>
              </p:ext>
            </p:extLst>
          </p:nvPr>
        </p:nvGraphicFramePr>
        <p:xfrm>
          <a:off x="690625" y="2129362"/>
          <a:ext cx="4973810" cy="2611035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20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9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4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33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99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1828">
                <a:tc>
                  <a:txBody>
                    <a:bodyPr/>
                    <a:lstStyle/>
                    <a:p>
                      <a:pPr algn="l"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900"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100"/>
                    </a:p>
                    <a:p>
                      <a:pPr indent="806450" algn="l">
                        <a:defRPr sz="1600">
                          <a:sym typeface="Calibri"/>
                        </a:defRPr>
                      </a:pPr>
                      <a:r>
                        <a:rPr sz="1000"/>
                        <a:t>Intention</a:t>
                      </a:r>
                      <a:r>
                        <a:rPr sz="1000" spc="-55"/>
                        <a:t> </a:t>
                      </a:r>
                      <a:r>
                        <a:rPr sz="1000"/>
                        <a:t>to</a:t>
                      </a:r>
                      <a:r>
                        <a:rPr sz="1000" spc="-45"/>
                        <a:t> </a:t>
                      </a:r>
                      <a:r>
                        <a:rPr sz="1000" spc="-20"/>
                        <a:t>treat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100"/>
                    </a:p>
                    <a:p>
                      <a:pPr indent="990600" algn="l">
                        <a:defRPr sz="1600" spc="-10">
                          <a:sym typeface="Calibri"/>
                        </a:defRPr>
                      </a:pPr>
                      <a:r>
                        <a:rPr sz="1000"/>
                        <a:t>Per-protocol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525">
                <a:tc>
                  <a:txBody>
                    <a:bodyPr/>
                    <a:lstStyle/>
                    <a:p>
                      <a:pPr algn="l"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900"/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700"/>
                    </a:p>
                    <a:p>
                      <a:pPr marR="354965" indent="453390" algn="l">
                        <a:defRPr sz="1400" spc="-25">
                          <a:solidFill>
                            <a:srgbClr val="FFFFFF"/>
                          </a:solidFill>
                          <a:sym typeface="Calibri"/>
                        </a:defRPr>
                      </a:pPr>
                      <a:r>
                        <a:rPr sz="800"/>
                        <a:t>TRA </a:t>
                      </a:r>
                      <a:r>
                        <a:rPr sz="800" spc="-10"/>
                        <a:t>N=657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4A4B4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700"/>
                    </a:p>
                    <a:p>
                      <a:pPr marR="330200" indent="418465" algn="l">
                        <a:defRPr sz="1400" spc="-25">
                          <a:solidFill>
                            <a:srgbClr val="FFFFFF"/>
                          </a:solidFill>
                          <a:sym typeface="Calibri"/>
                        </a:defRPr>
                      </a:pPr>
                      <a:r>
                        <a:rPr sz="800"/>
                        <a:t>DRA </a:t>
                      </a:r>
                      <a:r>
                        <a:rPr sz="800" spc="-20"/>
                        <a:t>N=650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675F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700"/>
                    </a:p>
                    <a:p>
                      <a:pPr indent="635" algn="ctr">
                        <a:lnSpc>
                          <a:spcPts val="1500"/>
                        </a:lnSpc>
                        <a:defRPr sz="1400" spc="-25">
                          <a:sym typeface="Calibri"/>
                        </a:defRPr>
                      </a:pPr>
                      <a:r>
                        <a:rPr sz="800"/>
                        <a:t>P-</a:t>
                      </a:r>
                    </a:p>
                    <a:p>
                      <a:pPr indent="2540" algn="ctr">
                        <a:lnSpc>
                          <a:spcPts val="1500"/>
                        </a:lnSpc>
                        <a:defRPr sz="1400" spc="-10">
                          <a:sym typeface="Calibri"/>
                        </a:defRPr>
                      </a:pPr>
                      <a:r>
                        <a:rPr sz="800"/>
                        <a:t>value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700"/>
                    </a:p>
                    <a:p>
                      <a:pPr marR="341629" indent="443865" algn="l">
                        <a:defRPr sz="1400" spc="-25">
                          <a:solidFill>
                            <a:srgbClr val="FFFFFF"/>
                          </a:solidFill>
                          <a:sym typeface="Calibri"/>
                        </a:defRPr>
                      </a:pPr>
                      <a:r>
                        <a:rPr sz="800"/>
                        <a:t>TRA </a:t>
                      </a:r>
                      <a:r>
                        <a:rPr sz="800" spc="-20"/>
                        <a:t>N=622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4A4B4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700"/>
                    </a:p>
                    <a:p>
                      <a:pPr marR="309879" indent="401320" algn="l">
                        <a:defRPr sz="1400" spc="-25">
                          <a:solidFill>
                            <a:srgbClr val="FFFFFF"/>
                          </a:solidFill>
                          <a:sym typeface="Calibri"/>
                        </a:defRPr>
                      </a:pPr>
                      <a:r>
                        <a:rPr sz="800"/>
                        <a:t>DRA </a:t>
                      </a:r>
                      <a:r>
                        <a:rPr sz="800" spc="-20"/>
                        <a:t>N=596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675F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endParaRPr sz="1100"/>
                    </a:p>
                    <a:p>
                      <a:pPr indent="5080" algn="ctr">
                        <a:defRPr sz="1400" spc="-10">
                          <a:sym typeface="Calibri"/>
                        </a:defRPr>
                      </a:pPr>
                      <a:r>
                        <a:rPr sz="800"/>
                        <a:t>P-value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131">
                <a:tc>
                  <a:txBody>
                    <a:bodyPr/>
                    <a:lstStyle/>
                    <a:p>
                      <a:pPr indent="43815" algn="l">
                        <a:spcBef>
                          <a:spcPts val="800"/>
                        </a:spcBef>
                        <a:defRPr sz="1400">
                          <a:sym typeface="Calibri"/>
                        </a:defRPr>
                      </a:pPr>
                      <a:r>
                        <a:rPr sz="800"/>
                        <a:t>Radial</a:t>
                      </a:r>
                      <a:r>
                        <a:rPr sz="800" spc="-25"/>
                        <a:t> </a:t>
                      </a:r>
                      <a:r>
                        <a:rPr sz="800"/>
                        <a:t>artery</a:t>
                      </a:r>
                      <a:r>
                        <a:rPr sz="800" spc="10"/>
                        <a:t> </a:t>
                      </a:r>
                      <a:r>
                        <a:rPr sz="800"/>
                        <a:t>spasms,</a:t>
                      </a:r>
                      <a:r>
                        <a:rPr sz="800" spc="-10"/>
                        <a:t> </a:t>
                      </a:r>
                      <a:r>
                        <a:rPr sz="800" spc="-50"/>
                        <a:t>%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</a:pPr>
                      <a:r>
                        <a:rPr sz="800" spc="-25">
                          <a:sym typeface="Calibri"/>
                        </a:rPr>
                        <a:t>2.7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</a:pPr>
                      <a:r>
                        <a:rPr sz="800" spc="-25">
                          <a:sym typeface="Calibri"/>
                        </a:rPr>
                        <a:t>5.4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</a:pPr>
                      <a:r>
                        <a:rPr sz="800" spc="-10">
                          <a:sym typeface="Calibri"/>
                        </a:rPr>
                        <a:t>0.015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</a:pPr>
                      <a:r>
                        <a:rPr sz="800" spc="-25">
                          <a:sym typeface="Calibri"/>
                        </a:rPr>
                        <a:t>2.1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</a:pPr>
                      <a:r>
                        <a:rPr sz="800" spc="-25">
                          <a:sym typeface="Calibri"/>
                        </a:rPr>
                        <a:t>4.4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</a:pPr>
                      <a:r>
                        <a:rPr sz="800" spc="-10">
                          <a:sym typeface="Calibri"/>
                        </a:rPr>
                        <a:t>0.024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131">
                <a:tc>
                  <a:txBody>
                    <a:bodyPr/>
                    <a:lstStyle/>
                    <a:p>
                      <a:pPr indent="43815" algn="l">
                        <a:spcBef>
                          <a:spcPts val="800"/>
                        </a:spcBef>
                        <a:defRPr sz="1400">
                          <a:sym typeface="Calibri"/>
                        </a:defRPr>
                      </a:pPr>
                      <a:r>
                        <a:rPr sz="800"/>
                        <a:t>Pain,</a:t>
                      </a:r>
                      <a:r>
                        <a:rPr sz="800" spc="5"/>
                        <a:t> </a:t>
                      </a:r>
                      <a:r>
                        <a:rPr sz="800"/>
                        <a:t>Median</a:t>
                      </a:r>
                      <a:r>
                        <a:rPr sz="800" spc="-20"/>
                        <a:t> </a:t>
                      </a:r>
                      <a:r>
                        <a:rPr sz="800"/>
                        <a:t>Visual</a:t>
                      </a:r>
                      <a:r>
                        <a:rPr sz="800" spc="-5"/>
                        <a:t> </a:t>
                      </a:r>
                      <a:r>
                        <a:rPr sz="800"/>
                        <a:t>Analogue</a:t>
                      </a:r>
                      <a:r>
                        <a:rPr sz="800" spc="-20"/>
                        <a:t> Scale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Bef>
                          <a:spcPts val="800"/>
                        </a:spcBef>
                        <a:defRPr sz="1400">
                          <a:sym typeface="Calibri"/>
                        </a:defRPr>
                      </a:pPr>
                      <a:r>
                        <a:rPr sz="800"/>
                        <a:t>2</a:t>
                      </a:r>
                      <a:r>
                        <a:rPr sz="800" spc="-5"/>
                        <a:t> </a:t>
                      </a:r>
                      <a:r>
                        <a:rPr sz="800" spc="-10"/>
                        <a:t>(0-</a:t>
                      </a:r>
                      <a:r>
                        <a:rPr sz="800" spc="-25"/>
                        <a:t>3)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defRPr sz="1400">
                          <a:sym typeface="Calibri"/>
                        </a:defRPr>
                      </a:pPr>
                      <a:r>
                        <a:rPr sz="800"/>
                        <a:t>2</a:t>
                      </a:r>
                      <a:r>
                        <a:rPr sz="800" spc="-10"/>
                        <a:t> (0-</a:t>
                      </a:r>
                      <a:r>
                        <a:rPr sz="800" spc="-25"/>
                        <a:t>4)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</a:pPr>
                      <a:r>
                        <a:rPr sz="800" spc="-10">
                          <a:sym typeface="Calibri"/>
                        </a:rPr>
                        <a:t>0.067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905" algn="ctr">
                        <a:spcBef>
                          <a:spcPts val="800"/>
                        </a:spcBef>
                        <a:defRPr sz="1400">
                          <a:sym typeface="Calibri"/>
                        </a:defRPr>
                      </a:pPr>
                      <a:r>
                        <a:rPr sz="800"/>
                        <a:t>2</a:t>
                      </a:r>
                      <a:r>
                        <a:rPr sz="800" spc="-10"/>
                        <a:t> (0-</a:t>
                      </a:r>
                      <a:r>
                        <a:rPr sz="800" spc="-25"/>
                        <a:t>3)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Bef>
                          <a:spcPts val="800"/>
                        </a:spcBef>
                        <a:defRPr sz="1400">
                          <a:sym typeface="Calibri"/>
                        </a:defRPr>
                      </a:pPr>
                      <a:r>
                        <a:rPr sz="800"/>
                        <a:t>2</a:t>
                      </a:r>
                      <a:r>
                        <a:rPr sz="800" spc="-10"/>
                        <a:t> (0-</a:t>
                      </a:r>
                      <a:r>
                        <a:rPr sz="800" spc="-25"/>
                        <a:t>4)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</a:pPr>
                      <a:r>
                        <a:rPr sz="800" spc="-10">
                          <a:sym typeface="Calibri"/>
                        </a:rPr>
                        <a:t>0.045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131">
                <a:tc>
                  <a:txBody>
                    <a:bodyPr/>
                    <a:lstStyle/>
                    <a:p>
                      <a:pPr indent="43815" algn="l">
                        <a:spcBef>
                          <a:spcPts val="800"/>
                        </a:spcBef>
                        <a:defRPr sz="1400">
                          <a:sym typeface="Calibri"/>
                        </a:defRPr>
                      </a:pPr>
                      <a:r>
                        <a:rPr sz="800"/>
                        <a:t>Median</a:t>
                      </a:r>
                      <a:r>
                        <a:rPr sz="800" spc="-40"/>
                        <a:t> </a:t>
                      </a:r>
                      <a:r>
                        <a:rPr sz="800"/>
                        <a:t>hemostasis</a:t>
                      </a:r>
                      <a:r>
                        <a:rPr sz="800" spc="5"/>
                        <a:t> </a:t>
                      </a:r>
                      <a:r>
                        <a:rPr sz="800"/>
                        <a:t>time,</a:t>
                      </a:r>
                      <a:r>
                        <a:rPr sz="800" spc="-15"/>
                        <a:t> </a:t>
                      </a:r>
                      <a:r>
                        <a:rPr sz="800" spc="-25"/>
                        <a:t>min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Bef>
                          <a:spcPts val="800"/>
                        </a:spcBef>
                        <a:defRPr sz="1400">
                          <a:sym typeface="Calibri"/>
                        </a:defRPr>
                      </a:pPr>
                      <a:r>
                        <a:rPr sz="800"/>
                        <a:t>180</a:t>
                      </a:r>
                      <a:r>
                        <a:rPr sz="800" spc="10"/>
                        <a:t> </a:t>
                      </a:r>
                      <a:r>
                        <a:rPr sz="800" spc="-10"/>
                        <a:t>(134–292)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defRPr sz="1400">
                          <a:sym typeface="Calibri"/>
                        </a:defRPr>
                      </a:pPr>
                      <a:r>
                        <a:rPr sz="800"/>
                        <a:t>153</a:t>
                      </a:r>
                      <a:r>
                        <a:rPr sz="800" spc="20"/>
                        <a:t> </a:t>
                      </a:r>
                      <a:r>
                        <a:rPr sz="800" spc="-10"/>
                        <a:t>(105-</a:t>
                      </a:r>
                      <a:r>
                        <a:rPr sz="800" spc="-20"/>
                        <a:t>242)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</a:pPr>
                      <a:r>
                        <a:rPr sz="800" spc="-10">
                          <a:sym typeface="Calibri"/>
                        </a:rPr>
                        <a:t>&lt;0.0001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spcBef>
                          <a:spcPts val="800"/>
                        </a:spcBef>
                        <a:defRPr sz="1400">
                          <a:sym typeface="Calibri"/>
                        </a:defRPr>
                      </a:pPr>
                      <a:r>
                        <a:rPr sz="800"/>
                        <a:t>180</a:t>
                      </a:r>
                      <a:r>
                        <a:rPr sz="800" spc="15"/>
                        <a:t> </a:t>
                      </a:r>
                      <a:r>
                        <a:rPr sz="800" spc="-10"/>
                        <a:t>(130-</a:t>
                      </a:r>
                      <a:r>
                        <a:rPr sz="800" spc="-20"/>
                        <a:t>292)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Bef>
                          <a:spcPts val="800"/>
                        </a:spcBef>
                        <a:defRPr sz="1400">
                          <a:sym typeface="Calibri"/>
                        </a:defRPr>
                      </a:pPr>
                      <a:r>
                        <a:rPr sz="800"/>
                        <a:t>148</a:t>
                      </a:r>
                      <a:r>
                        <a:rPr sz="800" spc="20"/>
                        <a:t> </a:t>
                      </a:r>
                      <a:r>
                        <a:rPr sz="800" spc="-10"/>
                        <a:t>(101-</a:t>
                      </a:r>
                      <a:r>
                        <a:rPr sz="800" spc="-20"/>
                        <a:t>240)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</a:pPr>
                      <a:r>
                        <a:rPr sz="800" spc="-10">
                          <a:sym typeface="Calibri"/>
                        </a:rPr>
                        <a:t>&lt;0.0001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131">
                <a:tc>
                  <a:txBody>
                    <a:bodyPr/>
                    <a:lstStyle/>
                    <a:p>
                      <a:pPr indent="43815" algn="l">
                        <a:spcBef>
                          <a:spcPts val="800"/>
                        </a:spcBef>
                        <a:defRPr sz="1400">
                          <a:sym typeface="Calibri"/>
                        </a:defRPr>
                      </a:pPr>
                      <a:r>
                        <a:rPr sz="800"/>
                        <a:t>Patent</a:t>
                      </a:r>
                      <a:r>
                        <a:rPr sz="800" spc="-30"/>
                        <a:t> </a:t>
                      </a:r>
                      <a:r>
                        <a:rPr sz="800"/>
                        <a:t>haemostasis</a:t>
                      </a:r>
                      <a:r>
                        <a:rPr sz="800" spc="-20"/>
                        <a:t> </a:t>
                      </a:r>
                      <a:r>
                        <a:rPr sz="800"/>
                        <a:t>achieved*,</a:t>
                      </a:r>
                      <a:r>
                        <a:rPr sz="800" spc="-75"/>
                        <a:t> </a:t>
                      </a:r>
                      <a:r>
                        <a:rPr sz="800" spc="-50"/>
                        <a:t>%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</a:pPr>
                      <a:r>
                        <a:rPr sz="800" spc="-20">
                          <a:sym typeface="Calibri"/>
                        </a:rPr>
                        <a:t>94.4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</a:pPr>
                      <a:r>
                        <a:rPr sz="800" spc="-25">
                          <a:sym typeface="Calibri"/>
                        </a:rPr>
                        <a:t>NA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</a:pPr>
                      <a:r>
                        <a:rPr sz="800">
                          <a:sym typeface="Calibri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</a:pPr>
                      <a:r>
                        <a:rPr sz="800" spc="-20">
                          <a:sym typeface="Calibri"/>
                        </a:rPr>
                        <a:t>95.3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</a:pPr>
                      <a:r>
                        <a:rPr sz="800" spc="-25">
                          <a:sym typeface="Calibri"/>
                        </a:rPr>
                        <a:t>NA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</a:pPr>
                      <a:r>
                        <a:rPr sz="800">
                          <a:sym typeface="Calibri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505">
                <a:tc>
                  <a:txBody>
                    <a:bodyPr/>
                    <a:lstStyle/>
                    <a:p>
                      <a:pPr indent="43815" algn="l">
                        <a:spcBef>
                          <a:spcPts val="1000"/>
                        </a:spcBef>
                        <a:defRPr sz="1400">
                          <a:sym typeface="Calibri"/>
                        </a:defRPr>
                      </a:pPr>
                      <a:r>
                        <a:rPr sz="800"/>
                        <a:t>Bleeding, </a:t>
                      </a:r>
                      <a:r>
                        <a:rPr sz="800" spc="-50"/>
                        <a:t>%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</a:pPr>
                      <a:r>
                        <a:rPr sz="800" spc="-25">
                          <a:sym typeface="Calibri"/>
                        </a:rPr>
                        <a:t>5.5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</a:pPr>
                      <a:r>
                        <a:rPr sz="800" spc="-25">
                          <a:sym typeface="Calibri"/>
                        </a:rPr>
                        <a:t>6.8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</a:pPr>
                      <a:r>
                        <a:rPr sz="800" spc="-20">
                          <a:sym typeface="Calibri"/>
                        </a:rPr>
                        <a:t>0.33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</a:pPr>
                      <a:r>
                        <a:rPr sz="800" spc="-25">
                          <a:sym typeface="Calibri"/>
                        </a:rPr>
                        <a:t>5.5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</a:pPr>
                      <a:r>
                        <a:rPr sz="800" spc="-25">
                          <a:sym typeface="Calibri"/>
                        </a:rPr>
                        <a:t>5.7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</a:pPr>
                      <a:r>
                        <a:rPr sz="800" spc="-20">
                          <a:sym typeface="Calibri"/>
                        </a:rPr>
                        <a:t>0.86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131">
                <a:tc>
                  <a:txBody>
                    <a:bodyPr/>
                    <a:lstStyle/>
                    <a:p>
                      <a:pPr indent="175895" algn="l">
                        <a:spcBef>
                          <a:spcPts val="1000"/>
                        </a:spcBef>
                        <a:defRPr sz="1400">
                          <a:sym typeface="Calibri"/>
                        </a:defRPr>
                      </a:pPr>
                      <a:r>
                        <a:rPr sz="800"/>
                        <a:t>Puncture</a:t>
                      </a:r>
                      <a:r>
                        <a:rPr sz="800" spc="-60"/>
                        <a:t> </a:t>
                      </a:r>
                      <a:r>
                        <a:rPr sz="800" spc="-10"/>
                        <a:t>site-</a:t>
                      </a:r>
                      <a:r>
                        <a:rPr sz="800"/>
                        <a:t>related </a:t>
                      </a:r>
                      <a:r>
                        <a:rPr sz="800" spc="-10"/>
                        <a:t>bleeding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</a:pPr>
                      <a:r>
                        <a:rPr sz="800" spc="-25">
                          <a:sym typeface="Calibri"/>
                        </a:rPr>
                        <a:t>5.2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</a:pPr>
                      <a:r>
                        <a:rPr sz="800" spc="-25">
                          <a:sym typeface="Calibri"/>
                        </a:rPr>
                        <a:t>6.8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</a:pPr>
                      <a:r>
                        <a:rPr sz="800" spc="-20">
                          <a:sym typeface="Calibri"/>
                        </a:rPr>
                        <a:t>0.22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</a:pPr>
                      <a:r>
                        <a:rPr sz="800" spc="-25">
                          <a:sym typeface="Calibri"/>
                        </a:rPr>
                        <a:t>5.1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</a:pPr>
                      <a:r>
                        <a:rPr sz="800" spc="-25">
                          <a:sym typeface="Calibri"/>
                        </a:rPr>
                        <a:t>5.7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</a:pPr>
                      <a:r>
                        <a:rPr sz="800" spc="-20">
                          <a:sym typeface="Calibri"/>
                        </a:rPr>
                        <a:t>0.67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131">
                <a:tc>
                  <a:txBody>
                    <a:bodyPr/>
                    <a:lstStyle/>
                    <a:p>
                      <a:pPr indent="43815" algn="l">
                        <a:spcBef>
                          <a:spcPts val="1000"/>
                        </a:spcBef>
                        <a:defRPr sz="1400" spc="-10">
                          <a:sym typeface="Calibri"/>
                        </a:defRPr>
                      </a:pPr>
                      <a:r>
                        <a:rPr sz="800"/>
                        <a:t>Vascular</a:t>
                      </a:r>
                      <a:r>
                        <a:rPr sz="800" spc="-50"/>
                        <a:t> </a:t>
                      </a:r>
                      <a:r>
                        <a:rPr sz="800" spc="0"/>
                        <a:t>complications,</a:t>
                      </a:r>
                      <a:r>
                        <a:rPr sz="800" spc="-20"/>
                        <a:t> </a:t>
                      </a:r>
                      <a:r>
                        <a:rPr sz="800" spc="-50"/>
                        <a:t>%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</a:pPr>
                      <a:r>
                        <a:rPr sz="800" spc="-25">
                          <a:sym typeface="Calibri"/>
                        </a:rPr>
                        <a:t>1.2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</a:pPr>
                      <a:r>
                        <a:rPr sz="800" spc="-25">
                          <a:sym typeface="Calibri"/>
                        </a:rPr>
                        <a:t>1.1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</a:pPr>
                      <a:r>
                        <a:rPr sz="800" spc="-20">
                          <a:sym typeface="Calibri"/>
                        </a:rPr>
                        <a:t>0.81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</a:pPr>
                      <a:r>
                        <a:rPr sz="800" spc="-25">
                          <a:sym typeface="Calibri"/>
                        </a:rPr>
                        <a:t>0.5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</a:pPr>
                      <a:r>
                        <a:rPr sz="800" spc="-25">
                          <a:sym typeface="Calibri"/>
                        </a:rPr>
                        <a:t>0.5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</a:pPr>
                      <a:r>
                        <a:rPr sz="800" spc="-20">
                          <a:sym typeface="Calibri"/>
                        </a:rPr>
                        <a:t>0.99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object 2"/>
          <p:cNvSpPr txBox="1">
            <a:spLocks noGrp="1"/>
          </p:cNvSpPr>
          <p:nvPr>
            <p:ph type="title"/>
          </p:nvPr>
        </p:nvSpPr>
        <p:spPr>
          <a:xfrm>
            <a:off x="1833607" y="286038"/>
            <a:ext cx="5545347" cy="54483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indent="56514" algn="ctr">
              <a:spcBef>
                <a:spcPts val="100"/>
              </a:spcBef>
              <a:tabLst>
                <a:tab pos="2743200" algn="l"/>
              </a:tabLst>
            </a:pPr>
            <a:r>
              <a:rPr lang="pt-BR" spc="-100" dirty="0"/>
              <a:t>PRINCIPAIS ACHADOS</a:t>
            </a:r>
            <a:endParaRPr spc="-100" dirty="0"/>
          </a:p>
        </p:txBody>
      </p:sp>
      <p:grpSp>
        <p:nvGrpSpPr>
          <p:cNvPr id="131" name="object 3"/>
          <p:cNvGrpSpPr/>
          <p:nvPr/>
        </p:nvGrpSpPr>
        <p:grpSpPr>
          <a:xfrm>
            <a:off x="-1" y="1120139"/>
            <a:ext cx="9144001" cy="4958079"/>
            <a:chOff x="0" y="0"/>
            <a:chExt cx="9143999" cy="4958078"/>
          </a:xfrm>
        </p:grpSpPr>
        <p:pic>
          <p:nvPicPr>
            <p:cNvPr id="128" name="object 4" descr="object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40436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9" name="object 5"/>
            <p:cNvSpPr/>
            <p:nvPr/>
          </p:nvSpPr>
          <p:spPr>
            <a:xfrm>
              <a:off x="838199" y="4043679"/>
              <a:ext cx="1501142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7511" y="5400"/>
                  </a:lnTo>
                  <a:lnTo>
                    <a:pt x="9155" y="5400"/>
                  </a:lnTo>
                  <a:lnTo>
                    <a:pt x="9155" y="7566"/>
                  </a:lnTo>
                  <a:lnTo>
                    <a:pt x="0" y="756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7566"/>
                  </a:lnTo>
                  <a:lnTo>
                    <a:pt x="12445" y="7566"/>
                  </a:lnTo>
                  <a:lnTo>
                    <a:pt x="12445" y="5400"/>
                  </a:lnTo>
                  <a:lnTo>
                    <a:pt x="14089" y="54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0" name="object 6"/>
            <p:cNvSpPr/>
            <p:nvPr/>
          </p:nvSpPr>
          <p:spPr>
            <a:xfrm>
              <a:off x="838199" y="4043679"/>
              <a:ext cx="1501142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566"/>
                  </a:moveTo>
                  <a:lnTo>
                    <a:pt x="9155" y="7566"/>
                  </a:lnTo>
                  <a:lnTo>
                    <a:pt x="9155" y="5400"/>
                  </a:lnTo>
                  <a:lnTo>
                    <a:pt x="7511" y="5400"/>
                  </a:lnTo>
                  <a:lnTo>
                    <a:pt x="10800" y="0"/>
                  </a:lnTo>
                  <a:lnTo>
                    <a:pt x="14089" y="5400"/>
                  </a:lnTo>
                  <a:lnTo>
                    <a:pt x="12445" y="5400"/>
                  </a:lnTo>
                  <a:lnTo>
                    <a:pt x="12445" y="7566"/>
                  </a:lnTo>
                  <a:lnTo>
                    <a:pt x="21600" y="756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7566"/>
                  </a:lnTo>
                  <a:close/>
                </a:path>
              </a:pathLst>
            </a:custGeom>
            <a:noFill/>
            <a:ln w="412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32" name="object 7"/>
          <p:cNvSpPr txBox="1"/>
          <p:nvPr/>
        </p:nvSpPr>
        <p:spPr>
          <a:xfrm>
            <a:off x="1044256" y="5493384"/>
            <a:ext cx="1231584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2540" algn="ctr">
              <a:spcBef>
                <a:spcPts val="100"/>
              </a:spcBef>
              <a:defRPr spc="-20"/>
            </a:pPr>
            <a:r>
              <a:rPr dirty="0"/>
              <a:t>More</a:t>
            </a:r>
          </a:p>
          <a:p>
            <a:pPr algn="ctr">
              <a:defRPr spc="-10"/>
            </a:pPr>
            <a:r>
              <a:rPr dirty="0"/>
              <a:t>demanding</a:t>
            </a:r>
          </a:p>
        </p:txBody>
      </p:sp>
      <p:grpSp>
        <p:nvGrpSpPr>
          <p:cNvPr id="135" name="object 8"/>
          <p:cNvGrpSpPr/>
          <p:nvPr/>
        </p:nvGrpSpPr>
        <p:grpSpPr>
          <a:xfrm>
            <a:off x="3820158" y="5163820"/>
            <a:ext cx="1503682" cy="914400"/>
            <a:chOff x="0" y="0"/>
            <a:chExt cx="1503680" cy="914399"/>
          </a:xfrm>
        </p:grpSpPr>
        <p:sp>
          <p:nvSpPr>
            <p:cNvPr id="133" name="object 9"/>
            <p:cNvSpPr/>
            <p:nvPr/>
          </p:nvSpPr>
          <p:spPr>
            <a:xfrm>
              <a:off x="0" y="0"/>
              <a:ext cx="1503681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7516" y="5400"/>
                  </a:lnTo>
                  <a:lnTo>
                    <a:pt x="9158" y="5400"/>
                  </a:lnTo>
                  <a:lnTo>
                    <a:pt x="9158" y="7566"/>
                  </a:lnTo>
                  <a:lnTo>
                    <a:pt x="0" y="756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7566"/>
                  </a:lnTo>
                  <a:lnTo>
                    <a:pt x="12442" y="7566"/>
                  </a:lnTo>
                  <a:lnTo>
                    <a:pt x="12442" y="5400"/>
                  </a:lnTo>
                  <a:lnTo>
                    <a:pt x="14084" y="54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4" name="object 10"/>
            <p:cNvSpPr/>
            <p:nvPr/>
          </p:nvSpPr>
          <p:spPr>
            <a:xfrm>
              <a:off x="0" y="0"/>
              <a:ext cx="1503681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566"/>
                  </a:moveTo>
                  <a:lnTo>
                    <a:pt x="9158" y="7566"/>
                  </a:lnTo>
                  <a:lnTo>
                    <a:pt x="9158" y="5400"/>
                  </a:lnTo>
                  <a:lnTo>
                    <a:pt x="7516" y="5400"/>
                  </a:lnTo>
                  <a:lnTo>
                    <a:pt x="10800" y="0"/>
                  </a:lnTo>
                  <a:lnTo>
                    <a:pt x="14084" y="5400"/>
                  </a:lnTo>
                  <a:lnTo>
                    <a:pt x="12442" y="5400"/>
                  </a:lnTo>
                  <a:lnTo>
                    <a:pt x="12442" y="7566"/>
                  </a:lnTo>
                  <a:lnTo>
                    <a:pt x="21600" y="756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7566"/>
                  </a:lnTo>
                  <a:close/>
                </a:path>
              </a:pathLst>
            </a:custGeom>
            <a:noFill/>
            <a:ln w="412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36" name="object 11"/>
          <p:cNvSpPr txBox="1"/>
          <p:nvPr/>
        </p:nvSpPr>
        <p:spPr>
          <a:xfrm>
            <a:off x="4269134" y="5493384"/>
            <a:ext cx="1001395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spcBef>
                <a:spcPts val="100"/>
              </a:spcBef>
            </a:pPr>
            <a:r>
              <a:rPr lang="pt-BR" dirty="0"/>
              <a:t>   </a:t>
            </a:r>
            <a:r>
              <a:rPr dirty="0"/>
              <a:t>No</a:t>
            </a:r>
            <a:r>
              <a:rPr spc="-15" dirty="0"/>
              <a:t> </a:t>
            </a:r>
            <a:r>
              <a:rPr spc="-10" dirty="0"/>
              <a:t>impact</a:t>
            </a:r>
          </a:p>
        </p:txBody>
      </p:sp>
      <p:grpSp>
        <p:nvGrpSpPr>
          <p:cNvPr id="139" name="object 12"/>
          <p:cNvGrpSpPr/>
          <p:nvPr/>
        </p:nvGrpSpPr>
        <p:grpSpPr>
          <a:xfrm>
            <a:off x="6868159" y="5163820"/>
            <a:ext cx="1503682" cy="914400"/>
            <a:chOff x="0" y="0"/>
            <a:chExt cx="1503681" cy="914399"/>
          </a:xfrm>
        </p:grpSpPr>
        <p:sp>
          <p:nvSpPr>
            <p:cNvPr id="137" name="object 13"/>
            <p:cNvSpPr/>
            <p:nvPr/>
          </p:nvSpPr>
          <p:spPr>
            <a:xfrm>
              <a:off x="0" y="0"/>
              <a:ext cx="1503682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7516" y="5400"/>
                  </a:lnTo>
                  <a:lnTo>
                    <a:pt x="9158" y="5400"/>
                  </a:lnTo>
                  <a:lnTo>
                    <a:pt x="9158" y="7566"/>
                  </a:lnTo>
                  <a:lnTo>
                    <a:pt x="0" y="756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7566"/>
                  </a:lnTo>
                  <a:lnTo>
                    <a:pt x="12442" y="7566"/>
                  </a:lnTo>
                  <a:lnTo>
                    <a:pt x="12442" y="5400"/>
                  </a:lnTo>
                  <a:lnTo>
                    <a:pt x="14084" y="54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8" name="object 14"/>
            <p:cNvSpPr/>
            <p:nvPr/>
          </p:nvSpPr>
          <p:spPr>
            <a:xfrm>
              <a:off x="0" y="0"/>
              <a:ext cx="1503682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566"/>
                  </a:moveTo>
                  <a:lnTo>
                    <a:pt x="9158" y="7566"/>
                  </a:lnTo>
                  <a:lnTo>
                    <a:pt x="9158" y="5400"/>
                  </a:lnTo>
                  <a:lnTo>
                    <a:pt x="7516" y="5400"/>
                  </a:lnTo>
                  <a:lnTo>
                    <a:pt x="10800" y="0"/>
                  </a:lnTo>
                  <a:lnTo>
                    <a:pt x="14084" y="5400"/>
                  </a:lnTo>
                  <a:lnTo>
                    <a:pt x="12442" y="5400"/>
                  </a:lnTo>
                  <a:lnTo>
                    <a:pt x="12442" y="7566"/>
                  </a:lnTo>
                  <a:lnTo>
                    <a:pt x="21600" y="756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7566"/>
                  </a:lnTo>
                  <a:close/>
                </a:path>
              </a:pathLst>
            </a:custGeom>
            <a:noFill/>
            <a:ln w="412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40" name="object 15"/>
          <p:cNvSpPr txBox="1"/>
          <p:nvPr/>
        </p:nvSpPr>
        <p:spPr>
          <a:xfrm>
            <a:off x="7325614" y="5631179"/>
            <a:ext cx="687855" cy="279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indent="12700">
              <a:spcBef>
                <a:spcPts val="100"/>
              </a:spcBef>
              <a:defRPr spc="-10"/>
            </a:lvl1pPr>
          </a:lstStyle>
          <a:p>
            <a:r>
              <a:rPr dirty="0" err="1"/>
              <a:t>Easie</a:t>
            </a:r>
            <a:r>
              <a:rPr lang="pt-BR" dirty="0"/>
              <a:t>r</a:t>
            </a:r>
            <a:endParaRPr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9B71CF7-5DF6-431F-6057-01CB617D4BC8}"/>
              </a:ext>
            </a:extLst>
          </p:cNvPr>
          <p:cNvSpPr txBox="1"/>
          <p:nvPr/>
        </p:nvSpPr>
        <p:spPr>
          <a:xfrm>
            <a:off x="3097541" y="6623556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 err="1">
                <a:effectLst/>
              </a:rPr>
              <a:t>Kiemeneij</a:t>
            </a:r>
            <a:r>
              <a:rPr lang="en-US" sz="800" b="0" i="0" dirty="0">
                <a:effectLst/>
              </a:rPr>
              <a:t> F. Left distal </a:t>
            </a:r>
            <a:r>
              <a:rPr lang="en-US" sz="800" b="0" i="0" dirty="0" err="1">
                <a:effectLst/>
              </a:rPr>
              <a:t>transradial</a:t>
            </a:r>
            <a:r>
              <a:rPr lang="en-US" sz="800" b="0" i="0" dirty="0">
                <a:effectLst/>
              </a:rPr>
              <a:t> access in the anatomical </a:t>
            </a:r>
            <a:endParaRPr lang="pt-BR" sz="800" dirty="0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object 2"/>
          <p:cNvSpPr txBox="1">
            <a:spLocks noGrp="1"/>
          </p:cNvSpPr>
          <p:nvPr>
            <p:ph type="title"/>
          </p:nvPr>
        </p:nvSpPr>
        <p:spPr>
          <a:xfrm>
            <a:off x="1571105" y="274320"/>
            <a:ext cx="6001084" cy="47797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indent="56514" algn="ctr">
              <a:spcBef>
                <a:spcPts val="100"/>
              </a:spcBef>
              <a:tabLst>
                <a:tab pos="2743200" algn="l"/>
              </a:tabLst>
            </a:pPr>
            <a:r>
              <a:rPr lang="pt-BR" spc="-100" dirty="0"/>
              <a:t>PRINCIPAIS ACHADOS</a:t>
            </a:r>
            <a:endParaRPr spc="-100" dirty="0"/>
          </a:p>
        </p:txBody>
      </p:sp>
      <p:pic>
        <p:nvPicPr>
          <p:cNvPr id="122" name="object 3" descr="objec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0" y="1000760"/>
            <a:ext cx="2755901" cy="49860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object 4" descr="objec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0" y="2166620"/>
            <a:ext cx="2613661" cy="3014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object 5" descr="objec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159" y="2166620"/>
            <a:ext cx="2438400" cy="2839719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object 6"/>
          <p:cNvSpPr txBox="1"/>
          <p:nvPr/>
        </p:nvSpPr>
        <p:spPr>
          <a:xfrm>
            <a:off x="5244655" y="1415702"/>
            <a:ext cx="1628140" cy="260698"/>
          </a:xfrm>
          <a:prstGeom prst="rect">
            <a:avLst/>
          </a:prstGeom>
          <a:solidFill>
            <a:srgbClr val="5B9BD4"/>
          </a:solidFill>
          <a:ln w="19050">
            <a:solidFill>
              <a:srgbClr val="FFFFFF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91439">
              <a:spcBef>
                <a:spcPts val="200"/>
              </a:spcBef>
              <a:defRPr>
                <a:solidFill>
                  <a:srgbClr val="FFFFFF"/>
                </a:solidFill>
              </a:defRPr>
            </a:pPr>
            <a:r>
              <a:rPr dirty="0"/>
              <a:t>FOREARM</a:t>
            </a:r>
            <a:r>
              <a:rPr spc="-50" dirty="0"/>
              <a:t> </a:t>
            </a:r>
            <a:r>
              <a:rPr spc="-25" dirty="0"/>
              <a:t>RAO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C1AF617-23C4-2CCB-EBED-4634B559BC7D}"/>
              </a:ext>
            </a:extLst>
          </p:cNvPr>
          <p:cNvSpPr txBox="1"/>
          <p:nvPr/>
        </p:nvSpPr>
        <p:spPr>
          <a:xfrm>
            <a:off x="3134359" y="6312943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 err="1">
                <a:effectLst/>
              </a:rPr>
              <a:t>Kiemeneij</a:t>
            </a:r>
            <a:r>
              <a:rPr lang="en-US" sz="800" b="0" i="0" dirty="0">
                <a:effectLst/>
              </a:rPr>
              <a:t> F. Left distal </a:t>
            </a:r>
            <a:r>
              <a:rPr lang="en-US" sz="800" b="0" i="0" dirty="0" err="1">
                <a:effectLst/>
              </a:rPr>
              <a:t>transradial</a:t>
            </a:r>
            <a:r>
              <a:rPr lang="en-US" sz="800" b="0" i="0" dirty="0">
                <a:effectLst/>
              </a:rPr>
              <a:t> access in the anatomical </a:t>
            </a:r>
            <a:endParaRPr lang="pt-BR" sz="800" dirty="0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roup 165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70" name="Rectangle 169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059D8741-EAD6-41B1-A882-70D70FC3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776" y="1679569"/>
            <a:ext cx="2624148" cy="3498858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45444F36-3103-4D11-A25F-C054D460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4600" y="1864667"/>
            <a:ext cx="2346500" cy="3128662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object 2"/>
          <p:cNvSpPr txBox="1">
            <a:spLocks noGrp="1"/>
          </p:cNvSpPr>
          <p:nvPr>
            <p:ph type="title"/>
          </p:nvPr>
        </p:nvSpPr>
        <p:spPr>
          <a:xfrm>
            <a:off x="1117608" y="2376862"/>
            <a:ext cx="1980485" cy="2104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indent="12700" algn="ctr"/>
            <a:r>
              <a:rPr lang="en-US" sz="2600">
                <a:solidFill>
                  <a:srgbClr val="FFFFFF"/>
                </a:solidFill>
              </a:rPr>
              <a:t>Conclusões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169508" y="3398744"/>
            <a:ext cx="3657600" cy="60512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45" name="object 3">
            <a:extLst>
              <a:ext uri="{FF2B5EF4-FFF2-40B4-BE49-F238E27FC236}">
                <a16:creationId xmlns:a16="http://schemas.microsoft.com/office/drawing/2014/main" id="{A62686C0-CC08-AC4D-9FE5-E6DC6AB49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4832688"/>
              </p:ext>
            </p:extLst>
          </p:nvPr>
        </p:nvGraphicFramePr>
        <p:xfrm>
          <a:off x="4561284" y="725488"/>
          <a:ext cx="3856434" cy="540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32FD491-28F3-42E7-AEBF-A9E3C462C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D016B6E-F283-4CFB-9099-05C8DA6AB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2D0360E-345F-4790-B0A0-03ADC36B5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7221F4-AC85-97E5-B2B4-EEE5C088C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Referências Bibliográficas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351C1D-DADC-D136-ECA0-3AC49C570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2386" y="2320412"/>
            <a:ext cx="7543800" cy="3851787"/>
          </a:xfrm>
        </p:spPr>
        <p:txBody>
          <a:bodyPr vert="horz" lIns="91440" tIns="45720" rIns="91440" bIns="45720" rtlCol="0">
            <a:normAutofit/>
          </a:bodyPr>
          <a:lstStyle/>
          <a:p>
            <a:pPr fontAlgn="base"/>
            <a:r>
              <a:rPr lang="en-US" sz="1100" b="0" i="0" dirty="0" err="1">
                <a:effectLst/>
              </a:rPr>
              <a:t>Kiemeneij</a:t>
            </a:r>
            <a:r>
              <a:rPr lang="en-US" sz="1100" b="0" i="0" dirty="0">
                <a:effectLst/>
              </a:rPr>
              <a:t> F. Left distal </a:t>
            </a:r>
            <a:r>
              <a:rPr lang="en-US" sz="1100" b="0" i="0" dirty="0" err="1">
                <a:effectLst/>
              </a:rPr>
              <a:t>transradial</a:t>
            </a:r>
            <a:r>
              <a:rPr lang="en-US" sz="1100" b="0" i="0" dirty="0">
                <a:effectLst/>
              </a:rPr>
              <a:t> access in the anatomical snuffbox for coronary angiography (</a:t>
            </a:r>
            <a:r>
              <a:rPr lang="en-US" sz="1100" b="0" i="0" dirty="0" err="1">
                <a:effectLst/>
              </a:rPr>
              <a:t>ldTRA</a:t>
            </a:r>
            <a:r>
              <a:rPr lang="en-US" sz="1100" b="0" i="0" dirty="0">
                <a:effectLst/>
              </a:rPr>
              <a:t>) and interventions (</a:t>
            </a:r>
            <a:r>
              <a:rPr lang="en-US" sz="1100" b="0" i="0" dirty="0" err="1">
                <a:effectLst/>
              </a:rPr>
              <a:t>ldTRI</a:t>
            </a:r>
            <a:r>
              <a:rPr lang="en-US" sz="1100" b="0" i="0" dirty="0">
                <a:effectLst/>
              </a:rPr>
              <a:t>). </a:t>
            </a:r>
            <a:r>
              <a:rPr lang="en-US" sz="1100" b="0" i="0" dirty="0" err="1">
                <a:effectLst/>
              </a:rPr>
              <a:t>EuroIntervention</a:t>
            </a:r>
            <a:r>
              <a:rPr lang="en-US" sz="1100" b="0" i="0" dirty="0">
                <a:effectLst/>
              </a:rPr>
              <a:t>. 2017 Sep 20;13(7):851-857. </a:t>
            </a:r>
            <a:r>
              <a:rPr lang="en-US" sz="1100" b="0" i="0" dirty="0" err="1">
                <a:effectLst/>
              </a:rPr>
              <a:t>doi</a:t>
            </a:r>
            <a:r>
              <a:rPr lang="en-US" sz="1100" b="0" i="0" dirty="0">
                <a:effectLst/>
              </a:rPr>
              <a:t>: 10.4244/EIJ-D-17-00079.</a:t>
            </a:r>
          </a:p>
          <a:p>
            <a:pPr fontAlgn="base"/>
            <a:r>
              <a:rPr lang="en-US" sz="1100" b="0" i="0" dirty="0" err="1">
                <a:effectLst/>
              </a:rPr>
              <a:t>Corcos</a:t>
            </a:r>
            <a:r>
              <a:rPr lang="en-US" sz="1100" b="0" i="0" dirty="0">
                <a:effectLst/>
              </a:rPr>
              <a:t> T. Distal radial access for coronary angiography and percutaneous coronary intervention: A state-of-the-art review. Catheter Cardiovasc </a:t>
            </a:r>
            <a:r>
              <a:rPr lang="en-US" sz="1100" b="0" i="0" dirty="0" err="1">
                <a:effectLst/>
              </a:rPr>
              <a:t>Interv</a:t>
            </a:r>
            <a:r>
              <a:rPr lang="en-US" sz="1100" b="0" i="0" dirty="0">
                <a:effectLst/>
              </a:rPr>
              <a:t>. 2019 Mar 1;93(4):639-644. </a:t>
            </a:r>
            <a:r>
              <a:rPr lang="en-US" sz="1100" b="0" i="0" dirty="0" err="1">
                <a:effectLst/>
              </a:rPr>
              <a:t>doi</a:t>
            </a:r>
            <a:r>
              <a:rPr lang="en-US" sz="1100" b="0" i="0" dirty="0">
                <a:effectLst/>
              </a:rPr>
              <a:t>: 10.1002/ccd.28016. </a:t>
            </a:r>
            <a:r>
              <a:rPr lang="en-US" sz="1100" b="0" i="0" dirty="0" err="1">
                <a:effectLst/>
              </a:rPr>
              <a:t>Epub</a:t>
            </a:r>
            <a:r>
              <a:rPr lang="en-US" sz="1100" b="0" i="0" dirty="0">
                <a:effectLst/>
              </a:rPr>
              <a:t> 2018 Dec 11. Review.</a:t>
            </a:r>
          </a:p>
          <a:p>
            <a:pPr fontAlgn="base"/>
            <a:r>
              <a:rPr lang="en-US" sz="1100" b="0" i="0" dirty="0" err="1">
                <a:effectLst/>
              </a:rPr>
              <a:t>Sgueglia</a:t>
            </a:r>
            <a:r>
              <a:rPr lang="en-US" sz="1100" b="0" i="0" dirty="0">
                <a:effectLst/>
              </a:rPr>
              <a:t> GA, Di Giorgio A, </a:t>
            </a:r>
            <a:r>
              <a:rPr lang="en-US" sz="1100" b="0" i="0" dirty="0" err="1">
                <a:effectLst/>
              </a:rPr>
              <a:t>Gaspardone</a:t>
            </a:r>
            <a:r>
              <a:rPr lang="en-US" sz="1100" b="0" i="0" dirty="0">
                <a:effectLst/>
              </a:rPr>
              <a:t> A, </a:t>
            </a:r>
            <a:r>
              <a:rPr lang="en-US" sz="1100" b="0" i="0" dirty="0" err="1">
                <a:effectLst/>
              </a:rPr>
              <a:t>Babunashvili</a:t>
            </a:r>
            <a:r>
              <a:rPr lang="en-US" sz="1100" b="0" i="0" dirty="0">
                <a:effectLst/>
              </a:rPr>
              <a:t> A. Anatomic Basis and Physiological Rationale of Distal Radial Artery Access for Percutaneous Coronary and Endovascular Procedures. JACC Cardiovasc </a:t>
            </a:r>
            <a:r>
              <a:rPr lang="en-US" sz="1100" b="0" i="0" dirty="0" err="1">
                <a:effectLst/>
              </a:rPr>
              <a:t>Interv</a:t>
            </a:r>
            <a:r>
              <a:rPr lang="en-US" sz="1100" b="0" i="0" dirty="0">
                <a:effectLst/>
              </a:rPr>
              <a:t>. 2018 Oct 22;11(20):2113-2119. </a:t>
            </a:r>
            <a:r>
              <a:rPr lang="en-US" sz="1100" b="0" i="0" dirty="0" err="1">
                <a:effectLst/>
              </a:rPr>
              <a:t>doi</a:t>
            </a:r>
            <a:r>
              <a:rPr lang="en-US" sz="1100" b="0" i="0" dirty="0">
                <a:effectLst/>
              </a:rPr>
              <a:t>: 10.1016/j.jcin.2018.04.045. Review.</a:t>
            </a:r>
          </a:p>
          <a:p>
            <a:pPr fontAlgn="base"/>
            <a:r>
              <a:rPr lang="en-US" sz="1100" b="0" i="0" dirty="0" err="1">
                <a:effectLst/>
              </a:rPr>
              <a:t>Aminian</a:t>
            </a:r>
            <a:r>
              <a:rPr lang="en-US" sz="1100" b="0" i="0" dirty="0">
                <a:effectLst/>
              </a:rPr>
              <a:t> A, Saito S, Takahashi A, </a:t>
            </a:r>
            <a:r>
              <a:rPr lang="en-US" sz="1100" b="0" i="0" dirty="0" err="1">
                <a:effectLst/>
              </a:rPr>
              <a:t>Bernat</a:t>
            </a:r>
            <a:r>
              <a:rPr lang="en-US" sz="1100" b="0" i="0" dirty="0">
                <a:effectLst/>
              </a:rPr>
              <a:t> I, </a:t>
            </a:r>
            <a:r>
              <a:rPr lang="en-US" sz="1100" b="0" i="0" dirty="0" err="1">
                <a:effectLst/>
              </a:rPr>
              <a:t>Jobe</a:t>
            </a:r>
            <a:r>
              <a:rPr lang="en-US" sz="1100" b="0" i="0" dirty="0">
                <a:effectLst/>
              </a:rPr>
              <a:t> RL, </a:t>
            </a:r>
            <a:r>
              <a:rPr lang="en-US" sz="1100" b="0" i="0" dirty="0" err="1">
                <a:effectLst/>
              </a:rPr>
              <a:t>Kajiya</a:t>
            </a:r>
            <a:r>
              <a:rPr lang="en-US" sz="1100" b="0" i="0" dirty="0">
                <a:effectLst/>
              </a:rPr>
              <a:t> T, Gilchrist IC, </a:t>
            </a:r>
            <a:r>
              <a:rPr lang="en-US" sz="1100" b="0" i="0" dirty="0" err="1">
                <a:effectLst/>
              </a:rPr>
              <a:t>Louvard</a:t>
            </a:r>
            <a:r>
              <a:rPr lang="en-US" sz="1100" b="0" i="0" dirty="0">
                <a:effectLst/>
              </a:rPr>
              <a:t> Y, </a:t>
            </a:r>
            <a:r>
              <a:rPr lang="en-US" sz="1100" b="0" i="0" dirty="0" err="1">
                <a:effectLst/>
              </a:rPr>
              <a:t>Kiemeneij</a:t>
            </a:r>
            <a:r>
              <a:rPr lang="en-US" sz="1100" b="0" i="0" dirty="0">
                <a:effectLst/>
              </a:rPr>
              <a:t> F, Van </a:t>
            </a:r>
            <a:r>
              <a:rPr lang="en-US" sz="1100" b="0" i="0" dirty="0" err="1">
                <a:effectLst/>
              </a:rPr>
              <a:t>Royen</a:t>
            </a:r>
            <a:r>
              <a:rPr lang="en-US" sz="1100" b="0" i="0" dirty="0">
                <a:effectLst/>
              </a:rPr>
              <a:t> N, Yamazaki S, </a:t>
            </a:r>
            <a:r>
              <a:rPr lang="en-US" sz="1100" b="0" i="0" dirty="0" err="1">
                <a:effectLst/>
              </a:rPr>
              <a:t>Matsukage</a:t>
            </a:r>
            <a:r>
              <a:rPr lang="en-US" sz="1100" b="0" i="0" dirty="0">
                <a:effectLst/>
              </a:rPr>
              <a:t> T, Rao SV. Comparison of a new slender 6 Fr sheath with a standard 5 Fr sheath for </a:t>
            </a:r>
            <a:r>
              <a:rPr lang="en-US" sz="1100" b="0" i="0" dirty="0" err="1">
                <a:effectLst/>
              </a:rPr>
              <a:t>transradial</a:t>
            </a:r>
            <a:r>
              <a:rPr lang="en-US" sz="1100" b="0" i="0" dirty="0">
                <a:effectLst/>
              </a:rPr>
              <a:t> coronary angiography and intervention: RAP and BEAT (Radial Artery Patency and Bleeding, Efficacy, Adverse </a:t>
            </a:r>
            <a:r>
              <a:rPr lang="en-US" sz="1100" b="0" i="0" dirty="0" err="1">
                <a:effectLst/>
              </a:rPr>
              <a:t>evenT</a:t>
            </a:r>
            <a:r>
              <a:rPr lang="en-US" sz="1100" b="0" i="0" dirty="0">
                <a:effectLst/>
              </a:rPr>
              <a:t>), a </a:t>
            </a:r>
            <a:r>
              <a:rPr lang="en-US" sz="1100" b="0" i="0" dirty="0" err="1">
                <a:effectLst/>
              </a:rPr>
              <a:t>randomised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multicentre</a:t>
            </a:r>
            <a:r>
              <a:rPr lang="en-US" sz="1100" b="0" i="0" dirty="0">
                <a:effectLst/>
              </a:rPr>
              <a:t> trial. </a:t>
            </a:r>
            <a:r>
              <a:rPr lang="en-US" sz="1100" b="0" i="0" dirty="0" err="1">
                <a:effectLst/>
              </a:rPr>
              <a:t>EuroIntervention</a:t>
            </a:r>
            <a:r>
              <a:rPr lang="en-US" sz="1100" b="0" i="0" dirty="0">
                <a:effectLst/>
              </a:rPr>
              <a:t>. 2017 Aug 4;13(5):e549-e556. </a:t>
            </a:r>
            <a:r>
              <a:rPr lang="en-US" sz="1100" b="0" i="0" dirty="0" err="1">
                <a:effectLst/>
              </a:rPr>
              <a:t>doi</a:t>
            </a:r>
            <a:r>
              <a:rPr lang="en-US" sz="1100" b="0" i="0" dirty="0">
                <a:effectLst/>
              </a:rPr>
              <a:t>: 10.4244/EIJ-D-16-00816.</a:t>
            </a:r>
          </a:p>
          <a:p>
            <a:pPr fontAlgn="base"/>
            <a:r>
              <a:rPr lang="en-US" sz="1100" b="0" i="0" dirty="0" err="1">
                <a:effectLst/>
              </a:rPr>
              <a:t>AdelAminian,Gregory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A.Sgueglia</a:t>
            </a:r>
            <a:r>
              <a:rPr lang="en-US" sz="1100" b="0" i="0" dirty="0">
                <a:effectLst/>
              </a:rPr>
              <a:t>, </a:t>
            </a:r>
            <a:r>
              <a:rPr lang="en-US" sz="1100" b="0" i="0" dirty="0" err="1">
                <a:effectLst/>
              </a:rPr>
              <a:t>MarcusWiemer,JoëlleKeferD</a:t>
            </a:r>
            <a:r>
              <a:rPr lang="en-US" sz="1100" b="0" i="0" dirty="0">
                <a:effectLst/>
              </a:rPr>
              <a:t>, Gabriele </a:t>
            </a:r>
            <a:r>
              <a:rPr lang="en-US" sz="1100" b="0" i="0" dirty="0" err="1">
                <a:effectLst/>
              </a:rPr>
              <a:t>L.Gasparini,ZoltanRuzsa</a:t>
            </a:r>
            <a:r>
              <a:rPr lang="en-US" sz="1100" b="0" i="0" dirty="0">
                <a:effectLst/>
              </a:rPr>
              <a:t>, </a:t>
            </a:r>
            <a:r>
              <a:rPr lang="en-US" sz="1100" b="0" i="0" dirty="0" err="1">
                <a:effectLst/>
              </a:rPr>
              <a:t>fgMaarten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A.H.van</a:t>
            </a:r>
            <a:r>
              <a:rPr lang="en-US" sz="1100" b="0" i="0" dirty="0">
                <a:effectLst/>
              </a:rPr>
              <a:t> Leeuwen, </a:t>
            </a:r>
            <a:r>
              <a:rPr lang="en-US" sz="1100" b="0" i="0" dirty="0" err="1">
                <a:effectLst/>
              </a:rPr>
              <a:t>ClaudiuUngureanu,GregorLeibundgut,BertVandeloo,SaskoKedev</a:t>
            </a:r>
            <a:r>
              <a:rPr lang="en-US" sz="1100" b="0" i="0" dirty="0">
                <a:effectLst/>
              </a:rPr>
              <a:t>, </a:t>
            </a:r>
            <a:r>
              <a:rPr lang="en-US" sz="1100" b="0" i="0" dirty="0" err="1">
                <a:effectLst/>
              </a:rPr>
              <a:t>IvoBernatMD</a:t>
            </a:r>
            <a:r>
              <a:rPr lang="en-US" sz="1100" b="0" i="0" dirty="0">
                <a:effectLst/>
              </a:rPr>
              <a:t>, </a:t>
            </a:r>
            <a:r>
              <a:rPr lang="en-US" sz="1100" b="0" i="0" dirty="0" err="1">
                <a:effectLst/>
              </a:rPr>
              <a:t>SmKarimRatibMB</a:t>
            </a:r>
            <a:r>
              <a:rPr lang="en-US" sz="1100" b="0" i="0" dirty="0">
                <a:effectLst/>
              </a:rPr>
              <a:t>, </a:t>
            </a:r>
            <a:r>
              <a:rPr lang="en-US" sz="1100" b="0" i="0" dirty="0" err="1">
                <a:effectLst/>
              </a:rPr>
              <a:t>ChBnJuan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F.IglesiasMDoEliasAl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HageMDaGiuseppe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A.PosteraroMDbDanPascutMDcFredericMaesMD</a:t>
            </a:r>
            <a:r>
              <a:rPr lang="en-US" sz="1100" b="0" i="0" dirty="0">
                <a:effectLst/>
              </a:rPr>
              <a:t>, PhDdDamianoRegazzoliMDeKornélKakonyiMDfgThomas,A.Meijers,GiuseppeColletti,LianKrivoshei,StijnLochy,BiljanaZafirovska,DavidHorák,JamesNolanSophieDegrauwe,KazukiTobita,ShigeruSaito, Distal Versus Conventional Radial Access for Coronary Angiography and Intervention (DISCO RADIAL)</a:t>
            </a:r>
          </a:p>
          <a:p>
            <a:endParaRPr lang="en-US" sz="11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499345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5" name="Imagem 4" descr="Uma imagem contendo mesa, vidro, vaso, moto&#10;&#10;Descrição gerada automaticamente">
            <a:extLst>
              <a:ext uri="{FF2B5EF4-FFF2-40B4-BE49-F238E27FC236}">
                <a16:creationId xmlns:a16="http://schemas.microsoft.com/office/drawing/2014/main" id="{B3E67C84-4660-8D5D-CA66-55395963DD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01" b="1"/>
          <a:stretch/>
        </p:blipFill>
        <p:spPr>
          <a:xfrm>
            <a:off x="20" y="11"/>
            <a:ext cx="9143980" cy="685798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9C19BD-D20D-BAB3-1AD3-BF9EDA431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287" y="1133024"/>
            <a:ext cx="2568633" cy="11945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OBRIGADO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FC6809-B584-2246-1BA4-AF53BA356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2386" y="2121408"/>
            <a:ext cx="7543800" cy="405079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6032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423AC-8E2F-8334-D5CA-7A4DBAE7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ACESSO RADIAL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F4E0BB-908E-449E-7922-9CF643DCC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6211" y="1393222"/>
            <a:ext cx="7973896" cy="45220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HISTÓRICO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477AD8A-8151-1A71-086F-DF9FA9C0CA57}"/>
              </a:ext>
            </a:extLst>
          </p:cNvPr>
          <p:cNvSpPr txBox="1"/>
          <p:nvPr/>
        </p:nvSpPr>
        <p:spPr>
          <a:xfrm>
            <a:off x="856211" y="1995055"/>
            <a:ext cx="38487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Primeiro relato de casos publicados em 1989 – Prof. Lucien </a:t>
            </a:r>
            <a:r>
              <a:rPr lang="pt-BR" dirty="0" err="1"/>
              <a:t>Campeau</a:t>
            </a:r>
            <a:r>
              <a:rPr lang="pt-BR" dirty="0"/>
              <a:t> – Montreal.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100 cateterismos com introdutor 5FR.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90% de sucesso na </a:t>
            </a:r>
            <a:r>
              <a:rPr lang="pt-BR" dirty="0" err="1"/>
              <a:t>cateterização</a:t>
            </a:r>
            <a:r>
              <a:rPr lang="pt-BR" dirty="0"/>
              <a:t> da radial.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2 casos com insucesso.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2 complicações: dissecção braquial e oclusão da radial.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719DE85-3BDB-03F7-192F-F5D087E002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27" t="46849" r="67455" b="31333"/>
          <a:stretch/>
        </p:blipFill>
        <p:spPr>
          <a:xfrm>
            <a:off x="6068289" y="3940804"/>
            <a:ext cx="1496291" cy="163203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255547C-D38F-1CF1-96EE-C9A096190B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46" t="26808" r="18363" b="10420"/>
          <a:stretch/>
        </p:blipFill>
        <p:spPr>
          <a:xfrm>
            <a:off x="5555641" y="1943098"/>
            <a:ext cx="2654590" cy="187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8311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2ACB42-0942-9EBD-031D-7551DD7B9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ACESSO RADIAL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4D28206-36B1-A7E5-7CA1-AA255DE5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462" y="1446415"/>
            <a:ext cx="7924020" cy="35744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 HISTÓRICO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C41BD6A-DA48-0B82-FC1D-11728D8547F2}"/>
              </a:ext>
            </a:extLst>
          </p:cNvPr>
          <p:cNvSpPr txBox="1"/>
          <p:nvPr/>
        </p:nvSpPr>
        <p:spPr>
          <a:xfrm>
            <a:off x="889461" y="2161309"/>
            <a:ext cx="37906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Primeira angioplastia em 1992 – </a:t>
            </a:r>
            <a:r>
              <a:rPr lang="pt-BR" dirty="0" err="1"/>
              <a:t>Prof</a:t>
            </a:r>
            <a:r>
              <a:rPr lang="pt-BR" dirty="0"/>
              <a:t> Ferdinand </a:t>
            </a:r>
            <a:r>
              <a:rPr lang="pt-BR" dirty="0" err="1"/>
              <a:t>Kiemeneij</a:t>
            </a:r>
            <a:r>
              <a:rPr lang="pt-BR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Primeira série de 100 angioplastias publicadas em 1997.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94% de sucesso na </a:t>
            </a:r>
            <a:r>
              <a:rPr lang="pt-BR" dirty="0" err="1"/>
              <a:t>cateterização</a:t>
            </a:r>
            <a:r>
              <a:rPr lang="pt-BR" dirty="0"/>
              <a:t> da radial.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Sucesso do procedimento em 98% dos pacientes.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3C9ED35-3CAB-DF26-3C1E-E43824E478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00" t="23252" r="58819" b="21636"/>
          <a:stretch/>
        </p:blipFill>
        <p:spPr>
          <a:xfrm>
            <a:off x="5128954" y="2161309"/>
            <a:ext cx="3790603" cy="313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8389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EEDACD-03B4-E111-E2F2-8645AE56F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ACESSO RADIAL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8A8619A-A128-457C-421A-B419C4DAD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6211" y="1421476"/>
            <a:ext cx="7957271" cy="35744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 ESTUDOS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F593202-EF94-2293-1DE7-F1446BF6DA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28" t="31012" r="42182" b="41354"/>
          <a:stretch/>
        </p:blipFill>
        <p:spPr>
          <a:xfrm>
            <a:off x="340822" y="2007524"/>
            <a:ext cx="4024091" cy="235244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CF0F8AB-D94B-8E61-400B-44F9A598AC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18" t="29879" r="41909" b="42485"/>
          <a:stretch/>
        </p:blipFill>
        <p:spPr>
          <a:xfrm>
            <a:off x="4680065" y="2007524"/>
            <a:ext cx="4024091" cy="235244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320FCA8-21EF-1BEC-F918-32D59CA55131}"/>
              </a:ext>
            </a:extLst>
          </p:cNvPr>
          <p:cNvSpPr txBox="1"/>
          <p:nvPr/>
        </p:nvSpPr>
        <p:spPr>
          <a:xfrm>
            <a:off x="1862050" y="4513811"/>
            <a:ext cx="166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RIVAL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863D660-78C8-7567-640A-24E24FB4B66C}"/>
              </a:ext>
            </a:extLst>
          </p:cNvPr>
          <p:cNvSpPr txBox="1"/>
          <p:nvPr/>
        </p:nvSpPr>
        <p:spPr>
          <a:xfrm>
            <a:off x="6301047" y="4513811"/>
            <a:ext cx="266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RIFLE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AC81A38-7C07-D097-BFB3-800B2B908F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818" t="35697" r="43364" b="36505"/>
          <a:stretch/>
        </p:blipFill>
        <p:spPr>
          <a:xfrm>
            <a:off x="340822" y="2007524"/>
            <a:ext cx="4024090" cy="235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338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5033EB-0B88-0AC8-E8CF-15FE28A93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ACESSO RADIAL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52134CF-719F-56A3-F5DC-D2C9A6F02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9462" y="1409848"/>
            <a:ext cx="7990522" cy="7431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 META-ANÁLISE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A60D73-6FD3-EDE4-539E-77F6E180B6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64" t="26381" r="43999" b="43496"/>
          <a:stretch/>
        </p:blipFill>
        <p:spPr>
          <a:xfrm>
            <a:off x="207817" y="2152996"/>
            <a:ext cx="3956859" cy="278482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30E93A9-2F4F-06F4-00B3-39767C929C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91" t="28747" r="40727" b="45858"/>
          <a:stretch/>
        </p:blipFill>
        <p:spPr>
          <a:xfrm>
            <a:off x="5129948" y="2152996"/>
            <a:ext cx="3949542" cy="2784821"/>
          </a:xfrm>
          <a:prstGeom prst="rect">
            <a:avLst/>
          </a:prstGeom>
        </p:spPr>
      </p:pic>
      <p:pic>
        <p:nvPicPr>
          <p:cNvPr id="22" name="Imagem 21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CAD91614-FA4E-63E2-49D6-4E70B6465A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46" t="32303" r="56807" b="38121"/>
          <a:stretch/>
        </p:blipFill>
        <p:spPr>
          <a:xfrm>
            <a:off x="0" y="1917312"/>
            <a:ext cx="4338955" cy="4995545"/>
          </a:xfrm>
          <a:prstGeom prst="rect">
            <a:avLst/>
          </a:prstGeom>
        </p:spPr>
      </p:pic>
      <p:pic>
        <p:nvPicPr>
          <p:cNvPr id="23" name="Imagem 22" descr="Interface gráfica do usuário&#10;&#10;Descrição gerada automaticamente">
            <a:extLst>
              <a:ext uri="{FF2B5EF4-FFF2-40B4-BE49-F238E27FC236}">
                <a16:creationId xmlns:a16="http://schemas.microsoft.com/office/drawing/2014/main" id="{A94E37A6-30F3-6F32-4262-22C5227F99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546" t="31334" r="56363" b="38606"/>
          <a:stretch/>
        </p:blipFill>
        <p:spPr>
          <a:xfrm>
            <a:off x="1371830" y="1409848"/>
            <a:ext cx="3522345" cy="5131435"/>
          </a:xfrm>
          <a:prstGeom prst="rect">
            <a:avLst/>
          </a:prstGeom>
        </p:spPr>
      </p:pic>
      <p:pic>
        <p:nvPicPr>
          <p:cNvPr id="24" name="Imagem 2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3584572E-A1E8-CE44-3C49-FF7B5E53B65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934" t="31146" r="56256" b="37917"/>
          <a:stretch/>
        </p:blipFill>
        <p:spPr bwMode="auto">
          <a:xfrm>
            <a:off x="2696863" y="1108091"/>
            <a:ext cx="5263652" cy="5008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11558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6CE708-701F-DCD2-085A-FA1C02952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ACESSO RADIAL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0F27C5-391A-AC85-E2DF-47E5CC6E6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281" y="1310096"/>
            <a:ext cx="8482965" cy="42726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 Vantagens: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C74B3AE-2DF5-0B13-3402-38CE8DCDFB45}"/>
              </a:ext>
            </a:extLst>
          </p:cNvPr>
          <p:cNvSpPr txBox="1"/>
          <p:nvPr/>
        </p:nvSpPr>
        <p:spPr>
          <a:xfrm>
            <a:off x="939338" y="2236124"/>
            <a:ext cx="45387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Menor taxa de sangramento e complicações vasculares.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Redução de mortalidade em SCA.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Maior satisfação do paciente.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Redução de custos.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25404C2-DE57-6D25-CD3D-F97E759F3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134" y="2299426"/>
            <a:ext cx="3932440" cy="300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17853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01C40124-1649-4FF2-8F64-C8284EB9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86727CD-9977-4B25-9516-2B6E06AAA6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19F4D31-E06B-4B98-A1F1-A29AFCBDD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33B8C33-B68B-977D-C02D-253270B9AC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46" t="31495" r="47999" b="52667"/>
          <a:stretch/>
        </p:blipFill>
        <p:spPr>
          <a:xfrm>
            <a:off x="4692650" y="1087771"/>
            <a:ext cx="3712972" cy="1895065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3837459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3981573"/>
            <a:ext cx="7667244" cy="2078335"/>
          </a:xfrm>
          <a:prstGeom prst="rect">
            <a:avLst/>
          </a:prstGeom>
          <a:blipFill dpi="0" rotWithShape="1">
            <a:blip r:embed="rId5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96280D-AA68-C22E-2DE1-DA46EC46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92" y="4162031"/>
            <a:ext cx="3407762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/>
              <a:t>ACESSO RADIAL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9547473-6273-7D6C-E3E8-97F8033758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182" t="51374" r="48455" b="39898"/>
          <a:stretch/>
        </p:blipFill>
        <p:spPr>
          <a:xfrm>
            <a:off x="738376" y="1442032"/>
            <a:ext cx="3712974" cy="1186541"/>
          </a:xfrm>
          <a:prstGeom prst="rect">
            <a:avLst/>
          </a:prstGeom>
        </p:spPr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2D33E9-8D9E-1C0F-B182-DB3FEFDB2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3440" y="4170410"/>
            <a:ext cx="3524415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1600" cap="all" spc="200"/>
              <a:t> Custos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128670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37692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B24EF0-AE1B-E3D7-45CF-FD1539001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ACESSO RADIAL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5CC809-59E6-5BE4-1DE5-7F8D6D0AB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524" y="1305098"/>
            <a:ext cx="7948958" cy="4073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 DIRETRIZES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9B3AEFD-0DD9-2070-E2C2-C6B7B30441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46" t="17920" r="16818" b="8707"/>
          <a:stretch/>
        </p:blipFill>
        <p:spPr>
          <a:xfrm>
            <a:off x="756458" y="2776451"/>
            <a:ext cx="3640974" cy="253538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81D09FD-CE96-32F7-C21C-CBE2687ADEAA}"/>
              </a:ext>
            </a:extLst>
          </p:cNvPr>
          <p:cNvSpPr txBox="1"/>
          <p:nvPr/>
        </p:nvSpPr>
        <p:spPr>
          <a:xfrm>
            <a:off x="864524" y="2394065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SBC &amp; SBHCI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E8BA16A-634D-32B7-E262-EBBD6F5104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727" t="46202" r="38818" b="41354"/>
          <a:stretch/>
        </p:blipFill>
        <p:spPr>
          <a:xfrm>
            <a:off x="4954387" y="2776451"/>
            <a:ext cx="3784282" cy="244037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78B854D-F9AB-419E-96FB-2DCC9570F8A7}"/>
              </a:ext>
            </a:extLst>
          </p:cNvPr>
          <p:cNvSpPr txBox="1"/>
          <p:nvPr/>
        </p:nvSpPr>
        <p:spPr>
          <a:xfrm>
            <a:off x="5020885" y="2394065"/>
            <a:ext cx="176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ESC</a:t>
            </a:r>
          </a:p>
        </p:txBody>
      </p:sp>
    </p:spTree>
    <p:extLst>
      <p:ext uri="{BB962C8B-B14F-4D97-AF65-F5344CB8AC3E}">
        <p14:creationId xmlns:p14="http://schemas.microsoft.com/office/powerpoint/2010/main" val="3660226048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Tipo de Madei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i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Tipo de Madeira</Template>
  <TotalTime>1760</TotalTime>
  <Words>1257</Words>
  <Application>Microsoft Office PowerPoint</Application>
  <PresentationFormat>Apresentação na tela (4:3)</PresentationFormat>
  <Paragraphs>250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7" baseType="lpstr">
      <vt:lpstr>Arial</vt:lpstr>
      <vt:lpstr>Calibri</vt:lpstr>
      <vt:lpstr>Helvetica Neue</vt:lpstr>
      <vt:lpstr>Rockwell</vt:lpstr>
      <vt:lpstr>Rockwell Condensed</vt:lpstr>
      <vt:lpstr>Rockwell Extra Bold</vt:lpstr>
      <vt:lpstr>Times New Roman</vt:lpstr>
      <vt:lpstr>Wingdings</vt:lpstr>
      <vt:lpstr>Tipo de Madeira</vt:lpstr>
      <vt:lpstr>Apresentação do PowerPoint</vt:lpstr>
      <vt:lpstr>Índice</vt:lpstr>
      <vt:lpstr>ACESSO RADIAL</vt:lpstr>
      <vt:lpstr>ACESSO RADIAL</vt:lpstr>
      <vt:lpstr>ACESSO RADIAL</vt:lpstr>
      <vt:lpstr>ACESSO RADIAL</vt:lpstr>
      <vt:lpstr>ACESSO RADIAL</vt:lpstr>
      <vt:lpstr>ACESSO RADIAL</vt:lpstr>
      <vt:lpstr>ACESSO RADIAL</vt:lpstr>
      <vt:lpstr>ACESSO RADIAL</vt:lpstr>
      <vt:lpstr>VIA RADIAL NO MUNDO</vt:lpstr>
      <vt:lpstr>Apresentação do PowerPoint</vt:lpstr>
      <vt:lpstr>Apresentação do PowerPoint</vt:lpstr>
      <vt:lpstr>Apresentação do PowerPoint</vt:lpstr>
      <vt:lpstr>INTRODUÇÃO</vt:lpstr>
      <vt:lpstr> Objetivos e Métodos</vt:lpstr>
      <vt:lpstr>Apresentação do PowerPoint</vt:lpstr>
      <vt:lpstr>Critérios de inclusão|exclusão</vt:lpstr>
      <vt:lpstr> Seleção de operadores</vt:lpstr>
      <vt:lpstr>FLUXOGRAMA </vt:lpstr>
      <vt:lpstr>                   CARACTERÍTICAS </vt:lpstr>
      <vt:lpstr>      DESFECHO PRIMÁRIO</vt:lpstr>
      <vt:lpstr>        DESFECHO SECUNDÁRIO</vt:lpstr>
      <vt:lpstr>PRINCIPAIS ACHADOS</vt:lpstr>
      <vt:lpstr>PRINCIPAIS ACHADOS</vt:lpstr>
      <vt:lpstr>Conclusões</vt:lpstr>
      <vt:lpstr>Referências Bibliográficas</vt:lpstr>
      <vt:lpstr>OBRIGADO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 RADIAL Distal versus conventional radial access for coronary angiography and intervention</dc:title>
  <cp:lastModifiedBy>Joao Marcos Oliveira</cp:lastModifiedBy>
  <cp:revision>15</cp:revision>
  <dcterms:modified xsi:type="dcterms:W3CDTF">2022-07-09T02:28:47Z</dcterms:modified>
</cp:coreProperties>
</file>