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7" r:id="rId2"/>
    <p:sldId id="290" r:id="rId3"/>
    <p:sldId id="259" r:id="rId4"/>
    <p:sldId id="292" r:id="rId5"/>
    <p:sldId id="291" r:id="rId6"/>
    <p:sldId id="260" r:id="rId7"/>
    <p:sldId id="293" r:id="rId8"/>
    <p:sldId id="294" r:id="rId9"/>
    <p:sldId id="295" r:id="rId10"/>
    <p:sldId id="297" r:id="rId11"/>
    <p:sldId id="261" r:id="rId12"/>
    <p:sldId id="304" r:id="rId13"/>
    <p:sldId id="296" r:id="rId14"/>
    <p:sldId id="298" r:id="rId15"/>
    <p:sldId id="299" r:id="rId16"/>
    <p:sldId id="300" r:id="rId17"/>
    <p:sldId id="262" r:id="rId18"/>
    <p:sldId id="302" r:id="rId19"/>
    <p:sldId id="306" r:id="rId20"/>
    <p:sldId id="308" r:id="rId21"/>
    <p:sldId id="307" r:id="rId22"/>
    <p:sldId id="264" r:id="rId23"/>
    <p:sldId id="301" r:id="rId24"/>
    <p:sldId id="317" r:id="rId25"/>
    <p:sldId id="309" r:id="rId26"/>
    <p:sldId id="318" r:id="rId27"/>
    <p:sldId id="263" r:id="rId28"/>
    <p:sldId id="310" r:id="rId29"/>
    <p:sldId id="325" r:id="rId30"/>
    <p:sldId id="319" r:id="rId31"/>
    <p:sldId id="327" r:id="rId32"/>
    <p:sldId id="330" r:id="rId33"/>
    <p:sldId id="322" r:id="rId34"/>
    <p:sldId id="323" r:id="rId35"/>
    <p:sldId id="321" r:id="rId36"/>
    <p:sldId id="320" r:id="rId37"/>
    <p:sldId id="316" r:id="rId38"/>
    <p:sldId id="328" r:id="rId39"/>
    <p:sldId id="315" r:id="rId40"/>
    <p:sldId id="289" r:id="rId41"/>
    <p:sldId id="324" r:id="rId4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48E"/>
    <a:srgbClr val="339933"/>
    <a:srgbClr val="00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8D4FF-113C-4AF7-8D11-8002C8971B92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450D8-10C6-46E5-8480-0C4CC5200825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1953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450D8-10C6-46E5-8480-0C4CC5200825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4002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6022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6824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694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5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467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199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18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7384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894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507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803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4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235A9-5D04-4B4A-AA82-ECB597B256E8}" type="datetimeFigureOut">
              <a:rPr lang="pt-BR" smtClean="0"/>
              <a:t>04/03/2013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46F1C-8466-49AB-948B-3C777B0F837C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357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5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Arterite de Takayasu</a:t>
            </a:r>
            <a:br>
              <a:rPr lang="pt-BR" sz="54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pt-BR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Intervenção médica e percutânea</a:t>
            </a:r>
            <a:endParaRPr lang="pt-BR" sz="36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Ricardo de Souza A. Ferreira</a:t>
            </a:r>
            <a:endParaRPr lang="pt-BR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74" y="0"/>
            <a:ext cx="12096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0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Apresentação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Estenótica – mais comum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Aneurismática – mais rara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Deformante – aorta não está estenosada, porém há angustiamento dos óstios de seus ramos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9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Quadro clínico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fase </a:t>
            </a:r>
            <a:r>
              <a:rPr lang="pt-BR" dirty="0">
                <a:solidFill>
                  <a:schemeClr val="bg1"/>
                </a:solidFill>
              </a:rPr>
              <a:t>inflamatória sistêmica, associada à febre e aos </a:t>
            </a:r>
            <a:r>
              <a:rPr lang="pt-BR" dirty="0" smtClean="0">
                <a:solidFill>
                  <a:schemeClr val="bg1"/>
                </a:solidFill>
              </a:rPr>
              <a:t>sintomas constitucionais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fase de inflamação </a:t>
            </a:r>
            <a:r>
              <a:rPr lang="pt-BR" dirty="0" smtClean="0">
                <a:solidFill>
                  <a:schemeClr val="bg1"/>
                </a:solidFill>
              </a:rPr>
              <a:t>vascular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fase tardia de </a:t>
            </a:r>
            <a:r>
              <a:rPr lang="pt-BR" dirty="0" smtClean="0">
                <a:solidFill>
                  <a:schemeClr val="bg1"/>
                </a:solidFill>
              </a:rPr>
              <a:t>isquemia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1/3 pctes assintomáticos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5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Quadro clínico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Sintomas </a:t>
            </a:r>
            <a:r>
              <a:rPr lang="pt-BR" dirty="0">
                <a:solidFill>
                  <a:schemeClr val="bg1"/>
                </a:solidFill>
              </a:rPr>
              <a:t>constitucionais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Dor </a:t>
            </a:r>
            <a:r>
              <a:rPr lang="pt-BR" dirty="0">
                <a:solidFill>
                  <a:schemeClr val="bg1"/>
                </a:solidFill>
              </a:rPr>
              <a:t>de cabeça (50% -70%)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Mal-estar </a:t>
            </a:r>
            <a:r>
              <a:rPr lang="pt-BR" dirty="0">
                <a:solidFill>
                  <a:schemeClr val="bg1"/>
                </a:solidFill>
              </a:rPr>
              <a:t>(35% -65%)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Artralgias </a:t>
            </a:r>
            <a:r>
              <a:rPr lang="pt-BR" dirty="0">
                <a:solidFill>
                  <a:schemeClr val="bg1"/>
                </a:solidFill>
              </a:rPr>
              <a:t>(28% -75%)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Febre </a:t>
            </a:r>
            <a:r>
              <a:rPr lang="pt-BR" dirty="0">
                <a:solidFill>
                  <a:schemeClr val="bg1"/>
                </a:solidFill>
              </a:rPr>
              <a:t>(9% -35%)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Emagrecimento </a:t>
            </a:r>
            <a:r>
              <a:rPr lang="pt-BR" dirty="0">
                <a:solidFill>
                  <a:schemeClr val="bg1"/>
                </a:solidFill>
              </a:rPr>
              <a:t>(10% -18%)</a:t>
            </a:r>
          </a:p>
        </p:txBody>
      </p:sp>
    </p:spTree>
    <p:extLst>
      <p:ext uri="{BB962C8B-B14F-4D97-AF65-F5344CB8AC3E}">
        <p14:creationId xmlns:p14="http://schemas.microsoft.com/office/powerpoint/2010/main" val="14060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Quadro clínico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Manifestações neurológicas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cefaléia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Isquemia </a:t>
            </a:r>
            <a:r>
              <a:rPr lang="pt-BR" dirty="0" smtClean="0">
                <a:solidFill>
                  <a:schemeClr val="bg1"/>
                </a:solidFill>
              </a:rPr>
              <a:t>cerebral - AIT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Vertigem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Síncope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Diminuição da visão</a:t>
            </a:r>
          </a:p>
          <a:p>
            <a:pPr marL="0" indent="0"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Manifestações dermatológicas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eritema </a:t>
            </a:r>
            <a:r>
              <a:rPr lang="pt-BR" dirty="0">
                <a:solidFill>
                  <a:schemeClr val="bg1"/>
                </a:solidFill>
              </a:rPr>
              <a:t>nodoso 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Lesões ulceradas</a:t>
            </a: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28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Quadro clínico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Manifestações cardiovasculares</a:t>
            </a:r>
          </a:p>
          <a:p>
            <a:pPr marL="0" indent="0"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HAS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Insuficiência Aórtica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Sopros – carotídeo, </a:t>
            </a:r>
            <a:r>
              <a:rPr lang="pt-BR" dirty="0">
                <a:solidFill>
                  <a:schemeClr val="bg1"/>
                </a:solidFill>
              </a:rPr>
              <a:t>abdominal - </a:t>
            </a:r>
            <a:r>
              <a:rPr lang="pt-BR" dirty="0" smtClean="0">
                <a:solidFill>
                  <a:schemeClr val="bg1"/>
                </a:solidFill>
              </a:rPr>
              <a:t>localização </a:t>
            </a:r>
            <a:r>
              <a:rPr lang="pt-BR" dirty="0">
                <a:solidFill>
                  <a:schemeClr val="bg1"/>
                </a:solidFill>
              </a:rPr>
              <a:t>mais </a:t>
            </a:r>
            <a:r>
              <a:rPr lang="pt-BR" dirty="0" smtClean="0">
                <a:solidFill>
                  <a:schemeClr val="bg1"/>
                </a:solidFill>
              </a:rPr>
              <a:t>comum </a:t>
            </a:r>
            <a:r>
              <a:rPr lang="pt-BR" dirty="0">
                <a:solidFill>
                  <a:schemeClr val="bg1"/>
                </a:solidFill>
              </a:rPr>
              <a:t>carótida (80</a:t>
            </a:r>
            <a:r>
              <a:rPr lang="pt-BR" dirty="0" smtClean="0">
                <a:solidFill>
                  <a:schemeClr val="bg1"/>
                </a:solidFill>
              </a:rPr>
              <a:t>%)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diferença </a:t>
            </a:r>
            <a:r>
              <a:rPr lang="pt-BR" dirty="0">
                <a:solidFill>
                  <a:schemeClr val="bg1"/>
                </a:solidFill>
              </a:rPr>
              <a:t>de pressão  das extremidades (45% -69%)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Edema pulmonar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Angina&gt; IAM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Claudicação 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Síndrome de Raynaud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Pericardite 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insuficiência </a:t>
            </a:r>
            <a:r>
              <a:rPr lang="pt-BR" dirty="0">
                <a:solidFill>
                  <a:schemeClr val="bg1"/>
                </a:solidFill>
              </a:rPr>
              <a:t>cardíaca </a:t>
            </a:r>
            <a:r>
              <a:rPr lang="pt-BR" dirty="0" smtClean="0">
                <a:solidFill>
                  <a:schemeClr val="bg1"/>
                </a:solidFill>
              </a:rPr>
              <a:t>congestiva</a:t>
            </a:r>
          </a:p>
          <a:p>
            <a:endParaRPr lang="pt-BR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Exames complementares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Raio x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Normal ou cardiomegalia, efusão pleural, sinais de HAP, calcificações de aorta e de valva aórtica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96752"/>
            <a:ext cx="4860032" cy="542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09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Exames complementares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ECG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Não tem padrão típico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Normal ou SAE, SVE, BDASE, flutter atrial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BRD ou SVD relação com acometimento de tronco pumonar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44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Marcadores de atividade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Não </a:t>
            </a:r>
            <a:r>
              <a:rPr lang="pt-BR" dirty="0">
                <a:solidFill>
                  <a:schemeClr val="bg1"/>
                </a:solidFill>
              </a:rPr>
              <a:t>há um marcador </a:t>
            </a:r>
            <a:r>
              <a:rPr lang="pt-BR" dirty="0" smtClean="0">
                <a:solidFill>
                  <a:schemeClr val="bg1"/>
                </a:solidFill>
              </a:rPr>
              <a:t>adequado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VHS e PCR são </a:t>
            </a:r>
            <a:r>
              <a:rPr lang="pt-BR" dirty="0">
                <a:solidFill>
                  <a:schemeClr val="bg1"/>
                </a:solidFill>
              </a:rPr>
              <a:t>utilizadas na prática clínica diária, mas nem </a:t>
            </a:r>
            <a:r>
              <a:rPr lang="pt-BR" dirty="0" smtClean="0">
                <a:solidFill>
                  <a:schemeClr val="bg1"/>
                </a:solidFill>
              </a:rPr>
              <a:t>sempre </a:t>
            </a:r>
            <a:r>
              <a:rPr lang="pt-BR" dirty="0">
                <a:solidFill>
                  <a:schemeClr val="bg1"/>
                </a:solidFill>
              </a:rPr>
              <a:t>apresentam boa correlação com a atividade da </a:t>
            </a:r>
            <a:r>
              <a:rPr lang="pt-BR" dirty="0" smtClean="0">
                <a:solidFill>
                  <a:schemeClr val="bg1"/>
                </a:solidFill>
              </a:rPr>
              <a:t>doença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16477"/>
            <a:ext cx="6099256" cy="311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2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Laboratorial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Anemia </a:t>
            </a:r>
            <a:r>
              <a:rPr lang="pt-BR" dirty="0">
                <a:solidFill>
                  <a:schemeClr val="bg1"/>
                </a:solidFill>
              </a:rPr>
              <a:t>normocítica </a:t>
            </a:r>
            <a:r>
              <a:rPr lang="pt-BR" dirty="0" smtClean="0">
                <a:solidFill>
                  <a:schemeClr val="bg1"/>
                </a:solidFill>
              </a:rPr>
              <a:t>e </a:t>
            </a:r>
            <a:r>
              <a:rPr lang="pt-BR" dirty="0">
                <a:solidFill>
                  <a:schemeClr val="bg1"/>
                </a:solidFill>
              </a:rPr>
              <a:t>normocrômica e hipoalbuminemia revelam o caráter crônico </a:t>
            </a:r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Autoanticorpos </a:t>
            </a:r>
            <a:r>
              <a:rPr lang="pt-BR" dirty="0">
                <a:solidFill>
                  <a:schemeClr val="bg1"/>
                </a:solidFill>
              </a:rPr>
              <a:t>associados a outras doenças inflamatórias, como fator antinuclear, ANCA, anti-DNA e anticorpo </a:t>
            </a:r>
            <a:r>
              <a:rPr lang="pt-BR" dirty="0" smtClean="0">
                <a:solidFill>
                  <a:schemeClr val="bg1"/>
                </a:solidFill>
              </a:rPr>
              <a:t>antifosfolípide</a:t>
            </a:r>
            <a:r>
              <a:rPr lang="pt-BR" dirty="0">
                <a:solidFill>
                  <a:schemeClr val="bg1"/>
                </a:solidFill>
              </a:rPr>
              <a:t>, não são encontrados na arterite de </a:t>
            </a:r>
            <a:r>
              <a:rPr lang="pt-BR" dirty="0" smtClean="0">
                <a:solidFill>
                  <a:schemeClr val="bg1"/>
                </a:solidFill>
              </a:rPr>
              <a:t>Takayasu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3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Exame Físico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>
                <a:solidFill>
                  <a:schemeClr val="bg1"/>
                </a:solidFill>
              </a:rPr>
              <a:t>especial atenção aos pulsos periféricos, pressão arterial em todas as quatro </a:t>
            </a:r>
            <a:r>
              <a:rPr lang="pt-BR" dirty="0" smtClean="0">
                <a:solidFill>
                  <a:schemeClr val="bg1"/>
                </a:solidFill>
              </a:rPr>
              <a:t>extremidades</a:t>
            </a:r>
          </a:p>
          <a:p>
            <a:r>
              <a:rPr lang="pt-BR" dirty="0">
                <a:solidFill>
                  <a:schemeClr val="bg1"/>
                </a:solidFill>
              </a:rPr>
              <a:t> pulsos ausentes ou diminuídos , mas pulsos são normais em muitos </a:t>
            </a:r>
            <a:r>
              <a:rPr lang="pt-BR" dirty="0" smtClean="0">
                <a:solidFill>
                  <a:schemeClr val="bg1"/>
                </a:solidFill>
              </a:rPr>
              <a:t>pacientes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 diferença </a:t>
            </a:r>
            <a:r>
              <a:rPr lang="pt-BR" dirty="0">
                <a:solidFill>
                  <a:schemeClr val="bg1"/>
                </a:solidFill>
              </a:rPr>
              <a:t>de pressão arterial </a:t>
            </a:r>
            <a:r>
              <a:rPr lang="pt-BR" dirty="0" smtClean="0">
                <a:solidFill>
                  <a:schemeClr val="bg1"/>
                </a:solidFill>
              </a:rPr>
              <a:t>(&gt;10 mmHg) </a:t>
            </a:r>
            <a:r>
              <a:rPr lang="pt-BR" dirty="0">
                <a:solidFill>
                  <a:schemeClr val="bg1"/>
                </a:solidFill>
              </a:rPr>
              <a:t>entre os braços.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hipertensão devido ao envolvimento da artéria renal é encontrada em cerca de 50% dos pacientes.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sopros, podem </a:t>
            </a:r>
            <a:r>
              <a:rPr lang="pt-BR" dirty="0">
                <a:solidFill>
                  <a:schemeClr val="bg1"/>
                </a:solidFill>
              </a:rPr>
              <a:t>estar </a:t>
            </a:r>
            <a:r>
              <a:rPr lang="pt-BR" dirty="0" smtClean="0">
                <a:solidFill>
                  <a:schemeClr val="bg1"/>
                </a:solidFill>
              </a:rPr>
              <a:t>presentes (carotídeo, abdominal, subclávia)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regurgitação aórtica 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exame </a:t>
            </a:r>
            <a:r>
              <a:rPr lang="pt-BR" dirty="0">
                <a:solidFill>
                  <a:schemeClr val="bg1"/>
                </a:solidFill>
              </a:rPr>
              <a:t>oftalmológico pode mostrar hemorragias retinianas</a:t>
            </a:r>
            <a:r>
              <a:rPr lang="pt-BR" dirty="0" smtClean="0">
                <a:solidFill>
                  <a:schemeClr val="bg1"/>
                </a:solidFill>
              </a:rPr>
              <a:t>, exsudatos algodonoso, </a:t>
            </a:r>
            <a:r>
              <a:rPr lang="pt-BR" dirty="0">
                <a:solidFill>
                  <a:schemeClr val="bg1"/>
                </a:solidFill>
              </a:rPr>
              <a:t>dilatação </a:t>
            </a:r>
            <a:r>
              <a:rPr lang="pt-BR" dirty="0" smtClean="0">
                <a:solidFill>
                  <a:schemeClr val="bg1"/>
                </a:solidFill>
              </a:rPr>
              <a:t>venosa, </a:t>
            </a:r>
            <a:r>
              <a:rPr lang="pt-BR" dirty="0">
                <a:solidFill>
                  <a:schemeClr val="bg1"/>
                </a:solidFill>
              </a:rPr>
              <a:t>microaneurismas de retina </a:t>
            </a:r>
            <a:r>
              <a:rPr lang="pt-BR" dirty="0" smtClean="0">
                <a:solidFill>
                  <a:schemeClr val="bg1"/>
                </a:solidFill>
              </a:rPr>
              <a:t>periférica, </a:t>
            </a:r>
            <a:r>
              <a:rPr lang="pt-BR" dirty="0">
                <a:solidFill>
                  <a:schemeClr val="bg1"/>
                </a:solidFill>
              </a:rPr>
              <a:t>hemorragia </a:t>
            </a:r>
            <a:r>
              <a:rPr lang="pt-BR" dirty="0" smtClean="0">
                <a:solidFill>
                  <a:schemeClr val="bg1"/>
                </a:solidFill>
              </a:rPr>
              <a:t>vítrea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alterações cutâneas que lembram eritema </a:t>
            </a:r>
            <a:r>
              <a:rPr lang="pt-BR" dirty="0" smtClean="0">
                <a:solidFill>
                  <a:schemeClr val="bg1"/>
                </a:solidFill>
              </a:rPr>
              <a:t>nodoso, lesões ulceradas ou nodulares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4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Histórico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Descrita pela 1ª vez Savory 1856, posteriormente por Kussmaul 1872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1908 Takayasu exame </a:t>
            </a:r>
            <a:r>
              <a:rPr lang="pt-BR" dirty="0" smtClean="0">
                <a:solidFill>
                  <a:schemeClr val="bg1"/>
                </a:solidFill>
              </a:rPr>
              <a:t>oftalmológico </a:t>
            </a:r>
            <a:r>
              <a:rPr lang="pt-BR" dirty="0" smtClean="0">
                <a:solidFill>
                  <a:schemeClr val="bg1"/>
                </a:solidFill>
              </a:rPr>
              <a:t>relata alterações oculares com anastomoses arteriovenosas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1948 Shimizu e Sano relatam aspectos clínicos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1954 denominada Arterite de Takaysu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32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59939" cy="3185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416" y="3206357"/>
            <a:ext cx="5256584" cy="3679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68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Diagnósticos diferenciais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Coarctação de aorta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Aterosclerose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Doença de </a:t>
            </a:r>
            <a:r>
              <a:rPr lang="pt-BR" dirty="0" smtClean="0">
                <a:solidFill>
                  <a:schemeClr val="bg1"/>
                </a:solidFill>
              </a:rPr>
              <a:t>Behcet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Tromboangeíte obliterante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Arterita de grandes células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Doença de kawasaki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Artrite reumatoide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sarcoidose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074" y="214884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Define-se o diagnóstico na presença de três critérios, com </a:t>
            </a:r>
            <a:r>
              <a:rPr lang="pt-BR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uma </a:t>
            </a:r>
            <a:r>
              <a:rPr lang="pt-BR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sensibilidade de 90,5% e especificidade de 97,8%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466232" cy="592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2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Angiografia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geralmente </a:t>
            </a:r>
            <a:r>
              <a:rPr lang="pt-BR" dirty="0">
                <a:solidFill>
                  <a:schemeClr val="bg1"/>
                </a:solidFill>
              </a:rPr>
              <a:t>é necessária para confirmar o </a:t>
            </a:r>
            <a:r>
              <a:rPr lang="pt-BR" dirty="0" smtClean="0">
                <a:solidFill>
                  <a:schemeClr val="bg1"/>
                </a:solidFill>
              </a:rPr>
              <a:t> diagnóstico</a:t>
            </a:r>
            <a:r>
              <a:rPr lang="pt-BR" dirty="0">
                <a:solidFill>
                  <a:schemeClr val="bg1"/>
                </a:solidFill>
              </a:rPr>
              <a:t>. 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Achado mais comum é a presença de estenoses isoladas ou múltiplas da aorta em qualquer nível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Landi e Rossi descreveram o aspecto em rabo de rato da aorta com zonas de redução e calibre e zonas de dilatação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Comum lesões entremeadas ou com zonas normais ou seguidas de aneurismas de paredes lisas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Avalia gravidade </a:t>
            </a:r>
            <a:r>
              <a:rPr lang="pt-BR" dirty="0">
                <a:solidFill>
                  <a:schemeClr val="bg1"/>
                </a:solidFill>
              </a:rPr>
              <a:t>do acometimento e a decisão terapêutica cirúrgica, sendo o exame pré-operatório </a:t>
            </a:r>
            <a:r>
              <a:rPr lang="pt-BR" dirty="0" smtClean="0">
                <a:solidFill>
                  <a:schemeClr val="bg1"/>
                </a:solidFill>
              </a:rPr>
              <a:t>de eleição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Realizar coronariografia e angiografia pulmonar</a:t>
            </a:r>
          </a:p>
          <a:p>
            <a:endParaRPr lang="pt-B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600" i="1" dirty="0" smtClean="0">
                <a:solidFill>
                  <a:schemeClr val="bg1"/>
                </a:solidFill>
              </a:rPr>
              <a:t>*não permite </a:t>
            </a:r>
            <a:r>
              <a:rPr lang="pt-BR" sz="2600" i="1" dirty="0">
                <a:solidFill>
                  <a:schemeClr val="bg1"/>
                </a:solidFill>
              </a:rPr>
              <a:t>a detecção do espessamento da </a:t>
            </a:r>
            <a:r>
              <a:rPr lang="pt-BR" sz="2600" i="1" dirty="0" smtClean="0">
                <a:solidFill>
                  <a:schemeClr val="bg1"/>
                </a:solidFill>
              </a:rPr>
              <a:t> parede </a:t>
            </a:r>
            <a:r>
              <a:rPr lang="pt-BR" sz="2600" i="1" dirty="0">
                <a:solidFill>
                  <a:schemeClr val="bg1"/>
                </a:solidFill>
              </a:rPr>
              <a:t>arterial. </a:t>
            </a:r>
            <a:endParaRPr lang="pt-BR" sz="2600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7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0"/>
            <a:ext cx="4752527" cy="6832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04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Métodos </a:t>
            </a:r>
            <a:r>
              <a:rPr lang="pt-BR" dirty="0">
                <a:solidFill>
                  <a:srgbClr val="FFFF00"/>
                </a:solidFill>
              </a:rPr>
              <a:t>de imagem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 smtClean="0">
                <a:solidFill>
                  <a:schemeClr val="bg1"/>
                </a:solidFill>
              </a:rPr>
              <a:t>O </a:t>
            </a:r>
            <a:r>
              <a:rPr lang="pt-BR" sz="2000" dirty="0">
                <a:solidFill>
                  <a:schemeClr val="bg1"/>
                </a:solidFill>
              </a:rPr>
              <a:t>ecocardiograma transtorácico e transesofágico – avaliação da aorta</a:t>
            </a:r>
            <a:r>
              <a:rPr lang="pt-BR" sz="2000" dirty="0" smtClean="0">
                <a:solidFill>
                  <a:schemeClr val="bg1"/>
                </a:solidFill>
              </a:rPr>
              <a:t>.</a:t>
            </a:r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smtClean="0">
                <a:solidFill>
                  <a:schemeClr val="bg1"/>
                </a:solidFill>
              </a:rPr>
              <a:t>TC e RM - </a:t>
            </a:r>
            <a:r>
              <a:rPr lang="pt-BR" sz="2000" dirty="0">
                <a:solidFill>
                  <a:schemeClr val="bg1"/>
                </a:solidFill>
              </a:rPr>
              <a:t>mais </a:t>
            </a:r>
            <a:r>
              <a:rPr lang="pt-BR" sz="2000" dirty="0" smtClean="0">
                <a:solidFill>
                  <a:schemeClr val="bg1"/>
                </a:solidFill>
              </a:rPr>
              <a:t>sensíveis </a:t>
            </a:r>
            <a:r>
              <a:rPr lang="pt-BR" sz="2000" dirty="0">
                <a:solidFill>
                  <a:schemeClr val="bg1"/>
                </a:solidFill>
              </a:rPr>
              <a:t>na detecção </a:t>
            </a:r>
            <a:r>
              <a:rPr lang="pt-BR" sz="2000" dirty="0" smtClean="0">
                <a:solidFill>
                  <a:schemeClr val="bg1"/>
                </a:solidFill>
              </a:rPr>
              <a:t>das alterações </a:t>
            </a:r>
            <a:r>
              <a:rPr lang="pt-BR" sz="2000" dirty="0">
                <a:solidFill>
                  <a:schemeClr val="bg1"/>
                </a:solidFill>
              </a:rPr>
              <a:t>da parede arterial</a:t>
            </a:r>
          </a:p>
          <a:p>
            <a:endParaRPr lang="pt-B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2840"/>
            <a:ext cx="4104456" cy="355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80" y="2564903"/>
            <a:ext cx="3413747" cy="426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23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-11928"/>
            <a:ext cx="3028422" cy="624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644" y="6237312"/>
            <a:ext cx="3641141" cy="6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52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Tratamento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corticosteróides </a:t>
            </a:r>
            <a:r>
              <a:rPr lang="pt-BR" dirty="0">
                <a:solidFill>
                  <a:schemeClr val="bg1"/>
                </a:solidFill>
              </a:rPr>
              <a:t>em </a:t>
            </a:r>
            <a:r>
              <a:rPr lang="pt-BR" dirty="0" smtClean="0">
                <a:solidFill>
                  <a:schemeClr val="bg1"/>
                </a:solidFill>
              </a:rPr>
              <a:t>altas </a:t>
            </a:r>
            <a:r>
              <a:rPr lang="pt-BR" dirty="0">
                <a:solidFill>
                  <a:schemeClr val="bg1"/>
                </a:solidFill>
              </a:rPr>
              <a:t>doses (1-2  mg/Kg/dia) na fase ativa 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Imunossupressores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Revascularização aberta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Revascularização percutânea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Angioplastia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Por ser doença rara, nao existem estudos significativos, a literatura é baseada em relatos de casos com acompanhamento e descrição retrospectiva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0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Angioplastia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O ideal é que a terapêutica intervencionista seja realizada quando </a:t>
            </a:r>
            <a:r>
              <a:rPr lang="pt-BR" dirty="0">
                <a:solidFill>
                  <a:schemeClr val="bg1"/>
                </a:solidFill>
              </a:rPr>
              <a:t>a doença não esteja em atividade. </a:t>
            </a:r>
            <a:r>
              <a:rPr lang="pt-BR" i="1" dirty="0">
                <a:solidFill>
                  <a:schemeClr val="bg1"/>
                </a:solidFill>
              </a:rPr>
              <a:t>Park et al.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3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Introdução</a:t>
            </a:r>
            <a:endParaRPr lang="pt-BR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pt-BR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arterite de 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Takayasu </a:t>
            </a:r>
            <a:r>
              <a:rPr lang="pt-B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é uma doença inflamatória </a:t>
            </a:r>
          </a:p>
          <a:p>
            <a:pPr marL="0" indent="0">
              <a:buNone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crônica, de causa desconhecida, que envolve artérias de </a:t>
            </a:r>
          </a:p>
          <a:p>
            <a:pPr marL="0" indent="0">
              <a:buNone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grande e de médio calibres, incluindo a aorta e seus principais ramos, além de artérias pulmonares e 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coronárias</a:t>
            </a:r>
          </a:p>
          <a:p>
            <a:pPr marL="0" indent="0">
              <a:buNone/>
            </a:pPr>
            <a:endParaRPr lang="pt-BR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pt-BR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 AT ocorre inflamação granulomatosa transmural que </a:t>
            </a:r>
          </a:p>
          <a:p>
            <a:pPr marL="0" indent="0">
              <a:buNone/>
            </a:pPr>
            <a:r>
              <a:rPr lang="pt-B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pode causar estenose, oclusão, dilatação e/ou formação de </a:t>
            </a:r>
            <a:r>
              <a:rPr lang="pt-BR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aneurismas </a:t>
            </a:r>
            <a:r>
              <a:rPr lang="pt-BR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nas artérias envolvidas</a:t>
            </a:r>
          </a:p>
          <a:p>
            <a:pPr marL="0" indent="0">
              <a:buNone/>
            </a:pPr>
            <a:endParaRPr lang="pt-BR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28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rgbClr val="FFFF00"/>
                </a:solidFill>
              </a:rPr>
              <a:t>Indicações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comprometimento da circulação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hipertensão </a:t>
            </a:r>
            <a:r>
              <a:rPr lang="pt-BR" dirty="0">
                <a:solidFill>
                  <a:schemeClr val="bg1"/>
                </a:solidFill>
              </a:rPr>
              <a:t>renovascular por estenose de artéria </a:t>
            </a:r>
            <a:r>
              <a:rPr lang="pt-BR" dirty="0" smtClean="0">
                <a:solidFill>
                  <a:schemeClr val="bg1"/>
                </a:solidFill>
              </a:rPr>
              <a:t>renal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estenose </a:t>
            </a:r>
            <a:r>
              <a:rPr lang="pt-BR" dirty="0">
                <a:solidFill>
                  <a:schemeClr val="bg1"/>
                </a:solidFill>
              </a:rPr>
              <a:t>coronariana </a:t>
            </a:r>
            <a:r>
              <a:rPr lang="pt-BR" dirty="0" smtClean="0">
                <a:solidFill>
                  <a:schemeClr val="bg1"/>
                </a:solidFill>
              </a:rPr>
              <a:t>significativa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coarctação aórtica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regurgitação aórtica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claudicação </a:t>
            </a:r>
            <a:r>
              <a:rPr lang="pt-BR" dirty="0">
                <a:solidFill>
                  <a:schemeClr val="bg1"/>
                </a:solidFill>
              </a:rPr>
              <a:t>grave </a:t>
            </a:r>
            <a:r>
              <a:rPr lang="pt-BR" dirty="0" smtClean="0">
                <a:solidFill>
                  <a:schemeClr val="bg1"/>
                </a:solidFill>
              </a:rPr>
              <a:t>em membros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lesões </a:t>
            </a:r>
            <a:r>
              <a:rPr lang="pt-BR" dirty="0">
                <a:solidFill>
                  <a:schemeClr val="bg1"/>
                </a:solidFill>
              </a:rPr>
              <a:t>aneurismáticas com risco de ruptura 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lesões </a:t>
            </a:r>
            <a:r>
              <a:rPr lang="pt-BR" dirty="0">
                <a:solidFill>
                  <a:schemeClr val="bg1"/>
                </a:solidFill>
              </a:rPr>
              <a:t>estenóticas/obstrutivas que determinem efeitos </a:t>
            </a:r>
            <a:r>
              <a:rPr lang="pt-BR" dirty="0" smtClean="0">
                <a:solidFill>
                  <a:schemeClr val="bg1"/>
                </a:solidFill>
              </a:rPr>
              <a:t>hemodinâmicos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310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Angioplastia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Balão – qdo tem dificuldade técnica de implantar </a:t>
            </a:r>
            <a:r>
              <a:rPr lang="pt-BR" dirty="0" smtClean="0">
                <a:solidFill>
                  <a:schemeClr val="bg1"/>
                </a:solidFill>
              </a:rPr>
              <a:t>stent ou endoprótese </a:t>
            </a:r>
            <a:r>
              <a:rPr lang="pt-BR" dirty="0" smtClean="0">
                <a:solidFill>
                  <a:schemeClr val="bg1"/>
                </a:solidFill>
              </a:rPr>
              <a:t>devido anatomia e topografia da lesão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Cutting-balloon – lesões endurecidas e resistentes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Stent </a:t>
            </a:r>
            <a:r>
              <a:rPr lang="pt-BR" dirty="0" smtClean="0">
                <a:solidFill>
                  <a:schemeClr val="bg1"/>
                </a:solidFill>
              </a:rPr>
              <a:t>convencional (ramificações)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Stent </a:t>
            </a:r>
            <a:r>
              <a:rPr lang="pt-BR" dirty="0">
                <a:solidFill>
                  <a:schemeClr val="bg1"/>
                </a:solidFill>
              </a:rPr>
              <a:t>farmacológico (ramificações</a:t>
            </a:r>
            <a:r>
              <a:rPr lang="pt-BR" dirty="0" smtClean="0">
                <a:solidFill>
                  <a:schemeClr val="bg1"/>
                </a:solidFill>
              </a:rPr>
              <a:t>)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E</a:t>
            </a:r>
            <a:r>
              <a:rPr lang="pt-BR" dirty="0" smtClean="0">
                <a:solidFill>
                  <a:schemeClr val="bg1"/>
                </a:solidFill>
              </a:rPr>
              <a:t>ndoprótese (aorta ou ramos calibrosos)</a:t>
            </a:r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75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Angioplastia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 Os </a:t>
            </a:r>
            <a:r>
              <a:rPr lang="pt-BR" i="1" dirty="0">
                <a:solidFill>
                  <a:schemeClr val="bg1"/>
                </a:solidFill>
              </a:rPr>
              <a:t>stents</a:t>
            </a:r>
            <a:r>
              <a:rPr lang="pt-BR" dirty="0">
                <a:solidFill>
                  <a:schemeClr val="bg1"/>
                </a:solidFill>
              </a:rPr>
              <a:t> </a:t>
            </a:r>
            <a:r>
              <a:rPr lang="pt-BR" dirty="0" smtClean="0">
                <a:solidFill>
                  <a:schemeClr val="bg1"/>
                </a:solidFill>
              </a:rPr>
              <a:t>farmacológicos possuem </a:t>
            </a:r>
            <a:r>
              <a:rPr lang="pt-BR" dirty="0">
                <a:solidFill>
                  <a:schemeClr val="bg1"/>
                </a:solidFill>
              </a:rPr>
              <a:t>menor taxa de reestenose, </a:t>
            </a:r>
            <a:r>
              <a:rPr lang="pt-BR" dirty="0" smtClean="0">
                <a:solidFill>
                  <a:schemeClr val="bg1"/>
                </a:solidFill>
              </a:rPr>
              <a:t>mas apresentam maior </a:t>
            </a:r>
            <a:r>
              <a:rPr lang="pt-BR" dirty="0">
                <a:solidFill>
                  <a:schemeClr val="bg1"/>
                </a:solidFill>
              </a:rPr>
              <a:t>taxa de trombose local tardia </a:t>
            </a:r>
          </a:p>
        </p:txBody>
      </p:sp>
    </p:spTree>
    <p:extLst>
      <p:ext uri="{BB962C8B-B14F-4D97-AF65-F5344CB8AC3E}">
        <p14:creationId xmlns:p14="http://schemas.microsoft.com/office/powerpoint/2010/main" val="40585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Angioplastia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Melhores resultados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estenoses focais curtas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Análise crítica das lesões pré abordagem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Stents farmacológicos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44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Angioplastia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Mais susceptíveis </a:t>
            </a:r>
            <a:r>
              <a:rPr lang="pt-BR" dirty="0">
                <a:solidFill>
                  <a:schemeClr val="bg1"/>
                </a:solidFill>
              </a:rPr>
              <a:t>de </a:t>
            </a:r>
            <a:r>
              <a:rPr lang="pt-BR" dirty="0" smtClean="0">
                <a:solidFill>
                  <a:schemeClr val="bg1"/>
                </a:solidFill>
              </a:rPr>
              <a:t>reestenose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artérias ramificadas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lesões fibróticas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balão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endParaRPr lang="pt-BR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9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Angioplastia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Geralmente o resultado imediato da angioplastia é bom, sendo que a manutenção da permeabilidade do vaso depende do controle da atividade inflamatória </a:t>
            </a:r>
            <a:r>
              <a:rPr lang="pt-BR" dirty="0" smtClean="0">
                <a:solidFill>
                  <a:schemeClr val="bg1"/>
                </a:solidFill>
              </a:rPr>
              <a:t> da </a:t>
            </a:r>
            <a:r>
              <a:rPr lang="pt-BR" dirty="0">
                <a:solidFill>
                  <a:schemeClr val="bg1"/>
                </a:solidFill>
              </a:rPr>
              <a:t>doença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51" y="3399258"/>
            <a:ext cx="2785409" cy="346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915" y="3576199"/>
            <a:ext cx="39528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50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Angioplastia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N</a:t>
            </a:r>
            <a:r>
              <a:rPr lang="pt-BR" dirty="0" smtClean="0">
                <a:solidFill>
                  <a:schemeClr val="bg1"/>
                </a:solidFill>
              </a:rPr>
              <a:t>a </a:t>
            </a:r>
            <a:r>
              <a:rPr lang="pt-BR" dirty="0">
                <a:solidFill>
                  <a:schemeClr val="bg1"/>
                </a:solidFill>
              </a:rPr>
              <a:t>literatura há descrição apenas de </a:t>
            </a:r>
            <a:r>
              <a:rPr lang="pt-BR" dirty="0" smtClean="0">
                <a:solidFill>
                  <a:schemeClr val="bg1"/>
                </a:solidFill>
              </a:rPr>
              <a:t>relatos de casos </a:t>
            </a:r>
            <a:r>
              <a:rPr lang="pt-BR" dirty="0">
                <a:solidFill>
                  <a:schemeClr val="bg1"/>
                </a:solidFill>
              </a:rPr>
              <a:t>com </a:t>
            </a:r>
            <a:r>
              <a:rPr lang="pt-BR" dirty="0" smtClean="0">
                <a:solidFill>
                  <a:schemeClr val="bg1"/>
                </a:solidFill>
              </a:rPr>
              <a:t>seguimento </a:t>
            </a:r>
            <a:r>
              <a:rPr lang="pt-BR" dirty="0">
                <a:solidFill>
                  <a:schemeClr val="bg1"/>
                </a:solidFill>
              </a:rPr>
              <a:t>a curto prazo após a angioplastia e alguns </a:t>
            </a:r>
            <a:r>
              <a:rPr lang="pt-BR" dirty="0" smtClean="0">
                <a:solidFill>
                  <a:schemeClr val="bg1"/>
                </a:solidFill>
              </a:rPr>
              <a:t>centros </a:t>
            </a:r>
            <a:r>
              <a:rPr lang="pt-BR" dirty="0">
                <a:solidFill>
                  <a:schemeClr val="bg1"/>
                </a:solidFill>
              </a:rPr>
              <a:t>têm descrito a taxa de reestenose de </a:t>
            </a:r>
            <a:r>
              <a:rPr lang="pt-BR" dirty="0" smtClean="0">
                <a:solidFill>
                  <a:schemeClr val="bg1"/>
                </a:solidFill>
              </a:rPr>
              <a:t> 20 a 44</a:t>
            </a:r>
            <a:r>
              <a:rPr lang="pt-BR" dirty="0">
                <a:solidFill>
                  <a:schemeClr val="bg1"/>
                </a:solidFill>
              </a:rPr>
              <a:t>% em 12 </a:t>
            </a:r>
            <a:r>
              <a:rPr lang="pt-BR" dirty="0" smtClean="0">
                <a:solidFill>
                  <a:schemeClr val="bg1"/>
                </a:solidFill>
              </a:rPr>
              <a:t>meses.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84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IVUS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>
                <a:solidFill>
                  <a:schemeClr val="bg1"/>
                </a:solidFill>
              </a:rPr>
              <a:t>A utilidade do ultra-som intravascular </a:t>
            </a:r>
            <a:r>
              <a:rPr lang="pt-BR" dirty="0" smtClean="0">
                <a:solidFill>
                  <a:schemeClr val="bg1"/>
                </a:solidFill>
              </a:rPr>
              <a:t>ainda </a:t>
            </a:r>
            <a:r>
              <a:rPr lang="pt-BR" dirty="0">
                <a:solidFill>
                  <a:schemeClr val="bg1"/>
                </a:solidFill>
              </a:rPr>
              <a:t>é desconhecida</a:t>
            </a:r>
            <a:r>
              <a:rPr lang="pt-BR" dirty="0" smtClean="0">
                <a:solidFill>
                  <a:schemeClr val="bg1"/>
                </a:solidFill>
              </a:rPr>
              <a:t>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A visibilização do comprometimento e de possível remodelamento da parede arterial, principalmente da sua extensão, dados fornecidos pelo IVUS e que não podem ser obtidos de maneira fidedigna pela angiografia, auxilia tanto na diferenciação etiológica da obstrução quanto na tomada de decisão terapêutica, possibilitando melhor definição do comprimento e do diâmetro da endoprótese, e proporcionando, presumidamente, desfechos mais </a:t>
            </a:r>
            <a:r>
              <a:rPr lang="pt-BR" dirty="0" smtClean="0">
                <a:solidFill>
                  <a:schemeClr val="bg1"/>
                </a:solidFill>
              </a:rPr>
              <a:t>favoráveis.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31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Complicações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dissecção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Reestenose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Embolização distal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40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Angioplastia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Melhor </a:t>
            </a:r>
            <a:r>
              <a:rPr lang="pt-BR" dirty="0">
                <a:solidFill>
                  <a:schemeClr val="bg1"/>
                </a:solidFill>
              </a:rPr>
              <a:t>forma de tratamento intervencionista mantém-se indefinido</a:t>
            </a:r>
            <a:r>
              <a:rPr lang="pt-BR" dirty="0" smtClean="0">
                <a:solidFill>
                  <a:schemeClr val="bg1"/>
                </a:solidFill>
              </a:rPr>
              <a:t>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Baseia-se em relatos de caso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3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Arterite de Takayasu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Doença sem pulso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Aortite inespecífica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Arterite idiopática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Arterite da jovem mulher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Síndrome de aortite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Síndrome do arco aórtico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Tromboangeíte obliterante suclávico-aorta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Coarctação atípica de aorta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Estenose alongada de aorta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Síndrome de Martorell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Etc..</a:t>
            </a:r>
          </a:p>
          <a:p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7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Conclusão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Intervenção percutâneo </a:t>
            </a:r>
            <a:r>
              <a:rPr lang="pt-BR" dirty="0">
                <a:solidFill>
                  <a:schemeClr val="bg1"/>
                </a:solidFill>
              </a:rPr>
              <a:t>é uma boa opção de </a:t>
            </a:r>
            <a:r>
              <a:rPr lang="pt-BR" dirty="0" smtClean="0">
                <a:solidFill>
                  <a:schemeClr val="bg1"/>
                </a:solidFill>
              </a:rPr>
              <a:t>tratamento  </a:t>
            </a:r>
            <a:r>
              <a:rPr lang="pt-BR" dirty="0">
                <a:solidFill>
                  <a:schemeClr val="bg1"/>
                </a:solidFill>
              </a:rPr>
              <a:t>de estenoses desencadeadas por vasculites </a:t>
            </a:r>
            <a:r>
              <a:rPr lang="pt-BR" dirty="0" smtClean="0">
                <a:solidFill>
                  <a:schemeClr val="bg1"/>
                </a:solidFill>
              </a:rPr>
              <a:t>primárias</a:t>
            </a:r>
            <a:endParaRPr lang="pt-BR" baseline="30000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Apesar da taxas elevadas de reestenose</a:t>
            </a:r>
            <a:r>
              <a:rPr lang="pt-BR" dirty="0" smtClean="0">
                <a:solidFill>
                  <a:schemeClr val="bg1"/>
                </a:solidFill>
              </a:rPr>
              <a:t>,  </a:t>
            </a:r>
            <a:r>
              <a:rPr lang="pt-BR" dirty="0">
                <a:solidFill>
                  <a:schemeClr val="bg1"/>
                </a:solidFill>
              </a:rPr>
              <a:t>possibilidade de novas reintervenções e com bons resultados </a:t>
            </a:r>
            <a:r>
              <a:rPr lang="pt-BR" dirty="0" smtClean="0">
                <a:solidFill>
                  <a:schemeClr val="bg1"/>
                </a:solidFill>
              </a:rPr>
              <a:t>imediatos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técnica </a:t>
            </a:r>
            <a:r>
              <a:rPr lang="pt-BR" dirty="0">
                <a:solidFill>
                  <a:schemeClr val="bg1"/>
                </a:solidFill>
              </a:rPr>
              <a:t>minimamente invasiva 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sempre associada a imunossupressora e controle de atividade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Stents </a:t>
            </a:r>
            <a:r>
              <a:rPr lang="pt-BR" dirty="0" smtClean="0">
                <a:solidFill>
                  <a:schemeClr val="bg1"/>
                </a:solidFill>
              </a:rPr>
              <a:t>famarcológicos/ endoprótese</a:t>
            </a: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IVUS – apesar da elevação do custo do procedimento pode auxiliar a diferenciação da aterosclerose de características específicas da AT, agregando informações e orientando o tratamento </a:t>
            </a:r>
            <a:r>
              <a:rPr lang="pt-BR" dirty="0" smtClean="0">
                <a:solidFill>
                  <a:schemeClr val="bg1"/>
                </a:solidFill>
              </a:rPr>
              <a:t>percutâneo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O </a:t>
            </a:r>
            <a:r>
              <a:rPr lang="pt-BR" dirty="0">
                <a:solidFill>
                  <a:schemeClr val="bg1"/>
                </a:solidFill>
              </a:rPr>
              <a:t>tratamento cirúrgico convencional é factível e é indicado principalmente quando as lesões aórticas são extensas, mas possui maior morbimortalidade</a:t>
            </a:r>
            <a:endParaRPr lang="pt-BR" dirty="0" smtClean="0">
              <a:solidFill>
                <a:schemeClr val="bg1"/>
              </a:solidFill>
            </a:endParaRPr>
          </a:p>
          <a:p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6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angio takayasu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-15699"/>
            <a:ext cx="8712968" cy="6542990"/>
          </a:xfrm>
        </p:spPr>
      </p:pic>
    </p:spTree>
    <p:extLst>
      <p:ext uri="{BB962C8B-B14F-4D97-AF65-F5344CB8AC3E}">
        <p14:creationId xmlns:p14="http://schemas.microsoft.com/office/powerpoint/2010/main" val="109039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Etiologia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Mecanismo imunopatológico desconhecido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Algumas publicações sugerem fator genético, distúrbio auto-imune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Associação com TBC?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Arterite de Takayasu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doença rara </a:t>
            </a: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mulheres 8,5:1</a:t>
            </a:r>
          </a:p>
          <a:p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 a 50 anos, maior incidência 11 aos </a:t>
            </a: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29a </a:t>
            </a: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(78,5%) 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Taxa de incidência anual 1,2-2,6 casos </a:t>
            </a: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/milhão</a:t>
            </a:r>
          </a:p>
          <a:p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asiáticos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260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FF00"/>
                </a:solidFill>
              </a:rPr>
              <a:t>H</a:t>
            </a:r>
            <a:r>
              <a:rPr lang="pt-BR" dirty="0" smtClean="0">
                <a:solidFill>
                  <a:srgbClr val="FFFF00"/>
                </a:solidFill>
              </a:rPr>
              <a:t>istopatologia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Panarterite com espessamento da adventícia, média íntima</a:t>
            </a:r>
          </a:p>
          <a:p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Acomete mais aorta ascendente, segmentos proximais das artérias que originam da croça</a:t>
            </a:r>
          </a:p>
          <a:p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Hipoplasia intimal     proliferação intimal(reativo e secundário)</a:t>
            </a:r>
          </a:p>
          <a:p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Inflamação granulomatosa      infiltrado céls mononucleares, leucócitos polimorfonucleares, céls gigantes multinucleadas na </a:t>
            </a:r>
            <a:r>
              <a:rPr lang="pt-BR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vasa vasorum    </a:t>
            </a: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engrossa, estenosa e oblitera </a:t>
            </a: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fibrose</a:t>
            </a:r>
          </a:p>
          <a:p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t-BR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Estenose se deve a contração fibrótica da adventícia e da média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769890" y="3701679"/>
            <a:ext cx="288032" cy="2423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804248" y="4293096"/>
            <a:ext cx="288032" cy="2423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ight Arrow 5"/>
          <p:cNvSpPr/>
          <p:nvPr/>
        </p:nvSpPr>
        <p:spPr>
          <a:xfrm>
            <a:off x="3707904" y="4623574"/>
            <a:ext cx="288032" cy="2423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ight Arrow 6"/>
          <p:cNvSpPr/>
          <p:nvPr/>
        </p:nvSpPr>
        <p:spPr>
          <a:xfrm>
            <a:off x="3443726" y="3058678"/>
            <a:ext cx="288032" cy="24231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3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Classificação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94" y="1309459"/>
            <a:ext cx="8064896" cy="552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7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Classificação</a:t>
            </a:r>
            <a:endParaRPr lang="pt-BR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sz="4100" b="1" i="1" dirty="0" smtClean="0">
                <a:solidFill>
                  <a:schemeClr val="bg1"/>
                </a:solidFill>
              </a:rPr>
              <a:t>Ishikawa 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De acordo com complicações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Grupo I – estenose ou oclusões em varias regiões da aorta e/ou seus ramos principais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Grupo II – pctes que apresentam uma das complicações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     retinopatia de takayasu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     has secundária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     IAo 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     Aneurisma aórtico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IIa – grau discreto ou moderado  IIb – grau severo</a:t>
            </a:r>
          </a:p>
          <a:p>
            <a:pPr marL="0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Grupo III  - pctes que apresentam 2 ou mais complicações do grupo II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8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6175</TotalTime>
  <Words>1267</Words>
  <Application>Microsoft Office PowerPoint</Application>
  <PresentationFormat>On-screen Show (4:3)</PresentationFormat>
  <Paragraphs>231</Paragraphs>
  <Slides>41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Arterite de Takayasu Intervenção médica e percutânea</vt:lpstr>
      <vt:lpstr>Histórico</vt:lpstr>
      <vt:lpstr>Introdução</vt:lpstr>
      <vt:lpstr>Arterite de Takayasu</vt:lpstr>
      <vt:lpstr>Etiologia</vt:lpstr>
      <vt:lpstr>Arterite de Takayasu</vt:lpstr>
      <vt:lpstr>Histopatologia</vt:lpstr>
      <vt:lpstr>Classificação</vt:lpstr>
      <vt:lpstr>Classificação</vt:lpstr>
      <vt:lpstr>Apresentação</vt:lpstr>
      <vt:lpstr>Quadro clínico</vt:lpstr>
      <vt:lpstr>Quadro clínico</vt:lpstr>
      <vt:lpstr>Quadro clínico</vt:lpstr>
      <vt:lpstr>Quadro clínico</vt:lpstr>
      <vt:lpstr>Exames complementares</vt:lpstr>
      <vt:lpstr>Exames complementares</vt:lpstr>
      <vt:lpstr>Marcadores de atividade</vt:lpstr>
      <vt:lpstr>Laboratorial</vt:lpstr>
      <vt:lpstr>Exame Físico</vt:lpstr>
      <vt:lpstr>PowerPoint Presentation</vt:lpstr>
      <vt:lpstr>Diagnósticos diferenciais</vt:lpstr>
      <vt:lpstr>PowerPoint Presentation</vt:lpstr>
      <vt:lpstr>Angiografia</vt:lpstr>
      <vt:lpstr>PowerPoint Presentation</vt:lpstr>
      <vt:lpstr>Métodos de imagem</vt:lpstr>
      <vt:lpstr>PowerPoint Presentation</vt:lpstr>
      <vt:lpstr>Tratamento</vt:lpstr>
      <vt:lpstr>Angioplastia</vt:lpstr>
      <vt:lpstr>Angioplastia</vt:lpstr>
      <vt:lpstr>Indicações </vt:lpstr>
      <vt:lpstr>Angioplastia</vt:lpstr>
      <vt:lpstr>Angioplastia</vt:lpstr>
      <vt:lpstr>Angioplastia</vt:lpstr>
      <vt:lpstr>Angioplastia</vt:lpstr>
      <vt:lpstr>Angioplastia</vt:lpstr>
      <vt:lpstr>Angioplastia</vt:lpstr>
      <vt:lpstr>IVUS</vt:lpstr>
      <vt:lpstr>Complicações</vt:lpstr>
      <vt:lpstr>Angioplastia</vt:lpstr>
      <vt:lpstr>Conclusão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Arterite de Takayasu</dc:title>
  <dc:creator>Ricardo</dc:creator>
  <cp:lastModifiedBy>Ricardo</cp:lastModifiedBy>
  <cp:revision>138</cp:revision>
  <dcterms:created xsi:type="dcterms:W3CDTF">2013-02-18T19:43:45Z</dcterms:created>
  <dcterms:modified xsi:type="dcterms:W3CDTF">2013-03-04T18:51:22Z</dcterms:modified>
</cp:coreProperties>
</file>