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8" r:id="rId3"/>
    <p:sldId id="262" r:id="rId4"/>
    <p:sldId id="263" r:id="rId5"/>
    <p:sldId id="264" r:id="rId6"/>
    <p:sldId id="265" r:id="rId7"/>
    <p:sldId id="259" r:id="rId8"/>
    <p:sldId id="260" r:id="rId9"/>
    <p:sldId id="258" r:id="rId10"/>
    <p:sldId id="261" r:id="rId11"/>
    <p:sldId id="288" r:id="rId12"/>
    <p:sldId id="266" r:id="rId13"/>
    <p:sldId id="267" r:id="rId14"/>
    <p:sldId id="270" r:id="rId15"/>
    <p:sldId id="257" r:id="rId16"/>
    <p:sldId id="269" r:id="rId17"/>
    <p:sldId id="271" r:id="rId18"/>
    <p:sldId id="273" r:id="rId19"/>
    <p:sldId id="274" r:id="rId20"/>
    <p:sldId id="275" r:id="rId21"/>
    <p:sldId id="276" r:id="rId22"/>
    <p:sldId id="277" r:id="rId23"/>
    <p:sldId id="272" r:id="rId24"/>
    <p:sldId id="278" r:id="rId25"/>
    <p:sldId id="279" r:id="rId26"/>
    <p:sldId id="285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91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A0A4CE3-1566-4831-A63A-E97A91CBC608}" type="datetimeFigureOut">
              <a:rPr lang="pt-BR" smtClean="0"/>
              <a:t>29/07/2013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CA4F47C-7D7A-4556-AA68-554173DA0FF6}" type="slidenum">
              <a:rPr lang="pt-BR" smtClean="0"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Renato Sanchez Antonio</a:t>
            </a:r>
            <a:endParaRPr lang="pt-BR" sz="3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en-US" dirty="0" smtClean="0"/>
              <a:t>Protocolo </a:t>
            </a:r>
            <a:r>
              <a:rPr lang="en-US" dirty="0" err="1" smtClean="0"/>
              <a:t>angiográfico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pós</a:t>
            </a:r>
            <a:r>
              <a:rPr lang="en-US" dirty="0" smtClean="0"/>
              <a:t> </a:t>
            </a:r>
            <a:r>
              <a:rPr lang="en-US" dirty="0" err="1" smtClean="0"/>
              <a:t>operatório</a:t>
            </a:r>
            <a:r>
              <a:rPr lang="en-US" dirty="0" smtClean="0"/>
              <a:t> de </a:t>
            </a:r>
            <a:r>
              <a:rPr lang="en-US" dirty="0" err="1" smtClean="0"/>
              <a:t>derivação</a:t>
            </a:r>
            <a:r>
              <a:rPr lang="en-US" dirty="0" smtClean="0"/>
              <a:t> de Glenn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5727" r="30795" b="59000"/>
          <a:stretch/>
        </p:blipFill>
        <p:spPr bwMode="auto">
          <a:xfrm>
            <a:off x="395536" y="116632"/>
            <a:ext cx="8077200" cy="192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3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Cardiopatias</a:t>
            </a:r>
            <a:r>
              <a:rPr lang="en-US" dirty="0" smtClean="0"/>
              <a:t> </a:t>
            </a:r>
            <a:r>
              <a:rPr lang="en-US" dirty="0" err="1" smtClean="0"/>
              <a:t>Congênitas</a:t>
            </a:r>
            <a:r>
              <a:rPr lang="en-US" dirty="0" smtClean="0"/>
              <a:t> </a:t>
            </a:r>
            <a:r>
              <a:rPr lang="en-US" dirty="0" err="1" smtClean="0"/>
              <a:t>Cianogênicas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dirty="0" err="1"/>
              <a:t>A</a:t>
            </a:r>
            <a:r>
              <a:rPr lang="pt-BR" sz="2400" dirty="0" err="1" smtClean="0"/>
              <a:t>tresia</a:t>
            </a:r>
            <a:r>
              <a:rPr lang="pt-BR" sz="2400" dirty="0" smtClean="0"/>
              <a:t> tricúspide</a:t>
            </a:r>
          </a:p>
          <a:p>
            <a:r>
              <a:rPr lang="pt-BR" sz="2400" dirty="0" smtClean="0"/>
              <a:t>Ventrículo único com estenose ou bandagem do tronco pulmonar</a:t>
            </a:r>
          </a:p>
          <a:p>
            <a:r>
              <a:rPr lang="pt-BR" sz="2400" dirty="0"/>
              <a:t>D</a:t>
            </a:r>
            <a:r>
              <a:rPr lang="pt-BR" sz="2400" dirty="0" smtClean="0"/>
              <a:t>upla </a:t>
            </a:r>
            <a:r>
              <a:rPr lang="pt-BR" sz="2400" dirty="0"/>
              <a:t>via de </a:t>
            </a:r>
            <a:r>
              <a:rPr lang="pt-BR" sz="2400" dirty="0" smtClean="0"/>
              <a:t>saída do </a:t>
            </a:r>
            <a:r>
              <a:rPr lang="pt-BR" sz="2400" dirty="0"/>
              <a:t>ventrículo direito com ventrículo superior e </a:t>
            </a:r>
            <a:r>
              <a:rPr lang="pt-BR" sz="2400" dirty="0" smtClean="0"/>
              <a:t>inferior, comunicação </a:t>
            </a:r>
            <a:r>
              <a:rPr lang="pt-BR" sz="2400" dirty="0"/>
              <a:t>interventricular e </a:t>
            </a:r>
            <a:r>
              <a:rPr lang="pt-BR" sz="2400" dirty="0" err="1"/>
              <a:t>hipoplasia</a:t>
            </a:r>
            <a:r>
              <a:rPr lang="pt-BR" sz="2400" dirty="0"/>
              <a:t> </a:t>
            </a:r>
            <a:r>
              <a:rPr lang="pt-BR" sz="2400" dirty="0" smtClean="0"/>
              <a:t>da valva </a:t>
            </a:r>
            <a:r>
              <a:rPr lang="pt-BR" sz="2400" dirty="0"/>
              <a:t>mitral</a:t>
            </a:r>
          </a:p>
        </p:txBody>
      </p:sp>
    </p:spTree>
    <p:extLst>
      <p:ext uri="{BB962C8B-B14F-4D97-AF65-F5344CB8AC3E}">
        <p14:creationId xmlns:p14="http://schemas.microsoft.com/office/powerpoint/2010/main" val="30049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Pacientes </a:t>
            </a:r>
            <a:r>
              <a:rPr lang="pt-BR" sz="2400" dirty="0"/>
              <a:t>portadores de cardiopatias congênitas com fisiologia </a:t>
            </a:r>
            <a:r>
              <a:rPr lang="pt-BR" sz="2400" dirty="0" err="1" smtClean="0"/>
              <a:t>univentricular</a:t>
            </a:r>
            <a:r>
              <a:rPr lang="pt-BR" sz="2400" dirty="0" smtClean="0"/>
              <a:t> na </a:t>
            </a:r>
            <a:r>
              <a:rPr lang="pt-BR" sz="2400" dirty="0"/>
              <a:t>tentativa de se estabelecer um fluxo pulmonar contínuo e adequado às necessidades metabólicas do organismo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39562" r="13750" b="39063"/>
          <a:stretch/>
        </p:blipFill>
        <p:spPr bwMode="auto">
          <a:xfrm>
            <a:off x="197527" y="3356992"/>
            <a:ext cx="8772526" cy="162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Estudo ecocardiográfico </a:t>
            </a:r>
            <a:r>
              <a:rPr lang="pt-BR" sz="2400" dirty="0"/>
              <a:t>e estudo hemodinâmico para </a:t>
            </a:r>
            <a:r>
              <a:rPr lang="pt-BR" sz="2400" dirty="0" smtClean="0"/>
              <a:t>análise da pressão diastólica final do ventrículo esquerdo, de pressões </a:t>
            </a:r>
            <a:r>
              <a:rPr lang="pt-BR" sz="2400" dirty="0"/>
              <a:t>em tronco e artérias </a:t>
            </a:r>
            <a:r>
              <a:rPr lang="pt-BR" sz="2400" dirty="0" smtClean="0"/>
              <a:t>pulmonares</a:t>
            </a:r>
          </a:p>
          <a:p>
            <a:r>
              <a:rPr lang="pt-BR" sz="2400" dirty="0"/>
              <a:t>E</a:t>
            </a:r>
            <a:r>
              <a:rPr lang="pt-BR" sz="2400" dirty="0" smtClean="0"/>
              <a:t>studo </a:t>
            </a:r>
            <a:r>
              <a:rPr lang="pt-BR" sz="2400" dirty="0"/>
              <a:t>contrastado para avaliação da anatomia </a:t>
            </a:r>
            <a:r>
              <a:rPr lang="pt-BR" sz="2400" dirty="0" smtClean="0"/>
              <a:t>da circulação </a:t>
            </a:r>
            <a:r>
              <a:rPr lang="pt-BR" sz="2400" dirty="0"/>
              <a:t>extra e </a:t>
            </a:r>
            <a:r>
              <a:rPr lang="pt-BR" sz="2400" dirty="0" err="1"/>
              <a:t>intraparanquimatosa</a:t>
            </a:r>
            <a:r>
              <a:rPr lang="pt-BR" sz="2400" dirty="0"/>
              <a:t> pulmonar</a:t>
            </a:r>
          </a:p>
        </p:txBody>
      </p:sp>
    </p:spTree>
    <p:extLst>
      <p:ext uri="{BB962C8B-B14F-4D97-AF65-F5344CB8AC3E}">
        <p14:creationId xmlns:p14="http://schemas.microsoft.com/office/powerpoint/2010/main" val="30764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</a:t>
            </a:r>
            <a:r>
              <a:rPr lang="pt-BR" dirty="0" smtClean="0"/>
              <a:t>antagens </a:t>
            </a:r>
            <a:r>
              <a:rPr lang="pt-BR" dirty="0"/>
              <a:t>da anastomose de Glenn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R</a:t>
            </a:r>
            <a:r>
              <a:rPr lang="pt-BR" sz="2400" dirty="0" smtClean="0"/>
              <a:t>eduz </a:t>
            </a:r>
            <a:r>
              <a:rPr lang="pt-BR" sz="2400" dirty="0"/>
              <a:t>o trabalho para o ventrículo sistêmico,</a:t>
            </a:r>
          </a:p>
          <a:p>
            <a:r>
              <a:rPr lang="pt-BR" sz="2400" dirty="0"/>
              <a:t>R</a:t>
            </a:r>
            <a:r>
              <a:rPr lang="pt-BR" sz="2400" dirty="0" smtClean="0"/>
              <a:t>eduz </a:t>
            </a:r>
            <a:r>
              <a:rPr lang="pt-BR" sz="2400" dirty="0"/>
              <a:t>o fluxo venoso para o átrio </a:t>
            </a:r>
            <a:r>
              <a:rPr lang="pt-BR" sz="2400" dirty="0" smtClean="0"/>
              <a:t>direito,</a:t>
            </a:r>
          </a:p>
          <a:p>
            <a:r>
              <a:rPr lang="pt-BR" sz="2400" i="1" dirty="0" smtClean="0"/>
              <a:t>Shunt </a:t>
            </a:r>
            <a:r>
              <a:rPr lang="pt-BR" sz="2400" dirty="0" err="1" smtClean="0"/>
              <a:t>sangüíneo</a:t>
            </a:r>
            <a:r>
              <a:rPr lang="pt-BR" sz="2400" dirty="0" smtClean="0"/>
              <a:t> venoso </a:t>
            </a:r>
            <a:r>
              <a:rPr lang="pt-BR" sz="2400" dirty="0"/>
              <a:t>em relação à mistura </a:t>
            </a:r>
            <a:r>
              <a:rPr lang="pt-BR" sz="2400" dirty="0" err="1" smtClean="0"/>
              <a:t>artério-venosa</a:t>
            </a:r>
            <a:endParaRPr lang="pt-BR" sz="2400" dirty="0" smtClean="0"/>
          </a:p>
          <a:p>
            <a:r>
              <a:rPr lang="pt-BR" sz="2400" dirty="0" smtClean="0"/>
              <a:t>Ausência </a:t>
            </a:r>
            <a:r>
              <a:rPr lang="pt-BR" sz="2400" dirty="0"/>
              <a:t>da doença obstrutiva </a:t>
            </a:r>
            <a:r>
              <a:rPr lang="pt-BR" sz="2400" dirty="0" smtClean="0"/>
              <a:t>vascular pulmonar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404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Intercorrências </a:t>
            </a:r>
            <a:r>
              <a:rPr lang="pt-BR" dirty="0"/>
              <a:t>na aplicabilidade desta técnica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1 - D</a:t>
            </a:r>
            <a:r>
              <a:rPr lang="pt-BR" sz="2000" dirty="0" smtClean="0"/>
              <a:t>ificuldade </a:t>
            </a:r>
            <a:r>
              <a:rPr lang="pt-BR" sz="2000" dirty="0"/>
              <a:t>na reconstrução da artéria pulmonar (AP) em uma operação </a:t>
            </a:r>
            <a:r>
              <a:rPr lang="pt-BR" sz="2000" dirty="0" err="1" smtClean="0"/>
              <a:t>subseqüente</a:t>
            </a:r>
            <a:endParaRPr lang="pt-BR" sz="2000" dirty="0" smtClean="0"/>
          </a:p>
          <a:p>
            <a:r>
              <a:rPr lang="pt-BR" sz="2000" dirty="0" smtClean="0"/>
              <a:t>2 </a:t>
            </a:r>
            <a:r>
              <a:rPr lang="pt-BR" sz="2000" dirty="0"/>
              <a:t>- </a:t>
            </a:r>
            <a:r>
              <a:rPr lang="pt-BR" sz="2000" dirty="0" smtClean="0"/>
              <a:t>Desenvolvimento </a:t>
            </a:r>
            <a:r>
              <a:rPr lang="pt-BR" sz="2000" dirty="0"/>
              <a:t>de circulação venosa colateral (CVC) entre VCS e veia cava inferior (</a:t>
            </a:r>
            <a:r>
              <a:rPr lang="pt-BR" sz="2000" dirty="0" smtClean="0"/>
              <a:t>VCI)</a:t>
            </a:r>
          </a:p>
          <a:p>
            <a:r>
              <a:rPr lang="pt-BR" sz="2000" dirty="0" smtClean="0"/>
              <a:t>3 </a:t>
            </a:r>
            <a:r>
              <a:rPr lang="pt-BR" sz="2000" dirty="0"/>
              <a:t>- </a:t>
            </a:r>
            <a:r>
              <a:rPr lang="pt-BR" sz="2000" dirty="0" smtClean="0"/>
              <a:t>Anormalidades </a:t>
            </a:r>
            <a:r>
              <a:rPr lang="pt-BR" sz="2000" dirty="0"/>
              <a:t>de </a:t>
            </a:r>
            <a:r>
              <a:rPr lang="pt-BR" sz="2000" dirty="0" smtClean="0"/>
              <a:t>perfusão pulmonar </a:t>
            </a:r>
            <a:r>
              <a:rPr lang="pt-BR" sz="2000" dirty="0"/>
              <a:t>em determinadas </a:t>
            </a:r>
            <a:r>
              <a:rPr lang="pt-BR" sz="2000" dirty="0" smtClean="0"/>
              <a:t>áreas</a:t>
            </a:r>
          </a:p>
          <a:p>
            <a:r>
              <a:rPr lang="pt-BR" sz="2000" dirty="0" smtClean="0"/>
              <a:t>4 </a:t>
            </a:r>
            <a:r>
              <a:rPr lang="pt-BR" sz="2000" dirty="0"/>
              <a:t>- </a:t>
            </a:r>
            <a:r>
              <a:rPr lang="pt-BR" sz="2000" dirty="0" smtClean="0"/>
              <a:t>Resultados </a:t>
            </a:r>
            <a:r>
              <a:rPr lang="pt-BR" sz="2000" dirty="0"/>
              <a:t>desfavoráveis em crianças </a:t>
            </a:r>
            <a:r>
              <a:rPr lang="pt-BR" sz="2000" dirty="0" smtClean="0"/>
              <a:t>menores</a:t>
            </a:r>
          </a:p>
          <a:p>
            <a:r>
              <a:rPr lang="pt-BR" sz="2000" dirty="0" smtClean="0"/>
              <a:t>5 </a:t>
            </a:r>
            <a:r>
              <a:rPr lang="pt-BR" sz="2000" dirty="0"/>
              <a:t>- </a:t>
            </a:r>
            <a:r>
              <a:rPr lang="pt-BR" sz="2000" dirty="0" smtClean="0"/>
              <a:t>Aparecimento </a:t>
            </a:r>
            <a:r>
              <a:rPr lang="pt-BR" sz="2000" dirty="0"/>
              <a:t>de fístulas arteriovenosas pulmonares (</a:t>
            </a:r>
            <a:r>
              <a:rPr lang="pt-BR" sz="2000" dirty="0" smtClean="0"/>
              <a:t>FAVP)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751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t="21000" r="38943" b="33438"/>
          <a:stretch/>
        </p:blipFill>
        <p:spPr bwMode="auto">
          <a:xfrm>
            <a:off x="467544" y="116632"/>
            <a:ext cx="8228656" cy="55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50000" r="25681" b="43727"/>
          <a:stretch/>
        </p:blipFill>
        <p:spPr bwMode="auto">
          <a:xfrm>
            <a:off x="176860" y="5544747"/>
            <a:ext cx="881002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pt-BR" sz="2400" dirty="0"/>
              <a:t>Em função da APD ser </a:t>
            </a:r>
            <a:r>
              <a:rPr lang="pt-BR" sz="2400" dirty="0" smtClean="0"/>
              <a:t>habitualmente utilizada </a:t>
            </a:r>
            <a:r>
              <a:rPr lang="pt-BR" sz="2400" dirty="0"/>
              <a:t>para efetuar a DCPB é comum que ocorram distorções desta no período pós-operatório, podendo determinar comprometimento da medida do diâmetro neste </a:t>
            </a:r>
            <a:r>
              <a:rPr lang="pt-BR" sz="2400" dirty="0" smtClean="0"/>
              <a:t>local</a:t>
            </a:r>
          </a:p>
          <a:p>
            <a:r>
              <a:rPr lang="pt-BR" sz="2400" dirty="0"/>
              <a:t>REDDY et al </a:t>
            </a:r>
            <a:r>
              <a:rPr lang="pt-BR" sz="2400" dirty="0" smtClean="0"/>
              <a:t>observaram que o ramo </a:t>
            </a:r>
            <a:r>
              <a:rPr lang="pt-BR" sz="2400" dirty="0"/>
              <a:t>arterial do lobo inferior do pulmão não sofre alterações decorrentes da anastomose </a:t>
            </a:r>
            <a:r>
              <a:rPr lang="pt-BR" sz="2400" dirty="0" err="1"/>
              <a:t>cavopulmonar</a:t>
            </a:r>
            <a:r>
              <a:rPr lang="pt-BR" sz="2400" dirty="0"/>
              <a:t>, sendo uma medida mais fidedigna para determinação do desenvolvimento da AP após esta operação</a:t>
            </a:r>
          </a:p>
        </p:txBody>
      </p:sp>
    </p:spTree>
    <p:extLst>
      <p:ext uri="{BB962C8B-B14F-4D97-AF65-F5344CB8AC3E}">
        <p14:creationId xmlns:p14="http://schemas.microsoft.com/office/powerpoint/2010/main" val="2249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da </a:t>
            </a:r>
            <a:r>
              <a:rPr lang="en-US" dirty="0" err="1" smtClean="0"/>
              <a:t>Angiografia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Comparar </a:t>
            </a:r>
            <a:r>
              <a:rPr lang="pt-BR" sz="2400" dirty="0"/>
              <a:t>os diâmetros e respectivos índices totais e parciais das artérias pulmonares no </a:t>
            </a:r>
            <a:r>
              <a:rPr lang="pt-BR" sz="2400" dirty="0" err="1"/>
              <a:t>pré</a:t>
            </a:r>
            <a:r>
              <a:rPr lang="pt-BR" sz="2400" dirty="0"/>
              <a:t> e pós-operatório de pacientes submetidos a derivação </a:t>
            </a:r>
            <a:r>
              <a:rPr lang="pt-BR" sz="2400" dirty="0" err="1"/>
              <a:t>cavopulmonar</a:t>
            </a:r>
            <a:r>
              <a:rPr lang="pt-BR" sz="2400" dirty="0"/>
              <a:t> </a:t>
            </a:r>
            <a:r>
              <a:rPr lang="pt-BR" sz="2400" dirty="0" smtClean="0"/>
              <a:t>bidirecional</a:t>
            </a:r>
            <a:endParaRPr lang="pt-BR" sz="2400" dirty="0"/>
          </a:p>
          <a:p>
            <a:r>
              <a:rPr lang="pt-BR" sz="2400" dirty="0" smtClean="0"/>
              <a:t>Avaliar </a:t>
            </a:r>
            <a:r>
              <a:rPr lang="pt-BR" sz="2400" dirty="0"/>
              <a:t>o desenvolvimento da artéria pulmonar após a derivação </a:t>
            </a:r>
            <a:r>
              <a:rPr lang="pt-BR" sz="2400" dirty="0" err="1"/>
              <a:t>cavopulmonar</a:t>
            </a:r>
            <a:r>
              <a:rPr lang="pt-BR" sz="2400" dirty="0"/>
              <a:t> </a:t>
            </a:r>
            <a:r>
              <a:rPr lang="pt-BR" sz="2400" dirty="0" smtClean="0"/>
              <a:t>bidirecional</a:t>
            </a:r>
            <a:endParaRPr lang="pt-BR" sz="2400" dirty="0"/>
          </a:p>
          <a:p>
            <a:r>
              <a:rPr lang="pt-BR" sz="2400" dirty="0" smtClean="0"/>
              <a:t>Observar </a:t>
            </a:r>
            <a:r>
              <a:rPr lang="pt-BR" sz="2400" dirty="0"/>
              <a:t>as características da circulação pulmonar após a </a:t>
            </a:r>
            <a:r>
              <a:rPr lang="pt-BR" sz="2400" dirty="0" smtClean="0"/>
              <a:t>DCPB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1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Pacientes </a:t>
            </a:r>
            <a:r>
              <a:rPr lang="pt-BR" dirty="0"/>
              <a:t>incluídos no estudo obedeciam aos seguintes </a:t>
            </a:r>
            <a:r>
              <a:rPr lang="pt-BR" dirty="0" smtClean="0"/>
              <a:t>critérios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sz="2400" dirty="0" smtClean="0"/>
              <a:t>Portadores </a:t>
            </a:r>
            <a:r>
              <a:rPr lang="pt-BR" sz="2400" dirty="0"/>
              <a:t>de cardiopatia congênita </a:t>
            </a:r>
            <a:r>
              <a:rPr lang="pt-BR" sz="2400" dirty="0" err="1"/>
              <a:t>cianogênica</a:t>
            </a:r>
            <a:r>
              <a:rPr lang="pt-BR" sz="2400" dirty="0"/>
              <a:t>, sem possibilidade de correção </a:t>
            </a:r>
            <a:r>
              <a:rPr lang="pt-BR" sz="2400" dirty="0" err="1"/>
              <a:t>biventricular</a:t>
            </a:r>
            <a:r>
              <a:rPr lang="pt-BR" sz="2400" dirty="0"/>
              <a:t> submetidos a DCPB ou </a:t>
            </a:r>
            <a:r>
              <a:rPr lang="pt-BR" sz="2400" dirty="0" smtClean="0"/>
              <a:t>DCPBB (APE)</a:t>
            </a:r>
            <a:endParaRPr lang="pt-BR" sz="2400" dirty="0"/>
          </a:p>
          <a:p>
            <a:r>
              <a:rPr lang="pt-BR" sz="2400" dirty="0" smtClean="0"/>
              <a:t>Condições </a:t>
            </a:r>
            <a:r>
              <a:rPr lang="pt-BR" sz="2400" dirty="0"/>
              <a:t>clínicas para serem submetidos ao estudo </a:t>
            </a:r>
            <a:r>
              <a:rPr lang="pt-BR" sz="2400" dirty="0" smtClean="0"/>
              <a:t>cineangiográfico</a:t>
            </a:r>
            <a:endParaRPr lang="pt-BR" sz="2400" dirty="0"/>
          </a:p>
          <a:p>
            <a:r>
              <a:rPr lang="pt-BR" sz="2400" dirty="0" smtClean="0"/>
              <a:t>Todos </a:t>
            </a:r>
            <a:r>
              <a:rPr lang="pt-BR" sz="2400" dirty="0"/>
              <a:t>os pacientes deveriam ter estudo cineangiográfico </a:t>
            </a:r>
            <a:r>
              <a:rPr lang="pt-BR" sz="2400" dirty="0" smtClean="0"/>
              <a:t>pré-operatório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87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40687" r="36485" b="28375"/>
          <a:stretch/>
        </p:blipFill>
        <p:spPr bwMode="auto">
          <a:xfrm>
            <a:off x="1259632" y="1268760"/>
            <a:ext cx="6538215" cy="44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Procedimentos</a:t>
            </a:r>
            <a:r>
              <a:rPr lang="en-US" dirty="0" smtClean="0"/>
              <a:t> </a:t>
            </a:r>
            <a:r>
              <a:rPr lang="en-US" dirty="0" err="1" smtClean="0"/>
              <a:t>pailiativos</a:t>
            </a:r>
            <a:r>
              <a:rPr lang="en-US" dirty="0" smtClean="0"/>
              <a:t> e </a:t>
            </a:r>
            <a:r>
              <a:rPr lang="en-US" dirty="0" err="1" smtClean="0"/>
              <a:t>definitivos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Cardiopatias</a:t>
            </a:r>
            <a:r>
              <a:rPr lang="en-US" sz="2000" dirty="0" smtClean="0"/>
              <a:t> </a:t>
            </a:r>
            <a:r>
              <a:rPr lang="en-US" sz="2000" dirty="0" err="1" smtClean="0"/>
              <a:t>Congênitas</a:t>
            </a:r>
            <a:r>
              <a:rPr lang="en-US" sz="2000" dirty="0" smtClean="0"/>
              <a:t> </a:t>
            </a:r>
            <a:r>
              <a:rPr lang="en-US" sz="2000" dirty="0" err="1" smtClean="0"/>
              <a:t>Cianogênicas</a:t>
            </a:r>
            <a:r>
              <a:rPr lang="en-US" sz="2000" dirty="0" smtClean="0"/>
              <a:t>:</a:t>
            </a:r>
            <a:endParaRPr lang="pt-BR" sz="2000" dirty="0" smtClean="0"/>
          </a:p>
          <a:p>
            <a:r>
              <a:rPr lang="pt-BR" sz="2000" dirty="0" err="1" smtClean="0"/>
              <a:t>Hipofluxo</a:t>
            </a:r>
            <a:r>
              <a:rPr lang="pt-BR" sz="2000" dirty="0" smtClean="0"/>
              <a:t> pulmonar &gt; derivação </a:t>
            </a:r>
            <a:r>
              <a:rPr lang="pt-BR" sz="2000" dirty="0"/>
              <a:t>sistêmica pulmonar, tipo </a:t>
            </a:r>
            <a:r>
              <a:rPr lang="pt-BR" sz="2000" dirty="0" err="1"/>
              <a:t>Blalock-Taussig</a:t>
            </a:r>
            <a:r>
              <a:rPr lang="pt-BR" sz="2000" dirty="0"/>
              <a:t> (B-T</a:t>
            </a:r>
            <a:r>
              <a:rPr lang="pt-BR" sz="2000" dirty="0" smtClean="0"/>
              <a:t>)</a:t>
            </a:r>
          </a:p>
          <a:p>
            <a:r>
              <a:rPr lang="pt-BR" sz="2000" dirty="0" err="1" smtClean="0"/>
              <a:t>Hiperfluxo</a:t>
            </a:r>
            <a:r>
              <a:rPr lang="pt-BR" sz="2000" dirty="0" smtClean="0"/>
              <a:t> </a:t>
            </a:r>
            <a:r>
              <a:rPr lang="pt-BR" sz="2000" dirty="0"/>
              <a:t>pulmonar </a:t>
            </a:r>
            <a:r>
              <a:rPr lang="pt-BR" sz="2000" dirty="0" smtClean="0"/>
              <a:t>&gt; operações </a:t>
            </a:r>
            <a:r>
              <a:rPr lang="pt-BR" sz="2000" dirty="0"/>
              <a:t>tipo </a:t>
            </a:r>
            <a:r>
              <a:rPr lang="pt-BR" sz="2000" dirty="0" err="1"/>
              <a:t>cerclagem</a:t>
            </a:r>
            <a:r>
              <a:rPr lang="pt-BR" sz="2000" dirty="0"/>
              <a:t> do tronco pulmonar (CTP) para evitar a evolução para hipertensão pulmonar </a:t>
            </a:r>
            <a:r>
              <a:rPr lang="pt-BR" sz="2000" dirty="0" smtClean="0"/>
              <a:t>(&gt; 20 mmHg) com </a:t>
            </a:r>
            <a:r>
              <a:rPr lang="pt-BR" sz="2000" dirty="0"/>
              <a:t>o aumento da resistência vascular </a:t>
            </a:r>
            <a:r>
              <a:rPr lang="pt-BR" sz="2000" dirty="0" smtClean="0"/>
              <a:t>pulmonar (&gt; 3 u Wood)</a:t>
            </a:r>
          </a:p>
          <a:p>
            <a:r>
              <a:rPr lang="pt-BR" sz="2000" dirty="0" smtClean="0"/>
              <a:t>Fluxo </a:t>
            </a:r>
            <a:r>
              <a:rPr lang="pt-BR" sz="2000" dirty="0"/>
              <a:t>pulmonar normal  &gt; operação de derivação </a:t>
            </a:r>
            <a:r>
              <a:rPr lang="pt-BR" sz="2000" dirty="0" err="1"/>
              <a:t>cavopulmonar</a:t>
            </a:r>
            <a:r>
              <a:rPr lang="pt-BR" sz="2000" dirty="0"/>
              <a:t> bidirecional (DCPB)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07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Técnica de Exame e Equipamento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Philips modelo </a:t>
            </a:r>
            <a:r>
              <a:rPr lang="pt-BR" sz="2000" dirty="0"/>
              <a:t>MR </a:t>
            </a:r>
            <a:r>
              <a:rPr lang="pt-BR" sz="2000" dirty="0" smtClean="0"/>
              <a:t>3000</a:t>
            </a:r>
          </a:p>
          <a:p>
            <a:r>
              <a:rPr lang="pt-BR" sz="2000" dirty="0" smtClean="0"/>
              <a:t>Abordagem </a:t>
            </a:r>
            <a:r>
              <a:rPr lang="pt-BR" sz="2000" dirty="0"/>
              <a:t>de vasos e cavidades cardíacas </a:t>
            </a:r>
            <a:r>
              <a:rPr lang="pt-BR" sz="2000" dirty="0" smtClean="0"/>
              <a:t>com cateteres </a:t>
            </a:r>
            <a:r>
              <a:rPr lang="pt-BR" sz="2000" dirty="0"/>
              <a:t>de angiografia </a:t>
            </a:r>
            <a:r>
              <a:rPr lang="pt-BR" sz="2000" dirty="0" smtClean="0"/>
              <a:t>NIH, </a:t>
            </a:r>
            <a:r>
              <a:rPr lang="pt-BR" sz="2000" dirty="0"/>
              <a:t>n</a:t>
            </a:r>
            <a:r>
              <a:rPr lang="pt-BR" sz="2000" baseline="30000" dirty="0"/>
              <a:t>o</a:t>
            </a:r>
            <a:r>
              <a:rPr lang="pt-BR" sz="2000" dirty="0"/>
              <a:t> 6 e 8 </a:t>
            </a:r>
            <a:r>
              <a:rPr lang="pt-BR" sz="2000" dirty="0" err="1" smtClean="0"/>
              <a:t>French</a:t>
            </a:r>
            <a:endParaRPr lang="pt-BR" sz="2000" dirty="0" smtClean="0"/>
          </a:p>
          <a:p>
            <a:r>
              <a:rPr lang="pt-BR" sz="2000" dirty="0" smtClean="0"/>
              <a:t>Sedação com </a:t>
            </a:r>
            <a:r>
              <a:rPr lang="pt-BR" sz="2000" dirty="0" err="1" smtClean="0"/>
              <a:t>midazolam</a:t>
            </a:r>
            <a:endParaRPr lang="pt-BR" sz="2000" dirty="0" smtClean="0"/>
          </a:p>
          <a:p>
            <a:r>
              <a:rPr lang="pt-BR" sz="2000" dirty="0" smtClean="0"/>
              <a:t>Anestesia </a:t>
            </a:r>
            <a:r>
              <a:rPr lang="pt-BR" sz="2000" dirty="0"/>
              <a:t>local com lidocaína a 2</a:t>
            </a:r>
            <a:r>
              <a:rPr lang="pt-BR" sz="2000" dirty="0" smtClean="0"/>
              <a:t>%</a:t>
            </a:r>
          </a:p>
          <a:p>
            <a:r>
              <a:rPr lang="pt-BR" sz="2000" dirty="0" smtClean="0"/>
              <a:t>Punção da </a:t>
            </a:r>
            <a:r>
              <a:rPr lang="pt-BR" sz="2000" dirty="0"/>
              <a:t>veia jugular interna e artéria </a:t>
            </a:r>
            <a:r>
              <a:rPr lang="pt-BR" sz="2000" dirty="0" smtClean="0"/>
              <a:t>femoral</a:t>
            </a:r>
          </a:p>
          <a:p>
            <a:r>
              <a:rPr lang="pt-BR" sz="2000" dirty="0" smtClean="0"/>
              <a:t>Inserção do </a:t>
            </a:r>
            <a:r>
              <a:rPr lang="pt-BR" sz="2000" dirty="0"/>
              <a:t>introdutor cujo tamanho variou de 6 a 8 F na veia e de 5 a 6 F na artéria</a:t>
            </a:r>
          </a:p>
        </p:txBody>
      </p:sp>
    </p:spTree>
    <p:extLst>
      <p:ext uri="{BB962C8B-B14F-4D97-AF65-F5344CB8AC3E}">
        <p14:creationId xmlns:p14="http://schemas.microsoft.com/office/powerpoint/2010/main" val="19332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Técnica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pt-BR" sz="2000" dirty="0"/>
              <a:t>Pelo introdutor venoso </a:t>
            </a:r>
            <a:r>
              <a:rPr lang="pt-BR" sz="2000" dirty="0" smtClean="0"/>
              <a:t>se avança cateter </a:t>
            </a:r>
            <a:r>
              <a:rPr lang="pt-BR" sz="2000" dirty="0"/>
              <a:t>angiográfico através da VCS para ambos os ramos da </a:t>
            </a:r>
            <a:r>
              <a:rPr lang="pt-BR" sz="2000" dirty="0" smtClean="0"/>
              <a:t>AP</a:t>
            </a:r>
          </a:p>
          <a:p>
            <a:r>
              <a:rPr lang="pt-BR" sz="2000" dirty="0" smtClean="0"/>
              <a:t>Registros </a:t>
            </a:r>
            <a:r>
              <a:rPr lang="pt-BR" sz="2000" dirty="0"/>
              <a:t>pressóricos e coletas de amostras de sangue para </a:t>
            </a:r>
            <a:r>
              <a:rPr lang="pt-BR" sz="2000" dirty="0" err="1" smtClean="0"/>
              <a:t>oximetria</a:t>
            </a:r>
            <a:endParaRPr lang="pt-BR" sz="2000" dirty="0" smtClean="0"/>
          </a:p>
          <a:p>
            <a:r>
              <a:rPr lang="pt-BR" sz="2000" dirty="0"/>
              <a:t>A</a:t>
            </a:r>
            <a:r>
              <a:rPr lang="pt-BR" sz="2000" dirty="0" smtClean="0"/>
              <a:t>ngiografia </a:t>
            </a:r>
            <a:r>
              <a:rPr lang="pt-BR" sz="2000" dirty="0"/>
              <a:t>da VCS na projeção póstero-anterior com angulação cranial de </a:t>
            </a:r>
            <a:r>
              <a:rPr lang="pt-BR" sz="2000" dirty="0" smtClean="0"/>
              <a:t>40</a:t>
            </a:r>
            <a:r>
              <a:rPr lang="pt-BR" sz="2000" baseline="30000" dirty="0" smtClean="0"/>
              <a:t>º</a:t>
            </a:r>
          </a:p>
          <a:p>
            <a:r>
              <a:rPr lang="pt-BR" sz="2000" dirty="0"/>
              <a:t>Pelo introdutor arterial </a:t>
            </a:r>
            <a:r>
              <a:rPr lang="pt-BR" sz="2000" dirty="0" smtClean="0"/>
              <a:t>avanço, retrógado, do </a:t>
            </a:r>
            <a:r>
              <a:rPr lang="pt-BR" sz="2000" dirty="0"/>
              <a:t>cateter </a:t>
            </a:r>
            <a:r>
              <a:rPr lang="pt-BR" sz="2000" i="1" dirty="0"/>
              <a:t>"</a:t>
            </a:r>
            <a:r>
              <a:rPr lang="pt-BR" sz="2000" i="1" dirty="0" err="1"/>
              <a:t>pig-tail</a:t>
            </a:r>
            <a:r>
              <a:rPr lang="pt-BR" sz="2000" i="1" dirty="0"/>
              <a:t>"</a:t>
            </a:r>
            <a:r>
              <a:rPr lang="pt-BR" sz="2000" dirty="0"/>
              <a:t> até a aorta descendente e </a:t>
            </a:r>
            <a:r>
              <a:rPr lang="pt-BR" sz="2000" dirty="0" smtClean="0"/>
              <a:t>realização de  </a:t>
            </a:r>
            <a:r>
              <a:rPr lang="pt-BR" sz="2000" dirty="0"/>
              <a:t>registro pressórico e coleta de amostra de sangue para </a:t>
            </a:r>
            <a:r>
              <a:rPr lang="pt-BR" sz="2000" dirty="0" err="1" smtClean="0"/>
              <a:t>oximetria</a:t>
            </a:r>
            <a:endParaRPr lang="pt-BR" sz="2000" dirty="0" smtClean="0"/>
          </a:p>
          <a:p>
            <a:r>
              <a:rPr lang="pt-BR" sz="2000" dirty="0" smtClean="0"/>
              <a:t>A </a:t>
            </a:r>
            <a:r>
              <a:rPr lang="pt-BR" sz="2000" dirty="0"/>
              <a:t>seguir, realizava-se </a:t>
            </a:r>
            <a:r>
              <a:rPr lang="pt-BR" sz="2000" dirty="0" err="1"/>
              <a:t>aortografia</a:t>
            </a:r>
            <a:r>
              <a:rPr lang="pt-BR" sz="2000" dirty="0"/>
              <a:t> em posição póstero-anterior para </a:t>
            </a:r>
            <a:r>
              <a:rPr lang="pt-BR" sz="2000" dirty="0" err="1"/>
              <a:t>visibilização</a:t>
            </a:r>
            <a:r>
              <a:rPr lang="pt-BR" sz="2000" dirty="0"/>
              <a:t> das artérias colaterais</a:t>
            </a:r>
          </a:p>
        </p:txBody>
      </p:sp>
    </p:spTree>
    <p:extLst>
      <p:ext uri="{BB962C8B-B14F-4D97-AF65-F5344CB8AC3E}">
        <p14:creationId xmlns:p14="http://schemas.microsoft.com/office/powerpoint/2010/main" val="38366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Técnica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Realização de </a:t>
            </a:r>
            <a:r>
              <a:rPr lang="pt-BR" sz="2000" dirty="0"/>
              <a:t>medidas do diâmetro em três locais das </a:t>
            </a:r>
            <a:r>
              <a:rPr lang="pt-BR" sz="2000" dirty="0" err="1"/>
              <a:t>APs</a:t>
            </a:r>
            <a:r>
              <a:rPr lang="pt-BR" sz="2000" dirty="0"/>
              <a:t> que são abaixo discriminados </a:t>
            </a:r>
            <a:r>
              <a:rPr lang="pt-BR" sz="2000" dirty="0" smtClean="0"/>
              <a:t>: </a:t>
            </a:r>
            <a:endParaRPr lang="pt-BR" sz="2000" dirty="0"/>
          </a:p>
          <a:p>
            <a:r>
              <a:rPr lang="pt-BR" sz="2000" dirty="0"/>
              <a:t>• Diâmetro </a:t>
            </a:r>
            <a:r>
              <a:rPr lang="pt-BR" sz="2000" dirty="0" smtClean="0"/>
              <a:t>I - medida </a:t>
            </a:r>
            <a:r>
              <a:rPr lang="pt-BR" sz="2000" dirty="0"/>
              <a:t>do diâmetro imediatamente após a origem dos ramos pulmonares principais; </a:t>
            </a:r>
          </a:p>
          <a:p>
            <a:r>
              <a:rPr lang="pt-BR" sz="2000" dirty="0"/>
              <a:t>• Diâmetro II -</a:t>
            </a:r>
            <a:r>
              <a:rPr lang="pt-BR" sz="2000" dirty="0" smtClean="0"/>
              <a:t> medida </a:t>
            </a:r>
            <a:r>
              <a:rPr lang="pt-BR" sz="2000" dirty="0"/>
              <a:t>exatamente no ponto que antecede a origem do primeiro ramo para os lobos superiores </a:t>
            </a:r>
            <a:r>
              <a:rPr lang="pt-BR" sz="2000" dirty="0" smtClean="0"/>
              <a:t> (área </a:t>
            </a:r>
            <a:r>
              <a:rPr lang="pt-BR" sz="2000" dirty="0" err="1" smtClean="0"/>
              <a:t>pré</a:t>
            </a:r>
            <a:r>
              <a:rPr lang="pt-BR" sz="2000" dirty="0" smtClean="0"/>
              <a:t>-bifurcação); </a:t>
            </a:r>
            <a:endParaRPr lang="pt-BR" sz="2000" dirty="0"/>
          </a:p>
          <a:p>
            <a:r>
              <a:rPr lang="pt-BR" sz="2000" dirty="0"/>
              <a:t>• Diâmetro III -</a:t>
            </a:r>
            <a:r>
              <a:rPr lang="pt-BR" sz="2000" dirty="0" smtClean="0"/>
              <a:t> </a:t>
            </a:r>
            <a:r>
              <a:rPr lang="pt-BR" sz="2000" dirty="0"/>
              <a:t>realizada a medida do diâmetro dos ramos da AP para os lobos inferiores, justamente na sua origem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6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7" t="27000" r="35664" b="40000"/>
          <a:stretch/>
        </p:blipFill>
        <p:spPr bwMode="auto">
          <a:xfrm>
            <a:off x="2123728" y="1988840"/>
            <a:ext cx="5189051" cy="360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1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Índices parcial e total por </a:t>
            </a:r>
            <a:r>
              <a:rPr lang="pt-BR" dirty="0"/>
              <a:t>NAKATA et 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Através do diâmetro </a:t>
            </a:r>
            <a:r>
              <a:rPr lang="pt-BR" dirty="0"/>
              <a:t>da AP foram calculadas as áreas correspondentes (p.r</a:t>
            </a:r>
            <a:r>
              <a:rPr lang="pt-BR" baseline="30000" dirty="0"/>
              <a:t>2</a:t>
            </a:r>
            <a:r>
              <a:rPr lang="pt-BR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1800" dirty="0" smtClean="0">
                <a:solidFill>
                  <a:srgbClr val="00B050"/>
                </a:solidFill>
              </a:rPr>
              <a:t>&lt; 200 -250 = </a:t>
            </a:r>
            <a:r>
              <a:rPr lang="en-US" sz="1800" dirty="0" err="1" smtClean="0">
                <a:solidFill>
                  <a:srgbClr val="00B050"/>
                </a:solidFill>
              </a:rPr>
              <a:t>risco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para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cirurgia</a:t>
            </a:r>
            <a:endParaRPr lang="pt-BR" sz="18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61125" r="53946" b="24063"/>
          <a:stretch/>
        </p:blipFill>
        <p:spPr bwMode="auto">
          <a:xfrm>
            <a:off x="827584" y="2492896"/>
            <a:ext cx="7668508" cy="264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4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pt-BR" sz="2400" dirty="0"/>
              <a:t>Após o cálculo dos índices totais e parciais I, II e III, nos períodos </a:t>
            </a:r>
            <a:r>
              <a:rPr lang="pt-BR" sz="2400" dirty="0" err="1"/>
              <a:t>pré</a:t>
            </a:r>
            <a:r>
              <a:rPr lang="pt-BR" sz="2400" dirty="0"/>
              <a:t> e pós-operatórios, foi realizada a análise das seguintes </a:t>
            </a:r>
            <a:r>
              <a:rPr lang="pt-BR" sz="2400" dirty="0" smtClean="0"/>
              <a:t>variáveis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8229600" cy="4281339"/>
          </a:xfrm>
        </p:spPr>
        <p:txBody>
          <a:bodyPr>
            <a:normAutofit/>
          </a:bodyPr>
          <a:lstStyle/>
          <a:p>
            <a:r>
              <a:rPr lang="pt-BR" dirty="0"/>
              <a:t>1) Idade menor ou maior de 55 meses no momento da operação, valor obtido através do cálculo da mediana à época da </a:t>
            </a:r>
            <a:r>
              <a:rPr lang="pt-BR" dirty="0" smtClean="0"/>
              <a:t>operação</a:t>
            </a:r>
            <a:endParaRPr lang="pt-BR" dirty="0"/>
          </a:p>
          <a:p>
            <a:r>
              <a:rPr lang="pt-BR" dirty="0"/>
              <a:t>2) Tempo de seguimento pós-operatório menor ou maior de 23,6 meses, determinado pela mediana de seguimento pós-operatório dos pacientes </a:t>
            </a:r>
            <a:r>
              <a:rPr lang="pt-BR" dirty="0" smtClean="0"/>
              <a:t>estudados</a:t>
            </a:r>
            <a:endParaRPr lang="pt-BR" dirty="0"/>
          </a:p>
          <a:p>
            <a:r>
              <a:rPr lang="pt-BR" dirty="0"/>
              <a:t>3) Pacientes portadores de cardiopatias congênitas com </a:t>
            </a:r>
            <a:r>
              <a:rPr lang="pt-BR" dirty="0" err="1"/>
              <a:t>hipofluxo</a:t>
            </a:r>
            <a:r>
              <a:rPr lang="pt-BR" dirty="0"/>
              <a:t> pulmonar e pacientes portadores de cardiopatias congênitas com </a:t>
            </a:r>
            <a:r>
              <a:rPr lang="pt-BR" dirty="0" err="1"/>
              <a:t>hiperfluxo</a:t>
            </a:r>
            <a:r>
              <a:rPr lang="pt-BR" dirty="0"/>
              <a:t> ou </a:t>
            </a:r>
            <a:r>
              <a:rPr lang="pt-BR" dirty="0" err="1"/>
              <a:t>normofluxo</a:t>
            </a:r>
            <a:r>
              <a:rPr lang="pt-BR" dirty="0"/>
              <a:t> </a:t>
            </a:r>
            <a:r>
              <a:rPr lang="pt-BR" dirty="0" smtClean="0"/>
              <a:t>pulmonar</a:t>
            </a:r>
            <a:endParaRPr lang="pt-BR" dirty="0"/>
          </a:p>
          <a:p>
            <a:r>
              <a:rPr lang="pt-BR" dirty="0"/>
              <a:t>4) Pacientes com e sem estenose da </a:t>
            </a:r>
            <a:r>
              <a:rPr lang="pt-BR" dirty="0" smtClean="0"/>
              <a:t>AP </a:t>
            </a:r>
            <a:endParaRPr lang="pt-BR" dirty="0"/>
          </a:p>
          <a:p>
            <a:r>
              <a:rPr lang="pt-BR" dirty="0"/>
              <a:t>5) Pacientes com e sem fluxo pulmonar anterógrado após correção operatória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2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 de MCGOON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rgbClr val="00B050"/>
                </a:solidFill>
              </a:rPr>
              <a:t>Normal &gt; 2,5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&lt; 1,8 = </a:t>
            </a:r>
            <a:r>
              <a:rPr lang="en-US" sz="2800" dirty="0" err="1" smtClean="0">
                <a:solidFill>
                  <a:srgbClr val="00B050"/>
                </a:solidFill>
              </a:rPr>
              <a:t>risco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complicações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&lt; 1,2 = </a:t>
            </a:r>
            <a:r>
              <a:rPr lang="en-US" sz="2800" dirty="0" err="1" smtClean="0">
                <a:solidFill>
                  <a:srgbClr val="00B050"/>
                </a:solidFill>
              </a:rPr>
              <a:t>risco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morte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&gt;&gt; </a:t>
            </a:r>
            <a:r>
              <a:rPr lang="en-US" sz="2800" dirty="0" err="1" smtClean="0">
                <a:solidFill>
                  <a:srgbClr val="00B050"/>
                </a:solidFill>
              </a:rPr>
              <a:t>deve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reverter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operação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t="61313" r="54297" b="31187"/>
          <a:stretch/>
        </p:blipFill>
        <p:spPr bwMode="auto">
          <a:xfrm>
            <a:off x="467544" y="1772816"/>
            <a:ext cx="8380744" cy="14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5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FF0000"/>
                </a:solidFill>
              </a:rPr>
              <a:t>Diâmetros</a:t>
            </a:r>
            <a:r>
              <a:rPr lang="en-US" sz="2200" dirty="0" smtClean="0">
                <a:solidFill>
                  <a:srgbClr val="FF0000"/>
                </a:solidFill>
              </a:rPr>
              <a:t> AP </a:t>
            </a:r>
            <a:r>
              <a:rPr lang="en-US" sz="2200" dirty="0" err="1" smtClean="0">
                <a:solidFill>
                  <a:srgbClr val="FF0000"/>
                </a:solidFill>
              </a:rPr>
              <a:t>aumentaram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porém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sem</a:t>
            </a:r>
            <a:r>
              <a:rPr lang="en-US" sz="2200" dirty="0" smtClean="0">
                <a:solidFill>
                  <a:srgbClr val="FF0000"/>
                </a:solidFill>
              </a:rPr>
              <a:t>  </a:t>
            </a:r>
            <a:r>
              <a:rPr lang="en-US" sz="2200" dirty="0" err="1" smtClean="0">
                <a:solidFill>
                  <a:srgbClr val="FF0000"/>
                </a:solidFill>
              </a:rPr>
              <a:t>correlação</a:t>
            </a:r>
            <a:r>
              <a:rPr lang="en-US" sz="2200" dirty="0" smtClean="0">
                <a:solidFill>
                  <a:srgbClr val="FF0000"/>
                </a:solidFill>
              </a:rPr>
              <a:t> com SC (</a:t>
            </a:r>
            <a:r>
              <a:rPr lang="en-US" sz="2200" dirty="0" err="1" smtClean="0">
                <a:solidFill>
                  <a:srgbClr val="FF0000"/>
                </a:solidFill>
              </a:rPr>
              <a:t>hipodesenvolvimento</a:t>
            </a:r>
            <a:r>
              <a:rPr lang="en-US" sz="2200" dirty="0" smtClean="0">
                <a:solidFill>
                  <a:srgbClr val="FF0000"/>
                </a:solidFill>
              </a:rPr>
              <a:t>) no </a:t>
            </a:r>
            <a:r>
              <a:rPr lang="en-US" sz="2200" dirty="0" err="1" smtClean="0">
                <a:solidFill>
                  <a:srgbClr val="FF0000"/>
                </a:solidFill>
              </a:rPr>
              <a:t>pós</a:t>
            </a:r>
            <a:r>
              <a:rPr lang="en-US" sz="2200" dirty="0" smtClean="0">
                <a:solidFill>
                  <a:srgbClr val="FF0000"/>
                </a:solidFill>
              </a:rPr>
              <a:t> op</a:t>
            </a:r>
            <a:endParaRPr lang="en-US" sz="2200" i="1" dirty="0" smtClean="0">
              <a:solidFill>
                <a:srgbClr val="FF0000"/>
              </a:solidFill>
            </a:endParaRPr>
          </a:p>
          <a:p>
            <a:r>
              <a:rPr lang="pt-BR" sz="2200" dirty="0"/>
              <a:t>Houve relação entre </a:t>
            </a:r>
            <a:r>
              <a:rPr lang="pt-BR" sz="2200" dirty="0" smtClean="0"/>
              <a:t>os diâmetros </a:t>
            </a:r>
            <a:r>
              <a:rPr lang="pt-BR" sz="2200" dirty="0"/>
              <a:t>(média da soma da APD </a:t>
            </a:r>
            <a:r>
              <a:rPr lang="pt-BR" sz="2200" dirty="0" smtClean="0"/>
              <a:t> </a:t>
            </a:r>
            <a:r>
              <a:rPr lang="pt-BR" sz="2200" dirty="0"/>
              <a:t>e APE </a:t>
            </a:r>
            <a:r>
              <a:rPr lang="pt-BR" sz="2200" dirty="0" smtClean="0"/>
              <a:t>) </a:t>
            </a:r>
            <a:r>
              <a:rPr lang="pt-BR" sz="2200" dirty="0"/>
              <a:t>e a SC no período pré-operatório (r = 0,5125; p = 0,02), porém no período pós-operatório não houve relação entre a SC e o diâmetro (r = 0,3844; p = 0,11), demonstrando redução do desenvolvimento da AP </a:t>
            </a:r>
            <a:endParaRPr lang="pt-BR" sz="22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23362" r="33344" b="40819"/>
          <a:stretch/>
        </p:blipFill>
        <p:spPr bwMode="auto">
          <a:xfrm>
            <a:off x="2411760" y="1390899"/>
            <a:ext cx="3825181" cy="266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3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Índices</a:t>
            </a:r>
            <a:r>
              <a:rPr lang="en-US" dirty="0" smtClean="0"/>
              <a:t> </a:t>
            </a:r>
            <a:r>
              <a:rPr lang="en-US" dirty="0" err="1" smtClean="0"/>
              <a:t>diminuíram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pt-BR" sz="2400" dirty="0">
                <a:solidFill>
                  <a:srgbClr val="FF0000"/>
                </a:solidFill>
              </a:rPr>
              <a:t>Não houve relação entre os índices totais I, II </a:t>
            </a:r>
            <a:r>
              <a:rPr lang="pt-BR" sz="2400" dirty="0" smtClean="0">
                <a:solidFill>
                  <a:srgbClr val="FF0000"/>
                </a:solidFill>
              </a:rPr>
              <a:t>(não significativo) e </a:t>
            </a:r>
            <a:r>
              <a:rPr lang="pt-BR" sz="2400" dirty="0">
                <a:solidFill>
                  <a:srgbClr val="FF0000"/>
                </a:solidFill>
              </a:rPr>
              <a:t>III e a SC no período pré-operatório, assim como, no período pós-operatório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 t="33938" r="29219" b="19937"/>
          <a:stretch/>
        </p:blipFill>
        <p:spPr bwMode="auto">
          <a:xfrm>
            <a:off x="467543" y="1556792"/>
            <a:ext cx="3888433" cy="281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24375" r="28164" b="24625"/>
          <a:stretch/>
        </p:blipFill>
        <p:spPr bwMode="auto">
          <a:xfrm>
            <a:off x="4644008" y="1556792"/>
            <a:ext cx="4055172" cy="281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3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3600" i="1" dirty="0"/>
              <a:t>Circulação Venosa Colateral Sistêmica</a:t>
            </a:r>
            <a:r>
              <a:rPr lang="pt-BR" sz="3600" dirty="0"/>
              <a:t> </a:t>
            </a:r>
            <a:endParaRPr lang="pt-BR" sz="3600" dirty="0" smtClean="0"/>
          </a:p>
          <a:p>
            <a:r>
              <a:rPr lang="en-US" sz="3600" dirty="0" smtClean="0"/>
              <a:t>- </a:t>
            </a:r>
            <a:r>
              <a:rPr lang="en-US" sz="3600" dirty="0" err="1" smtClean="0">
                <a:solidFill>
                  <a:srgbClr val="FF0000"/>
                </a:solidFill>
              </a:rPr>
              <a:t>aumento</a:t>
            </a:r>
            <a:r>
              <a:rPr lang="en-US" sz="3600" dirty="0" smtClean="0">
                <a:solidFill>
                  <a:srgbClr val="FF0000"/>
                </a:solidFill>
              </a:rPr>
              <a:t> no </a:t>
            </a:r>
            <a:r>
              <a:rPr lang="en-US" sz="3600" dirty="0" err="1" smtClean="0">
                <a:solidFill>
                  <a:srgbClr val="FF0000"/>
                </a:solidFill>
              </a:rPr>
              <a:t>pós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operatório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pt-BR" sz="3600" i="1" dirty="0"/>
              <a:t>Circulação Arterial Colateral </a:t>
            </a:r>
            <a:r>
              <a:rPr lang="pt-BR" sz="3600" i="1" dirty="0" smtClean="0"/>
              <a:t>Sistêmica</a:t>
            </a:r>
          </a:p>
          <a:p>
            <a:r>
              <a:rPr lang="en-US" sz="3600" dirty="0"/>
              <a:t>- </a:t>
            </a:r>
            <a:r>
              <a:rPr lang="en-US" sz="3600" dirty="0" err="1">
                <a:solidFill>
                  <a:srgbClr val="FF0000"/>
                </a:solidFill>
              </a:rPr>
              <a:t>aumento</a:t>
            </a:r>
            <a:r>
              <a:rPr lang="en-US" sz="3600" dirty="0">
                <a:solidFill>
                  <a:srgbClr val="FF0000"/>
                </a:solidFill>
              </a:rPr>
              <a:t> no </a:t>
            </a:r>
            <a:r>
              <a:rPr lang="en-US" sz="3600" dirty="0" err="1">
                <a:solidFill>
                  <a:srgbClr val="FF0000"/>
                </a:solidFill>
              </a:rPr>
              <a:t>pós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operatório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20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 smtClean="0"/>
              <a:t>cirurgias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sz="2800" dirty="0"/>
              <a:t>O</a:t>
            </a:r>
            <a:r>
              <a:rPr lang="pt-BR" sz="2800" dirty="0" smtClean="0"/>
              <a:t>peração </a:t>
            </a:r>
            <a:r>
              <a:rPr lang="pt-BR" sz="2800" dirty="0"/>
              <a:t>de </a:t>
            </a:r>
            <a:r>
              <a:rPr lang="pt-BR" sz="2800" dirty="0" err="1" smtClean="0"/>
              <a:t>Blalock-Taussig</a:t>
            </a:r>
            <a:r>
              <a:rPr lang="pt-BR" sz="2800" dirty="0" smtClean="0"/>
              <a:t> (sangue </a:t>
            </a:r>
            <a:r>
              <a:rPr lang="pt-BR" sz="2800" dirty="0"/>
              <a:t>da </a:t>
            </a:r>
            <a:r>
              <a:rPr lang="pt-BR" sz="2800" dirty="0" smtClean="0"/>
              <a:t>artéria subclávia é </a:t>
            </a:r>
            <a:r>
              <a:rPr lang="pt-BR" sz="2800" dirty="0"/>
              <a:t>redirecionado para a artéria </a:t>
            </a:r>
            <a:r>
              <a:rPr lang="pt-BR" sz="2800" dirty="0" smtClean="0"/>
              <a:t>pulmonar): para tratamento paliativo de </a:t>
            </a:r>
            <a:r>
              <a:rPr lang="pt-BR" sz="2800" dirty="0"/>
              <a:t>cardiopatias congênitas </a:t>
            </a:r>
            <a:r>
              <a:rPr lang="pt-BR" sz="2800" dirty="0" smtClean="0"/>
              <a:t>com </a:t>
            </a:r>
            <a:r>
              <a:rPr lang="pt-BR" sz="2800" dirty="0" err="1" smtClean="0"/>
              <a:t>hipofluxo</a:t>
            </a:r>
            <a:r>
              <a:rPr lang="pt-BR" sz="2800" dirty="0" smtClean="0"/>
              <a:t> pulmonar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96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Comentários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Procedimento </a:t>
            </a:r>
            <a:r>
              <a:rPr lang="pt-BR" sz="1800" dirty="0"/>
              <a:t>cirúrgico paliativo para as cardiopatias congênitas que não apresentavam possibilidade de correção </a:t>
            </a:r>
            <a:r>
              <a:rPr lang="pt-BR" sz="1800" dirty="0" err="1" smtClean="0"/>
              <a:t>biventricular</a:t>
            </a:r>
            <a:r>
              <a:rPr lang="pt-BR" sz="1800" dirty="0" smtClean="0"/>
              <a:t> baseada </a:t>
            </a:r>
            <a:r>
              <a:rPr lang="pt-BR" sz="1800" dirty="0"/>
              <a:t>em critérios clínicos e anatômicos em pacientes com idade superior a 1 </a:t>
            </a:r>
            <a:r>
              <a:rPr lang="pt-BR" sz="1800" dirty="0" smtClean="0"/>
              <a:t>ano</a:t>
            </a:r>
          </a:p>
          <a:p>
            <a:r>
              <a:rPr lang="pt-BR" sz="1800" dirty="0"/>
              <a:t>P</a:t>
            </a:r>
            <a:r>
              <a:rPr lang="pt-BR" sz="1800" dirty="0" smtClean="0"/>
              <a:t>ortadores </a:t>
            </a:r>
            <a:r>
              <a:rPr lang="pt-BR" sz="1800" dirty="0"/>
              <a:t>de cardiopatias congênitas com </a:t>
            </a:r>
            <a:r>
              <a:rPr lang="pt-BR" sz="1800" dirty="0" err="1"/>
              <a:t>hipofluxo</a:t>
            </a:r>
            <a:r>
              <a:rPr lang="pt-BR" sz="1800" dirty="0"/>
              <a:t> pulmonar mostraram redução significante dos índices totais I e III da AP, no período pós-operatório, quando comparados com os pacientes portadores de cardiopatias congênitas com </a:t>
            </a:r>
            <a:r>
              <a:rPr lang="pt-BR" sz="1800" dirty="0" err="1"/>
              <a:t>hiperfluxo</a:t>
            </a:r>
            <a:r>
              <a:rPr lang="pt-BR" sz="1800" dirty="0"/>
              <a:t> </a:t>
            </a:r>
            <a:r>
              <a:rPr lang="pt-BR" sz="1800" dirty="0" smtClean="0"/>
              <a:t>pulmonar</a:t>
            </a:r>
          </a:p>
          <a:p>
            <a:r>
              <a:rPr lang="pt-BR" sz="1800" dirty="0" smtClean="0"/>
              <a:t>Presença </a:t>
            </a:r>
            <a:r>
              <a:rPr lang="pt-BR" sz="1800" dirty="0"/>
              <a:t>de FSA na circulação pulmonar de pacientes submetidos a DCPB, mantendo o fluxo pulsátil, pode interferir no desenvolvimento da </a:t>
            </a:r>
            <a:r>
              <a:rPr lang="pt-BR" sz="1800" dirty="0" smtClean="0"/>
              <a:t>AP e </a:t>
            </a:r>
            <a:r>
              <a:rPr lang="pt-BR" sz="1800" dirty="0"/>
              <a:t>evitar o aparecimento de </a:t>
            </a:r>
            <a:r>
              <a:rPr lang="pt-BR" sz="1800" dirty="0" smtClean="0"/>
              <a:t>FAVP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9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Quantidade </a:t>
            </a:r>
            <a:r>
              <a:rPr lang="pt-BR" dirty="0"/>
              <a:t>de sangue proveniente do FSA é muito volumosa, pode ocorrer uma sobrecarga do VU </a:t>
            </a:r>
            <a:r>
              <a:rPr lang="pt-BR" dirty="0" err="1"/>
              <a:t>funcionante</a:t>
            </a:r>
            <a:r>
              <a:rPr lang="pt-BR" dirty="0"/>
              <a:t> com insuficiência da valva </a:t>
            </a:r>
            <a:r>
              <a:rPr lang="pt-BR" dirty="0" smtClean="0"/>
              <a:t>atrioventricular</a:t>
            </a:r>
          </a:p>
          <a:p>
            <a:r>
              <a:rPr lang="pt-BR" dirty="0" smtClean="0"/>
              <a:t>Aumento </a:t>
            </a:r>
            <a:r>
              <a:rPr lang="pt-BR" dirty="0"/>
              <a:t>da pressão da VCS devido à presença de FSA, pode interferir na drenagem linfática e provocar o desenvolvimento de derrame pleural e </a:t>
            </a:r>
            <a:r>
              <a:rPr lang="pt-BR" dirty="0" err="1" smtClean="0"/>
              <a:t>quilotórax</a:t>
            </a:r>
            <a:endParaRPr lang="pt-BR" dirty="0" smtClean="0"/>
          </a:p>
          <a:p>
            <a:r>
              <a:rPr lang="pt-BR" i="1" dirty="0"/>
              <a:t>Fístula Arteriovenosa Pulmonar</a:t>
            </a:r>
            <a:r>
              <a:rPr lang="pt-BR" dirty="0"/>
              <a:t> </a:t>
            </a:r>
            <a:r>
              <a:rPr lang="pt-BR" dirty="0" smtClean="0"/>
              <a:t> pode ocorrer na circulação </a:t>
            </a:r>
            <a:r>
              <a:rPr lang="pt-BR" dirty="0"/>
              <a:t>pulmonar </a:t>
            </a:r>
            <a:r>
              <a:rPr lang="pt-BR" dirty="0" smtClean="0"/>
              <a:t>porque o fluxo após </a:t>
            </a:r>
            <a:r>
              <a:rPr lang="pt-BR" dirty="0"/>
              <a:t>a operação de </a:t>
            </a:r>
            <a:r>
              <a:rPr lang="pt-BR" dirty="0" smtClean="0"/>
              <a:t>Glenn é transformado </a:t>
            </a:r>
            <a:r>
              <a:rPr lang="pt-BR" dirty="0"/>
              <a:t>de pulsátil em contínuo</a:t>
            </a:r>
            <a:endParaRPr lang="pt-BR" dirty="0" smtClean="0"/>
          </a:p>
          <a:p>
            <a:endParaRPr lang="en-US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5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• Os diâmetros absolutos da AP sofreram um aumento não-significante durante o tempo de seguimento, ao passo que todos os índices totais diminuíram, provavelmente devido ao </a:t>
            </a:r>
            <a:r>
              <a:rPr lang="pt-BR" b="1" dirty="0" err="1">
                <a:solidFill>
                  <a:srgbClr val="FF0000"/>
                </a:solidFill>
              </a:rPr>
              <a:t>hipodesenvolvimento</a:t>
            </a:r>
            <a:r>
              <a:rPr lang="pt-BR" b="1" dirty="0">
                <a:solidFill>
                  <a:srgbClr val="FF0000"/>
                </a:solidFill>
              </a:rPr>
              <a:t> da artéria pulmonar </a:t>
            </a:r>
            <a:r>
              <a:rPr lang="pt-BR" b="1" dirty="0" smtClean="0">
                <a:solidFill>
                  <a:srgbClr val="FF0000"/>
                </a:solidFill>
              </a:rPr>
              <a:t>esquerda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• </a:t>
            </a:r>
            <a:r>
              <a:rPr lang="pt-BR" b="1" dirty="0" smtClean="0">
                <a:solidFill>
                  <a:srgbClr val="FF0000"/>
                </a:solidFill>
              </a:rPr>
              <a:t>Desenvolvimento </a:t>
            </a:r>
            <a:r>
              <a:rPr lang="pt-BR" b="1" dirty="0">
                <a:solidFill>
                  <a:srgbClr val="FF0000"/>
                </a:solidFill>
              </a:rPr>
              <a:t>da AP foi reduzido nos pacientes com seguimento pós-operatório menor de 23,6 meses, podendo isto ser atribuído a adaptação da circulação pulmonar a </a:t>
            </a:r>
            <a:r>
              <a:rPr lang="pt-BR" b="1" dirty="0" smtClean="0">
                <a:solidFill>
                  <a:srgbClr val="FF0000"/>
                </a:solidFill>
              </a:rPr>
              <a:t>DCPB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6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• A presença de fluxo </a:t>
            </a:r>
            <a:r>
              <a:rPr lang="pt-BR" b="1" dirty="0" err="1">
                <a:solidFill>
                  <a:srgbClr val="FF0000"/>
                </a:solidFill>
              </a:rPr>
              <a:t>sangüíneo</a:t>
            </a:r>
            <a:r>
              <a:rPr lang="pt-BR" b="1" dirty="0">
                <a:solidFill>
                  <a:srgbClr val="FF0000"/>
                </a:solidFill>
              </a:rPr>
              <a:t> adicional mantendo o fluxo pulmonar pulsátil determinou o aumento da AP em alguns índices e evitou a redução acentuada em outros, durante o período </a:t>
            </a:r>
            <a:r>
              <a:rPr lang="pt-BR" b="1" dirty="0" smtClean="0">
                <a:solidFill>
                  <a:srgbClr val="FF0000"/>
                </a:solidFill>
              </a:rPr>
              <a:t>pós-operatório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• Os pacientes que desenvolveram CVC durante o período pós-operatório, apesar de apresentar boa evolução clínica, não tiveram aumento significante da saturação arterial de O</a:t>
            </a:r>
            <a:r>
              <a:rPr lang="pt-BR" b="1" baseline="-25000" dirty="0">
                <a:solidFill>
                  <a:srgbClr val="FF0000"/>
                </a:solidFill>
              </a:rPr>
              <a:t>2, </a:t>
            </a:r>
            <a:r>
              <a:rPr lang="pt-BR" b="1" dirty="0">
                <a:solidFill>
                  <a:srgbClr val="FF0000"/>
                </a:solidFill>
              </a:rPr>
              <a:t>quando comparado ao estado </a:t>
            </a:r>
            <a:r>
              <a:rPr lang="pt-BR" b="1" dirty="0" smtClean="0">
                <a:solidFill>
                  <a:srgbClr val="FF0000"/>
                </a:solidFill>
              </a:rPr>
              <a:t>pré-operatório</a:t>
            </a:r>
          </a:p>
          <a:p>
            <a:r>
              <a:rPr lang="pt-BR" b="1" dirty="0">
                <a:solidFill>
                  <a:srgbClr val="FF0000"/>
                </a:solidFill>
              </a:rPr>
              <a:t>A incidência de CVC e CAC foram semelhantes aos achados da literatura, com exceção das FAVP que não foram demonstradas, possivelmente devido a baixa especificidade do método diagnóstico </a:t>
            </a:r>
            <a:r>
              <a:rPr lang="pt-BR" b="1" dirty="0" smtClean="0">
                <a:solidFill>
                  <a:srgbClr val="FF0000"/>
                </a:solidFill>
              </a:rPr>
              <a:t>empregado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2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2" t="31500" r="20078" b="25375"/>
          <a:stretch/>
        </p:blipFill>
        <p:spPr bwMode="auto">
          <a:xfrm>
            <a:off x="369315" y="980726"/>
            <a:ext cx="8496944" cy="46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Indicações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Hemodiâmica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Todos </a:t>
            </a:r>
            <a:r>
              <a:rPr lang="pt-BR" sz="2800" dirty="0"/>
              <a:t>os pacientes com piora referida da classe funcional, se comparados os períodos pós-operatório imediato e tardio (queixa de aumento progressivo do </a:t>
            </a:r>
            <a:r>
              <a:rPr lang="pt-BR" sz="2800" dirty="0" smtClean="0"/>
              <a:t>cansaço)</a:t>
            </a:r>
          </a:p>
          <a:p>
            <a:r>
              <a:rPr lang="pt-BR" sz="2800" dirty="0"/>
              <a:t>R</a:t>
            </a:r>
            <a:r>
              <a:rPr lang="pt-BR" sz="2800" dirty="0" smtClean="0"/>
              <a:t>edução </a:t>
            </a:r>
            <a:r>
              <a:rPr lang="pt-BR" sz="2800" dirty="0"/>
              <a:t>progressiva da saturação periférica de oxigênio para menos de </a:t>
            </a:r>
            <a:r>
              <a:rPr lang="pt-BR" sz="2800" dirty="0" smtClean="0"/>
              <a:t>80%</a:t>
            </a:r>
          </a:p>
          <a:p>
            <a:r>
              <a:rPr lang="pt-BR" sz="2800" dirty="0"/>
              <a:t>T</a:t>
            </a:r>
            <a:r>
              <a:rPr lang="pt-BR" sz="2800" dirty="0" smtClean="0"/>
              <a:t>este </a:t>
            </a:r>
            <a:r>
              <a:rPr lang="pt-BR" sz="2800" dirty="0"/>
              <a:t>de microbolhas positivo ao </a:t>
            </a:r>
            <a:r>
              <a:rPr lang="pt-BR" sz="2800" dirty="0" err="1"/>
              <a:t>ecocardiograma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408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Hemodinâmica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Coleta </a:t>
            </a:r>
            <a:r>
              <a:rPr lang="pt-BR" sz="2800" dirty="0"/>
              <a:t>de dados </a:t>
            </a:r>
            <a:r>
              <a:rPr lang="pt-BR" sz="2800" dirty="0" smtClean="0"/>
              <a:t>manométricos</a:t>
            </a:r>
          </a:p>
          <a:p>
            <a:r>
              <a:rPr lang="pt-BR" sz="2800" dirty="0"/>
              <a:t>C</a:t>
            </a:r>
            <a:r>
              <a:rPr lang="pt-BR" sz="2800" dirty="0" smtClean="0"/>
              <a:t>álculos </a:t>
            </a:r>
            <a:r>
              <a:rPr lang="pt-BR" sz="2800" dirty="0"/>
              <a:t>de fluxos e resistências pulmonares pelo método de </a:t>
            </a:r>
            <a:r>
              <a:rPr lang="pt-BR" sz="2800" dirty="0" err="1" smtClean="0"/>
              <a:t>Fick</a:t>
            </a:r>
            <a:endParaRPr lang="pt-BR" sz="2800" dirty="0" smtClean="0"/>
          </a:p>
          <a:p>
            <a:r>
              <a:rPr lang="pt-BR" sz="2800" dirty="0"/>
              <a:t>A</a:t>
            </a:r>
            <a:r>
              <a:rPr lang="pt-BR" sz="2800" dirty="0" smtClean="0"/>
              <a:t>ngiografias </a:t>
            </a:r>
            <a:r>
              <a:rPr lang="pt-BR" sz="2800" dirty="0"/>
              <a:t>seletivas em veia cava superior, veia </a:t>
            </a:r>
            <a:r>
              <a:rPr lang="pt-BR" sz="2800" dirty="0" err="1"/>
              <a:t>braquiocefálica</a:t>
            </a:r>
            <a:r>
              <a:rPr lang="pt-BR" sz="2800" dirty="0"/>
              <a:t> (ou veia cava superior esquerda, quando presente) e artérias pulmonares</a:t>
            </a:r>
          </a:p>
        </p:txBody>
      </p:sp>
    </p:spTree>
    <p:extLst>
      <p:ext uri="{BB962C8B-B14F-4D97-AF65-F5344CB8AC3E}">
        <p14:creationId xmlns:p14="http://schemas.microsoft.com/office/powerpoint/2010/main" val="12340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14250" r="20195" b="42875"/>
          <a:stretch/>
        </p:blipFill>
        <p:spPr bwMode="auto">
          <a:xfrm>
            <a:off x="251520" y="764704"/>
            <a:ext cx="8780614" cy="487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4" t="11250" r="21601" b="47687"/>
          <a:stretch/>
        </p:blipFill>
        <p:spPr bwMode="auto">
          <a:xfrm>
            <a:off x="391196" y="847444"/>
            <a:ext cx="8401857" cy="47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5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7" t="52500" r="20664" b="5500"/>
          <a:stretch/>
        </p:blipFill>
        <p:spPr bwMode="auto">
          <a:xfrm>
            <a:off x="465294" y="1124744"/>
            <a:ext cx="8310110" cy="47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Operação de </a:t>
            </a:r>
            <a:r>
              <a:rPr lang="pt-BR" dirty="0" err="1"/>
              <a:t>Blalock-Taussig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52563" r="82657" b="29032"/>
          <a:stretch/>
        </p:blipFill>
        <p:spPr bwMode="auto">
          <a:xfrm>
            <a:off x="611560" y="2060848"/>
            <a:ext cx="31630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3312" r="68711" b="47313"/>
          <a:stretch/>
        </p:blipFill>
        <p:spPr bwMode="auto">
          <a:xfrm>
            <a:off x="4491420" y="1988840"/>
            <a:ext cx="4112508" cy="336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43686" r="21367" b="15438"/>
          <a:stretch/>
        </p:blipFill>
        <p:spPr bwMode="auto">
          <a:xfrm>
            <a:off x="107504" y="762682"/>
            <a:ext cx="88203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 hipótese da presença de canais colaterais venosos pode ser levantada e comprovada nos diferentes estágios de correção de cardiopatias congênitas de fisiologia </a:t>
            </a:r>
            <a:r>
              <a:rPr lang="pt-BR" dirty="0" err="1">
                <a:solidFill>
                  <a:srgbClr val="FF0000"/>
                </a:solidFill>
              </a:rPr>
              <a:t>univentricular</a:t>
            </a:r>
            <a:r>
              <a:rPr lang="pt-BR" dirty="0">
                <a:solidFill>
                  <a:srgbClr val="FF0000"/>
                </a:solidFill>
              </a:rPr>
              <a:t>, por métodos clínicos e exames </a:t>
            </a:r>
            <a:r>
              <a:rPr lang="pt-BR" dirty="0" smtClean="0">
                <a:solidFill>
                  <a:srgbClr val="FF0000"/>
                </a:solidFill>
              </a:rPr>
              <a:t>complementares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A </a:t>
            </a:r>
            <a:r>
              <a:rPr lang="pt-BR" dirty="0">
                <a:solidFill>
                  <a:srgbClr val="FF0000"/>
                </a:solidFill>
              </a:rPr>
              <a:t>embolização percutânea com molas de </a:t>
            </a:r>
            <a:r>
              <a:rPr lang="pt-BR" dirty="0" err="1">
                <a:solidFill>
                  <a:srgbClr val="FF0000"/>
                </a:solidFill>
              </a:rPr>
              <a:t>Gianturco</a:t>
            </a:r>
            <a:r>
              <a:rPr lang="pt-BR" dirty="0">
                <a:solidFill>
                  <a:srgbClr val="FF0000"/>
                </a:solidFill>
              </a:rPr>
              <a:t> destes canais é um método seguro e eficaz de tratamento daquela complicação, propiciando melhora clínica e na qualidade de vida dos pacientes</a:t>
            </a:r>
          </a:p>
        </p:txBody>
      </p:sp>
    </p:spTree>
    <p:extLst>
      <p:ext uri="{BB962C8B-B14F-4D97-AF65-F5344CB8AC3E}">
        <p14:creationId xmlns:p14="http://schemas.microsoft.com/office/powerpoint/2010/main" val="3717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Obrigado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4" t="26250" r="19141" b="4937"/>
          <a:stretch/>
        </p:blipFill>
        <p:spPr bwMode="auto">
          <a:xfrm>
            <a:off x="1259632" y="1612857"/>
            <a:ext cx="6823720" cy="474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2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Operação de </a:t>
            </a:r>
            <a:r>
              <a:rPr lang="pt-BR" b="1" dirty="0" err="1"/>
              <a:t>Fontan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/>
              <a:t>D</a:t>
            </a:r>
            <a:r>
              <a:rPr lang="pt-BR" sz="2400" dirty="0" smtClean="0"/>
              <a:t>erivação </a:t>
            </a:r>
            <a:r>
              <a:rPr lang="pt-BR" sz="2400" dirty="0" err="1" smtClean="0"/>
              <a:t>cavopulmonar</a:t>
            </a:r>
            <a:r>
              <a:rPr lang="pt-BR" sz="2400" dirty="0"/>
              <a:t> </a:t>
            </a:r>
            <a:r>
              <a:rPr lang="pt-BR" sz="2400" dirty="0" smtClean="0"/>
              <a:t>total</a:t>
            </a:r>
            <a:r>
              <a:rPr lang="pt-BR" sz="2400" dirty="0"/>
              <a:t>, com direcionamento do fluxo da veia cava inferior para o </a:t>
            </a:r>
            <a:r>
              <a:rPr lang="pt-BR" sz="2400" dirty="0" smtClean="0"/>
              <a:t>pulmão</a:t>
            </a:r>
          </a:p>
          <a:p>
            <a:r>
              <a:rPr lang="pt-PT" sz="2400" dirty="0"/>
              <a:t>O</a:t>
            </a:r>
            <a:r>
              <a:rPr lang="pt-PT" sz="2400" dirty="0" smtClean="0"/>
              <a:t>bjetivo </a:t>
            </a:r>
            <a:r>
              <a:rPr lang="pt-PT" sz="2400" dirty="0"/>
              <a:t>da cirurgia de </a:t>
            </a:r>
            <a:r>
              <a:rPr lang="pt-PT" sz="2400" dirty="0" smtClean="0"/>
              <a:t>Fontan é </a:t>
            </a:r>
            <a:r>
              <a:rPr lang="pt-PT" sz="2400" dirty="0"/>
              <a:t>garantir o fluxo venoso sistêmico para os pulmões independente do coração </a:t>
            </a:r>
            <a:r>
              <a:rPr lang="pt-PT" sz="2400" dirty="0" smtClean="0"/>
              <a:t>direito</a:t>
            </a:r>
          </a:p>
          <a:p>
            <a:endParaRPr lang="pt-PT" sz="2400" dirty="0"/>
          </a:p>
          <a:p>
            <a:endParaRPr lang="pt-PT" sz="2400" dirty="0" smtClean="0"/>
          </a:p>
          <a:p>
            <a:endParaRPr lang="pt-PT" sz="2400" dirty="0"/>
          </a:p>
          <a:p>
            <a:endParaRPr lang="pt-PT" sz="2400" dirty="0" smtClean="0"/>
          </a:p>
          <a:p>
            <a:endParaRPr lang="pt-PT" sz="2400" dirty="0"/>
          </a:p>
          <a:p>
            <a:endParaRPr lang="pt-PT" sz="2400" dirty="0" smtClean="0"/>
          </a:p>
          <a:p>
            <a:endParaRPr lang="pt-PT" sz="2400" dirty="0"/>
          </a:p>
          <a:p>
            <a:r>
              <a:rPr lang="pt-BR" sz="2400" b="1" dirty="0" err="1" smtClean="0"/>
              <a:t>Heterotaxia</a:t>
            </a:r>
            <a:r>
              <a:rPr lang="pt-BR" sz="2400" b="1" dirty="0" smtClean="0"/>
              <a:t>: </a:t>
            </a:r>
            <a:r>
              <a:rPr lang="pt-BR" sz="2400" dirty="0" smtClean="0"/>
              <a:t>caracterizada </a:t>
            </a:r>
            <a:r>
              <a:rPr lang="pt-BR" sz="2400" dirty="0"/>
              <a:t>pela não-compactação do miocárdio ventricular, bradicardia, estenose da </a:t>
            </a:r>
            <a:r>
              <a:rPr lang="pt-BR" sz="2400" dirty="0" smtClean="0"/>
              <a:t>valva </a:t>
            </a:r>
            <a:r>
              <a:rPr lang="pt-BR" sz="2400" dirty="0"/>
              <a:t>pulmonar e defeito </a:t>
            </a:r>
            <a:r>
              <a:rPr lang="pt-BR" sz="2400" dirty="0" smtClean="0"/>
              <a:t>secundário </a:t>
            </a:r>
            <a:r>
              <a:rPr lang="pt-BR" sz="2400" dirty="0"/>
              <a:t>no septo atrial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28931" r="48295" b="57000"/>
          <a:stretch/>
        </p:blipFill>
        <p:spPr bwMode="auto">
          <a:xfrm>
            <a:off x="2123726" y="2996952"/>
            <a:ext cx="4644001" cy="24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1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t="29250" r="41055" b="28750"/>
          <a:stretch/>
        </p:blipFill>
        <p:spPr bwMode="auto">
          <a:xfrm>
            <a:off x="1043608" y="836712"/>
            <a:ext cx="7065420" cy="50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Operação de Glenn bidirecional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Anastomose </a:t>
            </a:r>
            <a:r>
              <a:rPr lang="pt-BR" sz="2400" dirty="0"/>
              <a:t>cavo-pulmonar (ACP) pela </a:t>
            </a:r>
            <a:r>
              <a:rPr lang="pt-BR" sz="2400" dirty="0" smtClean="0"/>
              <a:t>técnica  de GLENN (direta término-terminal</a:t>
            </a:r>
            <a:r>
              <a:rPr lang="pt-BR" sz="2400" dirty="0"/>
              <a:t> </a:t>
            </a:r>
            <a:r>
              <a:rPr lang="pt-BR" sz="2400" dirty="0" smtClean="0"/>
              <a:t>VCS-APD),foi </a:t>
            </a:r>
            <a:r>
              <a:rPr lang="pt-BR" sz="2400" dirty="0"/>
              <a:t>pela primeira vez utilizada </a:t>
            </a:r>
            <a:r>
              <a:rPr lang="pt-BR" sz="2400" dirty="0" smtClean="0"/>
              <a:t>clinicamente em </a:t>
            </a:r>
            <a:r>
              <a:rPr lang="pt-BR" sz="2400" dirty="0"/>
              <a:t>1958, em um menino de 7 anos de </a:t>
            </a:r>
            <a:r>
              <a:rPr lang="pt-BR" sz="2400" dirty="0" smtClean="0"/>
              <a:t>idade portador </a:t>
            </a:r>
            <a:r>
              <a:rPr lang="pt-BR" sz="2400" dirty="0"/>
              <a:t>de ventrículo único com estenose </a:t>
            </a:r>
            <a:r>
              <a:rPr lang="pt-BR" sz="2400" dirty="0" smtClean="0"/>
              <a:t>pulmonar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773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4" t="24750" r="7305" b="10001"/>
          <a:stretch/>
        </p:blipFill>
        <p:spPr bwMode="auto">
          <a:xfrm>
            <a:off x="1457829" y="404664"/>
            <a:ext cx="609688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Em 1966, HALLER </a:t>
            </a:r>
            <a:r>
              <a:rPr lang="pt-BR" sz="2000" i="1" dirty="0"/>
              <a:t>et </a:t>
            </a:r>
            <a:r>
              <a:rPr lang="pt-BR" sz="2000" i="1" dirty="0" smtClean="0"/>
              <a:t>alii </a:t>
            </a:r>
            <a:r>
              <a:rPr lang="pt-BR" sz="2000" dirty="0" smtClean="0"/>
              <a:t>realizaram experimentalmente </a:t>
            </a:r>
            <a:r>
              <a:rPr lang="pt-BR" sz="2000" dirty="0"/>
              <a:t>a ACP sem </a:t>
            </a:r>
            <a:r>
              <a:rPr lang="pt-BR" sz="2000" dirty="0" smtClean="0"/>
              <a:t>ligar </a:t>
            </a:r>
            <a:r>
              <a:rPr lang="pt-BR" sz="2000" dirty="0" err="1" smtClean="0"/>
              <a:t>proximalmente</a:t>
            </a:r>
            <a:r>
              <a:rPr lang="pt-BR" sz="2000" dirty="0" smtClean="0"/>
              <a:t> </a:t>
            </a:r>
            <a:r>
              <a:rPr lang="pt-BR" sz="2000" dirty="0"/>
              <a:t>a artéria pulmonar direita e, </a:t>
            </a:r>
            <a:r>
              <a:rPr lang="pt-BR" sz="2000" dirty="0" smtClean="0"/>
              <a:t>assim, obteve </a:t>
            </a:r>
            <a:r>
              <a:rPr lang="pt-BR" sz="2000" dirty="0"/>
              <a:t>a anastomose </a:t>
            </a:r>
            <a:r>
              <a:rPr lang="pt-BR" sz="2000" dirty="0" smtClean="0"/>
              <a:t>cavo-pulmonar </a:t>
            </a:r>
            <a:r>
              <a:rPr lang="pt-BR" sz="2000" dirty="0" err="1" smtClean="0"/>
              <a:t>bi-direcional</a:t>
            </a:r>
            <a:r>
              <a:rPr lang="pt-BR" sz="2000" dirty="0" smtClean="0"/>
              <a:t> (ACP-bi)</a:t>
            </a:r>
          </a:p>
          <a:p>
            <a:r>
              <a:rPr lang="pt-BR" sz="2000" dirty="0"/>
              <a:t>E</a:t>
            </a:r>
            <a:r>
              <a:rPr lang="pt-BR" sz="2000" dirty="0" smtClean="0"/>
              <a:t>m </a:t>
            </a:r>
            <a:r>
              <a:rPr lang="pt-BR" sz="2000" dirty="0"/>
              <a:t>1984, KAWASHIMA </a:t>
            </a:r>
            <a:r>
              <a:rPr lang="pt-BR" sz="2000" i="1" dirty="0" smtClean="0"/>
              <a:t>et alii</a:t>
            </a:r>
            <a:r>
              <a:rPr lang="pt-BR" sz="2000" dirty="0" smtClean="0"/>
              <a:t>, </a:t>
            </a:r>
            <a:r>
              <a:rPr lang="pt-BR" sz="2000" dirty="0"/>
              <a:t>utilizaram a ACP-bi </a:t>
            </a:r>
            <a:r>
              <a:rPr lang="pt-BR" sz="2000" dirty="0" smtClean="0"/>
              <a:t>de forma </a:t>
            </a:r>
            <a:r>
              <a:rPr lang="pt-BR" sz="2000" dirty="0"/>
              <a:t>paliativa </a:t>
            </a:r>
            <a:r>
              <a:rPr lang="pt-BR" sz="2000" dirty="0" smtClean="0"/>
              <a:t>com sucesso </a:t>
            </a:r>
            <a:r>
              <a:rPr lang="pt-BR" sz="2000" dirty="0"/>
              <a:t>e DE LEVAL </a:t>
            </a:r>
            <a:r>
              <a:rPr lang="pt-BR" sz="2000" i="1" dirty="0"/>
              <a:t>et </a:t>
            </a:r>
            <a:r>
              <a:rPr lang="pt-BR" sz="2000" i="1" dirty="0" smtClean="0"/>
              <a:t>alii </a:t>
            </a:r>
            <a:r>
              <a:rPr lang="pt-BR" sz="2000" dirty="0" smtClean="0"/>
              <a:t>demonstraram </a:t>
            </a:r>
            <a:r>
              <a:rPr lang="pt-BR" sz="2000" dirty="0"/>
              <a:t>as </a:t>
            </a:r>
            <a:r>
              <a:rPr lang="pt-BR" sz="2000" dirty="0" smtClean="0"/>
              <a:t>possíveis vantagens </a:t>
            </a:r>
            <a:r>
              <a:rPr lang="pt-BR" sz="2000" dirty="0"/>
              <a:t>da ACP total, associando à </a:t>
            </a:r>
            <a:r>
              <a:rPr lang="pt-BR" sz="2000" dirty="0" smtClean="0"/>
              <a:t>anastomose de </a:t>
            </a:r>
            <a:r>
              <a:rPr lang="pt-BR" sz="2000" dirty="0"/>
              <a:t>Glenn </a:t>
            </a:r>
            <a:r>
              <a:rPr lang="pt-BR" sz="2000" dirty="0" err="1"/>
              <a:t>bi-direcional</a:t>
            </a:r>
            <a:r>
              <a:rPr lang="pt-BR" sz="2000" dirty="0"/>
              <a:t> a </a:t>
            </a:r>
            <a:r>
              <a:rPr lang="pt-BR" sz="2000" dirty="0" err="1"/>
              <a:t>tunelização</a:t>
            </a:r>
            <a:r>
              <a:rPr lang="pt-BR" sz="2000" dirty="0"/>
              <a:t> da cava </a:t>
            </a:r>
            <a:r>
              <a:rPr lang="pt-BR" sz="2000" dirty="0" smtClean="0"/>
              <a:t>inferior para </a:t>
            </a:r>
            <a:r>
              <a:rPr lang="pt-BR" sz="2000" dirty="0"/>
              <a:t>a cava superior, </a:t>
            </a:r>
            <a:r>
              <a:rPr lang="pt-BR" sz="2000" dirty="0" err="1"/>
              <a:t>anastomosando-a</a:t>
            </a:r>
            <a:r>
              <a:rPr lang="pt-BR" sz="2000" dirty="0"/>
              <a:t> na </a:t>
            </a:r>
            <a:r>
              <a:rPr lang="pt-BR" sz="2000" dirty="0" smtClean="0"/>
              <a:t>borda inferior </a:t>
            </a:r>
            <a:r>
              <a:rPr lang="pt-BR" sz="2000" dirty="0"/>
              <a:t>da artéria pulmonar direita</a:t>
            </a:r>
          </a:p>
        </p:txBody>
      </p:sp>
    </p:spTree>
    <p:extLst>
      <p:ext uri="{BB962C8B-B14F-4D97-AF65-F5344CB8AC3E}">
        <p14:creationId xmlns:p14="http://schemas.microsoft.com/office/powerpoint/2010/main" val="13124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1873</TotalTime>
  <Words>1612</Words>
  <Application>Microsoft Office PowerPoint</Application>
  <PresentationFormat>Apresentação na tela (4:3)</PresentationFormat>
  <Paragraphs>158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Horizonte</vt:lpstr>
      <vt:lpstr>Protocolo angiográfico para estudo pós operatório de derivação de Glenn</vt:lpstr>
      <vt:lpstr>Procedimentos pailiativos e definitivos</vt:lpstr>
      <vt:lpstr>Tipos cirurgias</vt:lpstr>
      <vt:lpstr>Operação de Blalock-Taussig</vt:lpstr>
      <vt:lpstr>Operação de Fontan</vt:lpstr>
      <vt:lpstr>Apresentação do PowerPoint</vt:lpstr>
      <vt:lpstr> Operação de Glenn bidirecional </vt:lpstr>
      <vt:lpstr>Apresentação do PowerPoint</vt:lpstr>
      <vt:lpstr>Introdução</vt:lpstr>
      <vt:lpstr>Cardiopatias Congênitas Cianogênicas</vt:lpstr>
      <vt:lpstr>Indicações</vt:lpstr>
      <vt:lpstr>Exames</vt:lpstr>
      <vt:lpstr>Vantagens da anastomose de Glenn</vt:lpstr>
      <vt:lpstr>Intercorrências na aplicabilidade desta técnica</vt:lpstr>
      <vt:lpstr>Apresentação do PowerPoint</vt:lpstr>
      <vt:lpstr>Introdução</vt:lpstr>
      <vt:lpstr>Função da Angiografia</vt:lpstr>
      <vt:lpstr>Pacientes incluídos no estudo obedeciam aos seguintes critérios</vt:lpstr>
      <vt:lpstr>Apresentação do PowerPoint</vt:lpstr>
      <vt:lpstr>Técnica de Exame e Equipamento</vt:lpstr>
      <vt:lpstr>Técnica</vt:lpstr>
      <vt:lpstr>Técnica</vt:lpstr>
      <vt:lpstr>Apresentação do PowerPoint</vt:lpstr>
      <vt:lpstr>Índices parcial e total por NAKATA et al</vt:lpstr>
      <vt:lpstr>Após o cálculo dos índices totais e parciais I, II e III, nos períodos pré e pós-operatórios, foi realizada a análise das seguintes variáveis </vt:lpstr>
      <vt:lpstr>índice de MCGOON </vt:lpstr>
      <vt:lpstr>Resultados</vt:lpstr>
      <vt:lpstr>Índices diminuíram</vt:lpstr>
      <vt:lpstr>Apresentação do PowerPoint</vt:lpstr>
      <vt:lpstr>Comentários</vt:lpstr>
      <vt:lpstr>Comentários</vt:lpstr>
      <vt:lpstr>Conclusões</vt:lpstr>
      <vt:lpstr>Apresentação do PowerPoint</vt:lpstr>
      <vt:lpstr>Apresentação do PowerPoint</vt:lpstr>
      <vt:lpstr>Indicações para avaliação Hemodiâmica</vt:lpstr>
      <vt:lpstr>Hemodinâmica</vt:lpstr>
      <vt:lpstr>Apresentação do PowerPoint</vt:lpstr>
      <vt:lpstr>Apresentação do PowerPoint</vt:lpstr>
      <vt:lpstr>Apresentação do PowerPoint</vt:lpstr>
      <vt:lpstr>Apresentação do PowerPoint</vt:lpstr>
      <vt:lpstr>Conclusão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 angiográfico para estudo pós operatório de derivação de Glenn</dc:title>
  <dc:creator>Renato</dc:creator>
  <cp:lastModifiedBy>Trip</cp:lastModifiedBy>
  <cp:revision>49</cp:revision>
  <dcterms:created xsi:type="dcterms:W3CDTF">2013-02-13T22:23:27Z</dcterms:created>
  <dcterms:modified xsi:type="dcterms:W3CDTF">2013-07-29T13:12:32Z</dcterms:modified>
</cp:coreProperties>
</file>