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4" r:id="rId32"/>
    <p:sldId id="285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9661" autoAdjust="0"/>
  </p:normalViewPr>
  <p:slideViewPr>
    <p:cSldViewPr>
      <p:cViewPr varScale="1">
        <p:scale>
          <a:sx n="77" d="100"/>
          <a:sy n="77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A4E156-EC8A-49A4-997A-7D693AC035CC}" type="datetimeFigureOut">
              <a:rPr lang="pt-BR" smtClean="0"/>
              <a:pPr/>
              <a:t>14/02/2013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BDAE30-FB19-4032-A97B-CDDE96286B1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Anatomia de grandes vasos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mtClean="0"/>
              <a:t>Dr. André Oliveira Fonseca</a:t>
            </a:r>
          </a:p>
          <a:p>
            <a:r>
              <a:rPr lang="pt-BR" smtClean="0"/>
              <a:t>R1 de Hemodinâmica SCRP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013-02-06 15.56.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514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Veias da cabeça e pescoço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As veias jugulares externa e interna são as duas principais veias que drenam o sangue da cabeça e do pescoço</a:t>
            </a:r>
            <a:r>
              <a:rPr lang="pt-BR" dirty="0" smtClean="0"/>
              <a:t>.</a:t>
            </a:r>
          </a:p>
          <a:p>
            <a:r>
              <a:rPr lang="pt-BR" dirty="0"/>
              <a:t>As veias jugulares externas são mais superficiais e drenam, para as veias subclávias, o sangue da região posterior do pescoço e da cabeça</a:t>
            </a:r>
            <a:r>
              <a:rPr lang="pt-BR" dirty="0" smtClean="0"/>
              <a:t>.</a:t>
            </a:r>
          </a:p>
          <a:p>
            <a:r>
              <a:rPr lang="pt-BR" dirty="0"/>
              <a:t> As veias jugulares internas profundas drenam a porção anterior da cabeça, face e pescoço. Elas são responsáveis pela drenagem de maior parte do sangue dos vários seios venosos do crânio</a:t>
            </a:r>
            <a:r>
              <a:rPr lang="pt-BR" dirty="0" smtClean="0"/>
              <a:t>.</a:t>
            </a:r>
          </a:p>
          <a:p>
            <a:r>
              <a:rPr lang="pt-BR" dirty="0"/>
              <a:t>As veias jugulares internas de cada lado do pescoço juntam-se com as veias subclávias para formar as veias </a:t>
            </a:r>
            <a:r>
              <a:rPr lang="pt-BR" dirty="0" err="1"/>
              <a:t>braquiocefálicas</a:t>
            </a:r>
            <a:r>
              <a:rPr lang="pt-BR" dirty="0"/>
              <a:t>, que transportam o sangue para a veia cava superior. 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 veias do cérebro dispõem-se em dois sistemas: sistema venoso superficial e sistema venoso profundo. 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-</a:t>
            </a:r>
            <a:r>
              <a:rPr lang="pt-BR" i="1" u="sng" dirty="0"/>
              <a:t>Sistema Venoso Superficial</a:t>
            </a:r>
            <a:r>
              <a:rPr lang="pt-BR" dirty="0"/>
              <a:t> – Drenam o córtex e a substância branca subjacente. Formado por veias cerebrais superficiais (superiores e inferiores) que desembocam nos seios da dura-máter. 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-</a:t>
            </a:r>
            <a:r>
              <a:rPr lang="pt-BR" i="1" u="sng" dirty="0"/>
              <a:t>Sistema Venoso Profundo</a:t>
            </a:r>
            <a:r>
              <a:rPr lang="pt-BR" dirty="0"/>
              <a:t> – Drenam o sangue de regiões situadas mais profundamente no </a:t>
            </a:r>
            <a:r>
              <a:rPr lang="pt-BR" dirty="0" smtClean="0"/>
              <a:t>cérebro. </a:t>
            </a:r>
            <a:r>
              <a:rPr lang="pt-BR" dirty="0"/>
              <a:t>A veia mais importante deste sistema é a veia cerebral magna ou veia de Galeno, para a qual converge todo o sangue do sistema venoso profundo do cérebro. 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reto 5"/>
          <p:cNvCxnSpPr/>
          <p:nvPr/>
        </p:nvCxnSpPr>
        <p:spPr>
          <a:xfrm>
            <a:off x="7358082" y="1000108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7358082" y="714356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42910" y="1142984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928662" y="2071678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7286644" y="2714620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7358082" y="3429000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642910" y="3143248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000100" y="4929198"/>
            <a:ext cx="92869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013-02-06 16.27.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81774" y="-24509"/>
            <a:ext cx="6523325" cy="728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Circulação pulmonar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2" indent="-342900"/>
            <a:r>
              <a:rPr lang="pt-BR" b="1" dirty="0" smtClean="0"/>
              <a:t>Tronco pulmonar</a:t>
            </a:r>
            <a:r>
              <a:rPr lang="pt-BR" dirty="0" smtClean="0"/>
              <a:t>: sangue não oxigenado do VD para o pulmão aprox. 5 cm de comprimento e 3cm de diâmetro. Origina-se na base do VD e à esquerda da crista supraventricular. Tem orientação posterior e ascendente, em frente a aorta torácica ascendente. Divide-se em art. </a:t>
            </a:r>
            <a:r>
              <a:rPr lang="pt-BR" dirty="0" err="1" smtClean="0"/>
              <a:t>Pulm</a:t>
            </a:r>
            <a:r>
              <a:rPr lang="pt-BR" dirty="0" smtClean="0"/>
              <a:t>. D e </a:t>
            </a:r>
            <a:r>
              <a:rPr lang="pt-BR" dirty="0" err="1" smtClean="0"/>
              <a:t>E</a:t>
            </a:r>
            <a:r>
              <a:rPr lang="pt-BR" dirty="0" smtClean="0"/>
              <a:t>. </a:t>
            </a:r>
            <a:r>
              <a:rPr lang="pt-BR" dirty="0" err="1" smtClean="0"/>
              <a:t>proximo</a:t>
            </a:r>
            <a:r>
              <a:rPr lang="pt-BR" dirty="0" smtClean="0"/>
              <a:t> ao arco da aorta. </a:t>
            </a:r>
          </a:p>
          <a:p>
            <a:pPr marL="342900" lvl="2" indent="-342900"/>
            <a:r>
              <a:rPr lang="pt-BR" dirty="0" smtClean="0"/>
              <a:t>Cada umas delas se ramificam a partir do hilo pulmonar em artérias segmentares pulmonares.</a:t>
            </a:r>
          </a:p>
          <a:p>
            <a:pPr marL="342900" lvl="2" indent="-342900"/>
            <a:r>
              <a:rPr lang="pt-BR" dirty="0" smtClean="0"/>
              <a:t>Ao entrarem no pulmões, esses ramos se subdividem até formarem os capilares em torno dos alvéolos.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1800" b="1" dirty="0" smtClean="0"/>
              <a:t>Art. Pulmonar D</a:t>
            </a:r>
            <a:r>
              <a:rPr lang="pt-BR" sz="1800" dirty="0" smtClean="0"/>
              <a:t>:  é levemente menor que a artéria principal. Anatomicamente fica atrás da aorta ascendente e da veia cava superior e na frente da bifurcação traqueal e do esôfago.</a:t>
            </a:r>
          </a:p>
          <a:p>
            <a:pPr>
              <a:lnSpc>
                <a:spcPct val="90000"/>
              </a:lnSpc>
            </a:pPr>
            <a:r>
              <a:rPr lang="pt-BR" sz="1800" b="1" dirty="0" smtClean="0"/>
              <a:t>Art. Pulmonar E: 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É uma curta continuação da artéria pulmonar principal, fica a frente da aorta descendente e abaixo da curva do arco aórtico. Está conectada ao arco aórtico pelo ligamento arterioso.  </a:t>
            </a:r>
          </a:p>
          <a:p>
            <a:pPr>
              <a:buNone/>
            </a:pPr>
            <a:r>
              <a:rPr lang="pt-BR" sz="1800" dirty="0" smtClean="0"/>
              <a:t> </a:t>
            </a:r>
            <a:endParaRPr lang="pt-BR" sz="1800" dirty="0"/>
          </a:p>
        </p:txBody>
      </p:sp>
      <p:pic>
        <p:nvPicPr>
          <p:cNvPr id="5" name="Picture 4" descr="27696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876"/>
            <a:ext cx="2643206" cy="307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Veias pulmonares: Se originam de capilares da malha alveolar e da rede capilar da pleura. Conectando-se após com o plexo venoso brônquico e após com ramos menores da veia pulmonar.</a:t>
            </a:r>
          </a:p>
          <a:p>
            <a:r>
              <a:rPr lang="pt-BR" dirty="0" err="1" smtClean="0"/>
              <a:t>Exitem</a:t>
            </a:r>
            <a:r>
              <a:rPr lang="pt-BR" dirty="0" smtClean="0"/>
              <a:t> principais veias pulmonares: superiores e duas inferiores</a:t>
            </a:r>
          </a:p>
          <a:p>
            <a:r>
              <a:rPr lang="pt-BR" dirty="0" smtClean="0"/>
              <a:t>Variantes de drenagem venosa </a:t>
            </a:r>
            <a:r>
              <a:rPr lang="pt-BR" dirty="0" err="1" smtClean="0"/>
              <a:t>pulm</a:t>
            </a:r>
            <a:r>
              <a:rPr lang="pt-BR" dirty="0" smtClean="0"/>
              <a:t>. anômala: as direitas p/ veia cava superior e as esquerdas p/ o átrio esquerdo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Circulação do MMSS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Artéria subclávia</a:t>
            </a:r>
            <a:r>
              <a:rPr lang="pt-BR" dirty="0" smtClean="0"/>
              <a:t> (direita ou esquerda), logo após o seu início, origina a artéria vertebral que vai auxiliar na vascularização cerebral, descendo em direção a axila recebe o nome de </a:t>
            </a:r>
            <a:r>
              <a:rPr lang="pt-BR" b="1" dirty="0" smtClean="0"/>
              <a:t>artéria axilar</a:t>
            </a:r>
            <a:r>
              <a:rPr lang="pt-BR" dirty="0" smtClean="0"/>
              <a:t>, e quando, finalmente atinge o braço, seu nome muda para </a:t>
            </a:r>
            <a:r>
              <a:rPr lang="pt-BR" b="1" dirty="0" smtClean="0"/>
              <a:t>artéria braquial (umeral)</a:t>
            </a:r>
            <a:r>
              <a:rPr lang="pt-BR" dirty="0" smtClean="0"/>
              <a:t>. Na região do cotovelo ela emite dois ramos terminais que são as </a:t>
            </a:r>
            <a:r>
              <a:rPr lang="pt-BR" b="1" dirty="0" smtClean="0"/>
              <a:t>artérias radial e </a:t>
            </a:r>
            <a:r>
              <a:rPr lang="pt-BR" b="1" dirty="0" err="1" smtClean="0"/>
              <a:t>ulnar</a:t>
            </a:r>
            <a:r>
              <a:rPr lang="pt-BR" dirty="0" smtClean="0"/>
              <a:t> que vão percorrer o antebraço. Na mão essas duas artérias se </a:t>
            </a:r>
            <a:r>
              <a:rPr lang="pt-BR" dirty="0" err="1" smtClean="0"/>
              <a:t>anastomosam</a:t>
            </a:r>
            <a:r>
              <a:rPr lang="pt-BR" dirty="0" smtClean="0"/>
              <a:t> formando um </a:t>
            </a:r>
            <a:r>
              <a:rPr lang="pt-BR" b="1" dirty="0" smtClean="0"/>
              <a:t>arco palmar profundo</a:t>
            </a:r>
            <a:r>
              <a:rPr lang="pt-BR" dirty="0" smtClean="0"/>
              <a:t> que origina as </a:t>
            </a:r>
            <a:r>
              <a:rPr lang="pt-BR" b="1" dirty="0" smtClean="0"/>
              <a:t>artérias digitais palmares comuns</a:t>
            </a:r>
            <a:r>
              <a:rPr lang="pt-BR" dirty="0" smtClean="0"/>
              <a:t> e as </a:t>
            </a:r>
            <a:r>
              <a:rPr lang="pt-BR" b="1" dirty="0" smtClean="0"/>
              <a:t>artérias metacarpianas palmares</a:t>
            </a:r>
            <a:r>
              <a:rPr lang="pt-BR" dirty="0" smtClean="0"/>
              <a:t> que vão se </a:t>
            </a:r>
            <a:r>
              <a:rPr lang="pt-BR" dirty="0" err="1" smtClean="0"/>
              <a:t>anastomosar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723600" cy="623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Artérias da cabeça e pescoço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Arco aórtico da origem : tronco </a:t>
            </a:r>
            <a:r>
              <a:rPr lang="pt-BR" dirty="0" err="1" smtClean="0"/>
              <a:t>braquiocefálico</a:t>
            </a:r>
            <a:r>
              <a:rPr lang="pt-BR" dirty="0" smtClean="0"/>
              <a:t>, a. carótida comum esquerda e </a:t>
            </a:r>
            <a:r>
              <a:rPr lang="pt-BR" dirty="0" err="1" smtClean="0"/>
              <a:t>subclévia</a:t>
            </a:r>
            <a:r>
              <a:rPr lang="pt-BR" dirty="0" smtClean="0"/>
              <a:t> esquerda.</a:t>
            </a:r>
          </a:p>
          <a:p>
            <a:r>
              <a:rPr lang="pt-BR" dirty="0" smtClean="0"/>
              <a:t>Tronco </a:t>
            </a:r>
            <a:r>
              <a:rPr lang="pt-BR" dirty="0" err="1" smtClean="0"/>
              <a:t>braquiocefálico</a:t>
            </a:r>
            <a:r>
              <a:rPr lang="pt-BR" dirty="0"/>
              <a:t> </a:t>
            </a:r>
            <a:r>
              <a:rPr lang="pt-BR" dirty="0" smtClean="0"/>
              <a:t>(após curto trajeto ascendente e para direita) origem: a. subclávia e carótida comum direita.</a:t>
            </a:r>
          </a:p>
          <a:p>
            <a:r>
              <a:rPr lang="pt-BR" dirty="0" smtClean="0"/>
              <a:t>Artérias Subclávias: a direita com origem no T. </a:t>
            </a:r>
            <a:r>
              <a:rPr lang="pt-BR" dirty="0" err="1" smtClean="0"/>
              <a:t>braquioenfálico</a:t>
            </a:r>
            <a:r>
              <a:rPr lang="pt-BR" dirty="0" smtClean="0"/>
              <a:t> e a esquerda como terceiro ramo do arco aórtico.</a:t>
            </a:r>
          </a:p>
          <a:p>
            <a:r>
              <a:rPr lang="pt-BR" dirty="0" smtClean="0"/>
              <a:t>Artérias vertebrais: são os primeiros e mais importantes ramos, se dirigem à fossa craniana posterior,dando origem à art. Basilar (união das vertebrais), no qual divide-se </a:t>
            </a:r>
            <a:r>
              <a:rPr lang="pt-BR" dirty="0"/>
              <a:t>em duas artérias cerebrais posteriores que irrigam a parte posterior da face inferior de cada um dos hemisférios cerebrais.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Veias do MMSS:  são em geral em pares e seguem as artérias correspondentes.</a:t>
            </a:r>
          </a:p>
          <a:p>
            <a:pPr>
              <a:buFontTx/>
              <a:buChar char="-"/>
            </a:pPr>
            <a:r>
              <a:rPr lang="pt-BR" dirty="0" smtClean="0"/>
              <a:t>Veias braquiais: seguem a artéria braquial e pares, se unem a veia axilar.</a:t>
            </a:r>
          </a:p>
          <a:p>
            <a:pPr>
              <a:buFontTx/>
              <a:buChar char="-"/>
            </a:pPr>
            <a:r>
              <a:rPr lang="pt-BR" dirty="0" smtClean="0"/>
              <a:t>Veia axilar: começa na borda inferior do redondo maior,  como continuação da veia basílica e fica medialmente à artéria axilar.</a:t>
            </a:r>
          </a:p>
          <a:p>
            <a:pPr>
              <a:buFontTx/>
              <a:buChar char="-"/>
            </a:pPr>
            <a:r>
              <a:rPr lang="pt-BR" dirty="0" smtClean="0"/>
              <a:t>Veia subclávia: é a continuação da veia axilar,  estendendo à borda externa das costelas até a borda medial do escaleno anterior, onde se une à jugular para formar a veia </a:t>
            </a:r>
            <a:r>
              <a:rPr lang="pt-BR" dirty="0" err="1" smtClean="0"/>
              <a:t>braquicefálica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422"/>
            <a:ext cx="5072098" cy="656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Circulação do </a:t>
            </a:r>
            <a:r>
              <a:rPr lang="pt-BR" dirty="0" smtClean="0"/>
              <a:t>MMII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Art. </a:t>
            </a:r>
            <a:r>
              <a:rPr lang="pt-BR" dirty="0" smtClean="0"/>
              <a:t> </a:t>
            </a:r>
            <a:r>
              <a:rPr lang="pt-BR" dirty="0" smtClean="0"/>
              <a:t>Dos MMII</a:t>
            </a:r>
            <a:r>
              <a:rPr lang="pt-BR" dirty="0" smtClean="0"/>
              <a:t>: </a:t>
            </a:r>
          </a:p>
          <a:p>
            <a:pPr>
              <a:buNone/>
            </a:pPr>
            <a:r>
              <a:rPr lang="pt-BR" dirty="0" smtClean="0"/>
              <a:t>-  Artéria femoral:</a:t>
            </a:r>
            <a:r>
              <a:rPr lang="pt-BR" dirty="0" smtClean="0"/>
              <a:t> continuação da art. Ilíaca externa e começa atrás do ligamento inguinal e termina quando passa através do canal dos indutores. </a:t>
            </a:r>
          </a:p>
          <a:p>
            <a:pPr>
              <a:buFontTx/>
              <a:buChar char="-"/>
            </a:pPr>
            <a:r>
              <a:rPr lang="pt-BR" dirty="0" smtClean="0"/>
              <a:t>Seu maior ramo é a artéria femoral profunda, que tem origem aproximadamente 3,5 cm do ligamento inguinal, lateralmente e posteriormente à </a:t>
            </a:r>
            <a:r>
              <a:rPr lang="pt-BR" dirty="0" err="1" smtClean="0"/>
              <a:t>arteria</a:t>
            </a:r>
            <a:r>
              <a:rPr lang="pt-BR" dirty="0" smtClean="0"/>
              <a:t> femoral.</a:t>
            </a:r>
          </a:p>
          <a:p>
            <a:pPr>
              <a:buFontTx/>
              <a:buChar char="-"/>
            </a:pPr>
            <a:r>
              <a:rPr lang="pt-BR" dirty="0" smtClean="0"/>
              <a:t>Art. Poplítea:  continuação da art. Femoral superficial passando no canal dos adutores, até ramificar-se em art. tibiais ant. e </a:t>
            </a:r>
            <a:r>
              <a:rPr lang="pt-BR" dirty="0" err="1" smtClean="0"/>
              <a:t>post</a:t>
            </a:r>
            <a:r>
              <a:rPr lang="pt-BR" dirty="0" smtClean="0"/>
              <a:t>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000924" cy="642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Veias superficiais dos MMII:</a:t>
            </a:r>
          </a:p>
          <a:p>
            <a:pPr>
              <a:buFontTx/>
              <a:buChar char="-"/>
            </a:pPr>
            <a:r>
              <a:rPr lang="pt-BR" dirty="0" smtClean="0"/>
              <a:t>Veia </a:t>
            </a:r>
            <a:r>
              <a:rPr lang="pt-BR" dirty="0" smtClean="0"/>
              <a:t>safena magna: origina-se na rede de vênulas da região dorsal do pé, margeando a borda medial desta região, passa entre o maléolo medial e o tendão do músculo tibial anterior e sobe pela face medial da perna e da coxa. 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Veia safena parva:  origina-se </a:t>
            </a:r>
            <a:r>
              <a:rPr lang="pt-BR" dirty="0" smtClean="0"/>
              <a:t>na região de vênulas na margem lateral da região dorsal do pé, passa por trás do maléolo lateral e sobe pela linha mediana da face posterior da perna até as proximidades da prega de flexão do joelho, onde se aprofunda para ir desembocar em uma das veias poplíteas. 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A veia safena parva comunica-se com a veia safena magna por intermédio de vários ramos </a:t>
            </a:r>
            <a:r>
              <a:rPr lang="pt-BR" dirty="0" err="1" smtClean="0"/>
              <a:t>anastomósticos</a:t>
            </a:r>
            <a:r>
              <a:rPr lang="pt-BR" dirty="0" smtClean="0"/>
              <a:t>.</a:t>
            </a:r>
            <a:endParaRPr lang="pt-BR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Veias profundas dos MMII: </a:t>
            </a:r>
            <a:r>
              <a:rPr lang="pt-BR" dirty="0" smtClean="0"/>
              <a:t>seguem o mesmo trajeto das </a:t>
            </a:r>
            <a:r>
              <a:rPr lang="pt-BR" u="sng" dirty="0" smtClean="0"/>
              <a:t>artérias.</a:t>
            </a:r>
            <a:r>
              <a:rPr lang="pt-BR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- Veia femoral:  segue o trato da art. Femoral, termi</a:t>
            </a:r>
            <a:r>
              <a:rPr lang="pt-BR" dirty="0" smtClean="0"/>
              <a:t>n</a:t>
            </a:r>
            <a:r>
              <a:rPr lang="pt-BR" dirty="0" smtClean="0"/>
              <a:t>ando profundamente no nível do ligamento inguinal. Sendo medial à artéria femoral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3"/>
            <a:ext cx="6786610" cy="619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Circulação abdominal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Aorta abdominal: </a:t>
            </a:r>
            <a:r>
              <a:rPr lang="pt-BR" dirty="0" smtClean="0"/>
              <a:t> Ao </a:t>
            </a:r>
            <a:r>
              <a:rPr lang="pt-BR" dirty="0" smtClean="0"/>
              <a:t>atravessar o hiato aórtico do diafragma até a altura da quarta vértebra lombar, onde termina, a aorta é representada pela porção abdominal. </a:t>
            </a:r>
            <a:br>
              <a:rPr lang="pt-BR" dirty="0" smtClean="0"/>
            </a:br>
            <a:r>
              <a:rPr lang="pt-BR" dirty="0" smtClean="0"/>
              <a:t>Nesta </a:t>
            </a:r>
            <a:r>
              <a:rPr lang="pt-BR" dirty="0" smtClean="0"/>
              <a:t>porção a aorta fornece vários ramos colaterais e dois terminais. 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 smtClean="0"/>
              <a:t>ramos terminas da artéria aorta são artéria ilíaca comum direita e artéria ilíaca comum esquerda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21986" cy="404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93698"/>
            <a:ext cx="7286676" cy="576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A. carótidas comum: à direita origem no tronco </a:t>
            </a:r>
            <a:r>
              <a:rPr lang="pt-BR" dirty="0" err="1" smtClean="0"/>
              <a:t>braquiencefálico</a:t>
            </a:r>
            <a:r>
              <a:rPr lang="pt-BR" dirty="0" smtClean="0"/>
              <a:t> e à esquerda como segundo ramo do arco aórtico</a:t>
            </a:r>
          </a:p>
          <a:p>
            <a:r>
              <a:rPr lang="pt-BR" dirty="0" smtClean="0"/>
              <a:t>Bifurcação carotídea: carótida interna( lateral e posterior) e externa, ocorre na altura da 4° vértebra cervical.</a:t>
            </a:r>
          </a:p>
          <a:p>
            <a:r>
              <a:rPr lang="pt-BR" dirty="0" smtClean="0"/>
              <a:t>A. carótida externa: é o menor doas ramos da comum e se ramifica dando origem à art. que nutrem a cabeça e o pescoço.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013-02-14 16.25.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8358245" cy="6378239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013-02-14 16.23.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16302" y="-173325"/>
            <a:ext cx="6582833" cy="69294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013-02-14 16.24.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98364" y="269587"/>
            <a:ext cx="6461654" cy="671517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Veias abdominais: </a:t>
            </a:r>
          </a:p>
          <a:p>
            <a:pPr>
              <a:buFontTx/>
              <a:buChar char="-"/>
            </a:pPr>
            <a:r>
              <a:rPr lang="pt-BR" dirty="0" smtClean="0"/>
              <a:t> </a:t>
            </a:r>
            <a:r>
              <a:rPr lang="pt-BR" dirty="0" smtClean="0"/>
              <a:t>Sistema da veia porta: sangue </a:t>
            </a:r>
            <a:r>
              <a:rPr lang="pt-BR" dirty="0" smtClean="0"/>
              <a:t>das vísceras abdominais para transportá-lo ao fígado. </a:t>
            </a:r>
            <a:r>
              <a:rPr lang="pt-BR" dirty="0" smtClean="0"/>
              <a:t> É </a:t>
            </a:r>
            <a:r>
              <a:rPr lang="pt-BR" dirty="0" smtClean="0"/>
              <a:t>formada pela anastomose da veia </a:t>
            </a:r>
            <a:r>
              <a:rPr lang="pt-BR" dirty="0" smtClean="0"/>
              <a:t>esplênica </a:t>
            </a:r>
            <a:r>
              <a:rPr lang="pt-BR" dirty="0" smtClean="0"/>
              <a:t>com a veia mesentérica superior. </a:t>
            </a:r>
            <a:r>
              <a:rPr lang="pt-BR" dirty="0" smtClean="0"/>
              <a:t> A veia esplênica recebe a veia mesentérica </a:t>
            </a:r>
            <a:r>
              <a:rPr lang="pt-BR" dirty="0" err="1" smtClean="0"/>
              <a:t>infeiror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r>
              <a:rPr lang="pt-BR" dirty="0" smtClean="0"/>
              <a:t>A</a:t>
            </a:r>
            <a:r>
              <a:rPr lang="pt-BR" dirty="0" smtClean="0"/>
              <a:t> Porta </a:t>
            </a:r>
            <a:r>
              <a:rPr lang="pt-BR" dirty="0" smtClean="0"/>
              <a:t>recebe ainda as veias gástrica esquerda e </a:t>
            </a:r>
            <a:r>
              <a:rPr lang="pt-BR" dirty="0" err="1" smtClean="0"/>
              <a:t>prepilórica</a:t>
            </a:r>
            <a:r>
              <a:rPr lang="pt-BR" dirty="0" smtClean="0"/>
              <a:t>. 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Ao chegar nas proximidades do hilo hepático, a veia porta se bifurca em dois ramos (direito e esquerdo), penetrando assim no fígado. 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Após formar uma rede de </a:t>
            </a:r>
            <a:r>
              <a:rPr lang="pt-BR" dirty="0" err="1" smtClean="0"/>
              <a:t>venulas</a:t>
            </a:r>
            <a:r>
              <a:rPr lang="pt-BR" dirty="0" smtClean="0"/>
              <a:t> hepáticas vão </a:t>
            </a:r>
            <a:r>
              <a:rPr lang="pt-BR" dirty="0" smtClean="0"/>
              <a:t>formar as veias </a:t>
            </a:r>
            <a:r>
              <a:rPr lang="pt-BR" dirty="0" smtClean="0"/>
              <a:t>hepáticas ao sair do fígado, </a:t>
            </a:r>
            <a:r>
              <a:rPr lang="pt-BR" dirty="0" smtClean="0"/>
              <a:t>as quais vão desembocar na veia cava inferior. 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73052"/>
            <a:ext cx="7215238" cy="60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2013-02-06 15.55.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5400000">
            <a:off x="1131753" y="-1082784"/>
            <a:ext cx="6880491" cy="9144000"/>
          </a:xfrm>
        </p:spPr>
      </p:pic>
      <p:sp>
        <p:nvSpPr>
          <p:cNvPr id="5" name="CaixaDeTexto 4"/>
          <p:cNvSpPr txBox="1"/>
          <p:nvPr/>
        </p:nvSpPr>
        <p:spPr>
          <a:xfrm>
            <a:off x="1142976" y="214311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TB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71670" y="1785926"/>
            <a:ext cx="67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ACCE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57488" y="22145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ASE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14480" y="1142984"/>
            <a:ext cx="58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AVD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43240" y="1142984"/>
            <a:ext cx="55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AVE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00628" y="1071546"/>
            <a:ext cx="479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Arco aórtico alongado + ACCE originada no TBC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14282" y="6072206"/>
            <a:ext cx="4549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Artéria subclávia direita aberrante + estenoses</a:t>
            </a:r>
          </a:p>
          <a:p>
            <a:r>
              <a:rPr lang="pt-BR" dirty="0" smtClean="0"/>
              <a:t>nos </a:t>
            </a:r>
            <a:r>
              <a:rPr lang="pt-BR" dirty="0" err="1" smtClean="0"/>
              <a:t>óstios</a:t>
            </a:r>
            <a:r>
              <a:rPr lang="pt-BR" dirty="0" smtClean="0"/>
              <a:t> de carótidas comuns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072066" y="6286520"/>
            <a:ext cx="4018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Subclávia aberrante, </a:t>
            </a:r>
            <a:r>
              <a:rPr lang="pt-BR" dirty="0" err="1" smtClean="0"/>
              <a:t>troncobicarotídeo</a:t>
            </a:r>
            <a:r>
              <a:rPr lang="pt-BR" dirty="0" smtClean="0"/>
              <a:t> e </a:t>
            </a:r>
          </a:p>
          <a:p>
            <a:r>
              <a:rPr lang="pt-BR" dirty="0" smtClean="0"/>
              <a:t>Art. Vertebrais com origens anômalas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Art. Carótida interna divide-se em cada lado em Art. Cerebral anterior e média.</a:t>
            </a:r>
          </a:p>
          <a:p>
            <a:pPr>
              <a:buNone/>
            </a:pPr>
            <a:r>
              <a:rPr lang="pt-BR" dirty="0" smtClean="0"/>
              <a:t>   - As </a:t>
            </a:r>
            <a:r>
              <a:rPr lang="pt-BR" dirty="0"/>
              <a:t>artérias cerebrais anteriores se comunicam através de um ramo entre elas que é a artéria comunicante anterior. 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Art. Basilar: origem à art. Cerebral posterior</a:t>
            </a:r>
          </a:p>
          <a:p>
            <a:pPr>
              <a:buNone/>
            </a:pPr>
            <a:r>
              <a:rPr lang="pt-BR" dirty="0" smtClean="0"/>
              <a:t>    -As </a:t>
            </a:r>
            <a:r>
              <a:rPr lang="pt-BR" dirty="0"/>
              <a:t>artérias cerebrais posteriores se comunicam com as arteriais carótidas internas através das artérias comunicantes posteriores. 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Polígono de Willis</a:t>
            </a:r>
            <a:r>
              <a:rPr lang="pt-BR" dirty="0" smtClean="0"/>
              <a:t>, formado pelas art. </a:t>
            </a:r>
            <a:r>
              <a:rPr lang="pt-BR" dirty="0" err="1" smtClean="0"/>
              <a:t>Vertebro-basilares</a:t>
            </a:r>
            <a:r>
              <a:rPr lang="pt-BR" dirty="0" smtClean="0"/>
              <a:t> e carótidas internas: </a:t>
            </a:r>
          </a:p>
          <a:p>
            <a:r>
              <a:rPr lang="pt-BR" dirty="0" smtClean="0"/>
              <a:t>- 2 A. Carótidas internas</a:t>
            </a:r>
          </a:p>
          <a:p>
            <a:r>
              <a:rPr lang="pt-BR" dirty="0" smtClean="0"/>
              <a:t>- Segmentos horizontais das art. Cerebrais anteriores</a:t>
            </a:r>
          </a:p>
          <a:p>
            <a:r>
              <a:rPr lang="pt-BR" dirty="0" smtClean="0"/>
              <a:t>-</a:t>
            </a:r>
            <a:r>
              <a:rPr lang="pt-BR" dirty="0" err="1" smtClean="0"/>
              <a:t>Art</a:t>
            </a:r>
            <a:r>
              <a:rPr lang="pt-BR" dirty="0" smtClean="0"/>
              <a:t>. Comunicante anterior</a:t>
            </a:r>
          </a:p>
          <a:p>
            <a:r>
              <a:rPr lang="pt-BR" dirty="0" smtClean="0"/>
              <a:t>- Art. Comunicante posterior</a:t>
            </a:r>
          </a:p>
          <a:p>
            <a:r>
              <a:rPr lang="pt-BR" dirty="0" smtClean="0"/>
              <a:t>- Seg. horizontais das art. Cerebrais posteriores</a:t>
            </a:r>
          </a:p>
          <a:p>
            <a:r>
              <a:rPr lang="pt-BR" dirty="0" smtClean="0"/>
              <a:t>-Topo da art. Basilar.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5718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reto 5"/>
          <p:cNvCxnSpPr/>
          <p:nvPr/>
        </p:nvCxnSpPr>
        <p:spPr>
          <a:xfrm>
            <a:off x="5786446" y="5357826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214414" y="4071942"/>
            <a:ext cx="150019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857224" y="2928934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71538" y="2357430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214546" y="1571612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6412"/>
            <a:ext cx="8572560" cy="658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ector reto 6"/>
          <p:cNvCxnSpPr/>
          <p:nvPr/>
        </p:nvCxnSpPr>
        <p:spPr>
          <a:xfrm>
            <a:off x="1000100" y="2714620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357290" y="1928802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571604" y="1643050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929454" y="4929198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7000892" y="3357562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6786578" y="2214554"/>
            <a:ext cx="200026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6786578" y="557214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5684"/>
            <a:ext cx="8358246" cy="669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1190</TotalTime>
  <Words>902</Words>
  <Application>Microsoft Office PowerPoint</Application>
  <PresentationFormat>Apresentação na tela (4:3)</PresentationFormat>
  <Paragraphs>78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Origem</vt:lpstr>
      <vt:lpstr>Anatomia de grandes vasos</vt:lpstr>
      <vt:lpstr>Artérias da cabeça e pescoço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Veias da cabeça e pescoço</vt:lpstr>
      <vt:lpstr>Slide 12</vt:lpstr>
      <vt:lpstr>Slide 13</vt:lpstr>
      <vt:lpstr>Slide 14</vt:lpstr>
      <vt:lpstr>Circulação pulmonar</vt:lpstr>
      <vt:lpstr>Slide 16</vt:lpstr>
      <vt:lpstr>Slide 17</vt:lpstr>
      <vt:lpstr>Circulação do MMSS</vt:lpstr>
      <vt:lpstr>Slide 19</vt:lpstr>
      <vt:lpstr>Slide 20</vt:lpstr>
      <vt:lpstr>Slide 21</vt:lpstr>
      <vt:lpstr>Circulação do MMII</vt:lpstr>
      <vt:lpstr>Slide 23</vt:lpstr>
      <vt:lpstr>Slide 24</vt:lpstr>
      <vt:lpstr>Slide 25</vt:lpstr>
      <vt:lpstr>Slide 26</vt:lpstr>
      <vt:lpstr>Circulação abdominal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de grandes vasos</dc:title>
  <dc:creator>Andre</dc:creator>
  <cp:lastModifiedBy>Andre</cp:lastModifiedBy>
  <cp:revision>49</cp:revision>
  <dcterms:created xsi:type="dcterms:W3CDTF">2013-02-06T10:00:41Z</dcterms:created>
  <dcterms:modified xsi:type="dcterms:W3CDTF">2013-02-14T18:54:32Z</dcterms:modified>
</cp:coreProperties>
</file>