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9" r:id="rId5"/>
    <p:sldId id="271" r:id="rId6"/>
    <p:sldId id="272" r:id="rId7"/>
    <p:sldId id="273" r:id="rId8"/>
    <p:sldId id="274" r:id="rId9"/>
    <p:sldId id="322" r:id="rId10"/>
    <p:sldId id="285" r:id="rId11"/>
    <p:sldId id="284" r:id="rId12"/>
    <p:sldId id="275" r:id="rId13"/>
    <p:sldId id="278" r:id="rId14"/>
    <p:sldId id="279" r:id="rId15"/>
    <p:sldId id="280" r:id="rId16"/>
    <p:sldId id="281" r:id="rId17"/>
    <p:sldId id="282" r:id="rId18"/>
    <p:sldId id="291" r:id="rId19"/>
    <p:sldId id="294" r:id="rId20"/>
    <p:sldId id="295" r:id="rId21"/>
    <p:sldId id="296" r:id="rId22"/>
    <p:sldId id="262" r:id="rId23"/>
    <p:sldId id="297" r:id="rId24"/>
    <p:sldId id="298" r:id="rId25"/>
    <p:sldId id="299" r:id="rId26"/>
    <p:sldId id="300" r:id="rId27"/>
    <p:sldId id="301" r:id="rId28"/>
    <p:sldId id="283" r:id="rId29"/>
    <p:sldId id="302" r:id="rId30"/>
    <p:sldId id="293" r:id="rId31"/>
    <p:sldId id="324" r:id="rId32"/>
    <p:sldId id="335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FBE7-A3B0-4FB5-AFD5-A57A80FEF19B}" type="datetimeFigureOut">
              <a:rPr lang="pt-BR" smtClean="0"/>
              <a:pPr/>
              <a:t>07/06/2013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B98F-B71F-4CD0-99F4-D9870B2E8EC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FBE7-A3B0-4FB5-AFD5-A57A80FEF19B}" type="datetimeFigureOut">
              <a:rPr lang="pt-BR" smtClean="0"/>
              <a:pPr/>
              <a:t>07/06/2013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B98F-B71F-4CD0-99F4-D9870B2E8E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FBE7-A3B0-4FB5-AFD5-A57A80FEF19B}" type="datetimeFigureOut">
              <a:rPr lang="pt-BR" smtClean="0"/>
              <a:pPr/>
              <a:t>07/06/2013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B98F-B71F-4CD0-99F4-D9870B2E8E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FBE7-A3B0-4FB5-AFD5-A57A80FEF19B}" type="datetimeFigureOut">
              <a:rPr lang="pt-BR" smtClean="0"/>
              <a:pPr/>
              <a:t>07/06/2013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B98F-B71F-4CD0-99F4-D9870B2E8E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FBE7-A3B0-4FB5-AFD5-A57A80FEF19B}" type="datetimeFigureOut">
              <a:rPr lang="pt-BR" smtClean="0"/>
              <a:pPr/>
              <a:t>07/06/2013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B98F-B71F-4CD0-99F4-D9870B2E8E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FBE7-A3B0-4FB5-AFD5-A57A80FEF19B}" type="datetimeFigureOut">
              <a:rPr lang="pt-BR" smtClean="0"/>
              <a:pPr/>
              <a:t>07/06/2013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B98F-B71F-4CD0-99F4-D9870B2E8E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FBE7-A3B0-4FB5-AFD5-A57A80FEF19B}" type="datetimeFigureOut">
              <a:rPr lang="pt-BR" smtClean="0"/>
              <a:pPr/>
              <a:t>07/06/2013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B98F-B71F-4CD0-99F4-D9870B2E8E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FBE7-A3B0-4FB5-AFD5-A57A80FEF19B}" type="datetimeFigureOut">
              <a:rPr lang="pt-BR" smtClean="0"/>
              <a:pPr/>
              <a:t>07/06/2013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B98F-B71F-4CD0-99F4-D9870B2E8E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FBE7-A3B0-4FB5-AFD5-A57A80FEF19B}" type="datetimeFigureOut">
              <a:rPr lang="pt-BR" smtClean="0"/>
              <a:pPr/>
              <a:t>07/06/2013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B98F-B71F-4CD0-99F4-D9870B2E8E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FBE7-A3B0-4FB5-AFD5-A57A80FEF19B}" type="datetimeFigureOut">
              <a:rPr lang="pt-BR" smtClean="0"/>
              <a:pPr/>
              <a:t>07/06/2013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B98F-B71F-4CD0-99F4-D9870B2E8EC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7CCFBE7-A3B0-4FB5-AFD5-A57A80FEF19B}" type="datetimeFigureOut">
              <a:rPr lang="pt-BR" smtClean="0"/>
              <a:pPr/>
              <a:t>07/06/2013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9D0B98F-B71F-4CD0-99F4-D9870B2E8E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7CCFBE7-A3B0-4FB5-AFD5-A57A80FEF19B}" type="datetimeFigureOut">
              <a:rPr lang="pt-BR" smtClean="0"/>
              <a:pPr/>
              <a:t>07/06/2013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9D0B98F-B71F-4CD0-99F4-D9870B2E8E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Resultados e técnicas do tratamento endovascular de doenças da aorta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André Oliveira Fonseca</a:t>
            </a:r>
          </a:p>
          <a:p>
            <a:r>
              <a:rPr lang="pt-BR" dirty="0" smtClean="0"/>
              <a:t>R1 Hemodinâmica SCRP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b="1" dirty="0" smtClean="0"/>
              <a:t>Resultados:</a:t>
            </a:r>
            <a:endParaRPr lang="pt-BR" dirty="0" smtClean="0"/>
          </a:p>
          <a:p>
            <a:r>
              <a:rPr lang="pt-BR" b="1" dirty="0" smtClean="0"/>
              <a:t>Os</a:t>
            </a:r>
            <a:r>
              <a:rPr lang="pt-BR" dirty="0" smtClean="0"/>
              <a:t> </a:t>
            </a:r>
            <a:r>
              <a:rPr lang="pt-BR" b="1" dirty="0" smtClean="0"/>
              <a:t>sucessos técnico e terapêutico foram de 100% (nos </a:t>
            </a:r>
            <a:r>
              <a:rPr lang="pt-BR" b="1" dirty="0" err="1" smtClean="0"/>
              <a:t>pct</a:t>
            </a:r>
            <a:r>
              <a:rPr lang="pt-BR" b="1" dirty="0" smtClean="0"/>
              <a:t> com </a:t>
            </a:r>
            <a:r>
              <a:rPr lang="pt-BR" b="1" dirty="0" err="1" smtClean="0"/>
              <a:t>diam</a:t>
            </a:r>
            <a:r>
              <a:rPr lang="pt-BR" b="1" dirty="0" smtClean="0"/>
              <a:t> &gt;55mm) e 74% ( nos </a:t>
            </a:r>
            <a:r>
              <a:rPr lang="pt-BR" b="1" dirty="0" err="1" smtClean="0"/>
              <a:t>pct</a:t>
            </a:r>
            <a:r>
              <a:rPr lang="pt-BR" b="1" dirty="0" smtClean="0"/>
              <a:t> com vazamentos tardios)</a:t>
            </a:r>
          </a:p>
          <a:p>
            <a:r>
              <a:rPr lang="pt-BR" dirty="0" smtClean="0"/>
              <a:t>Mortalidade perioperatória foi de 7,6% (</a:t>
            </a:r>
            <a:r>
              <a:rPr lang="pt-BR" dirty="0" err="1" smtClean="0"/>
              <a:t>sepse</a:t>
            </a:r>
            <a:r>
              <a:rPr lang="pt-BR" dirty="0" smtClean="0"/>
              <a:t>/</a:t>
            </a:r>
            <a:r>
              <a:rPr lang="pt-BR" dirty="0" err="1" smtClean="0"/>
              <a:t>cardiomiopatia</a:t>
            </a:r>
            <a:r>
              <a:rPr lang="pt-BR" dirty="0" smtClean="0"/>
              <a:t> chagásica) e a taxa de mortalidade no primeiro ano de seguimento foi de 19,3% (redissecção </a:t>
            </a:r>
            <a:r>
              <a:rPr lang="pt-BR" dirty="0" err="1" smtClean="0"/>
              <a:t>aortica</a:t>
            </a:r>
            <a:r>
              <a:rPr lang="pt-BR" dirty="0" smtClean="0"/>
              <a:t>/</a:t>
            </a:r>
            <a:r>
              <a:rPr lang="pt-BR" dirty="0" err="1" smtClean="0"/>
              <a:t>cardiomiopatia</a:t>
            </a:r>
            <a:r>
              <a:rPr lang="pt-BR" dirty="0" smtClean="0"/>
              <a:t> isquêmica)</a:t>
            </a:r>
          </a:p>
          <a:p>
            <a:r>
              <a:rPr lang="pt-BR" dirty="0" smtClean="0"/>
              <a:t>Taxa de paraplegia foi de 3,8% (1 </a:t>
            </a:r>
            <a:r>
              <a:rPr lang="pt-BR" dirty="0" err="1" smtClean="0"/>
              <a:t>pct</a:t>
            </a:r>
            <a:r>
              <a:rPr lang="pt-BR" dirty="0" smtClean="0"/>
              <a:t>)</a:t>
            </a:r>
          </a:p>
          <a:p>
            <a:r>
              <a:rPr lang="pt-BR" b="1" dirty="0" smtClean="0"/>
              <a:t> A taxa de reintervenção foi de 15,3% devido a vazamento tipo I</a:t>
            </a:r>
          </a:p>
          <a:p>
            <a:r>
              <a:rPr lang="pt-BR" dirty="0" smtClean="0"/>
              <a:t>A sobrevivência anual, durante o acompanhamento, foi de 80,7%.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Conclusões:</a:t>
            </a:r>
          </a:p>
          <a:p>
            <a:pPr>
              <a:buFontTx/>
              <a:buChar char="-"/>
            </a:pPr>
            <a:r>
              <a:rPr lang="pt-BR" dirty="0" smtClean="0"/>
              <a:t>Tratamento endovascular da dissecção crônica de aorta tipo B </a:t>
            </a:r>
            <a:r>
              <a:rPr lang="pt-BR" b="1" dirty="0" smtClean="0"/>
              <a:t>complicada </a:t>
            </a:r>
            <a:r>
              <a:rPr lang="pt-BR" dirty="0" smtClean="0"/>
              <a:t>demonstrou ser um método viável e associado a aceitáveis taxas de complicações perioperatórias. </a:t>
            </a:r>
          </a:p>
          <a:p>
            <a:pPr>
              <a:buFontTx/>
              <a:buChar char="-"/>
            </a:pPr>
            <a:r>
              <a:rPr lang="pt-BR" dirty="0" smtClean="0"/>
              <a:t>As taxas de reintervenções demonstram a necessidade de seguimento clínico rigoroso e atento desses pacientes.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686800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Estudo prospectivo, 140 pacientes com dissecção tipo B clinicamente </a:t>
            </a:r>
            <a:r>
              <a:rPr lang="pt-BR" b="1" dirty="0" smtClean="0"/>
              <a:t>estável e não complicado</a:t>
            </a:r>
          </a:p>
          <a:p>
            <a:r>
              <a:rPr lang="pt-BR" dirty="0" smtClean="0"/>
              <a:t>72 submetidos a endoprótese + </a:t>
            </a:r>
            <a:r>
              <a:rPr lang="pt-BR" dirty="0" err="1" smtClean="0"/>
              <a:t>tto</a:t>
            </a:r>
            <a:r>
              <a:rPr lang="pt-BR" dirty="0" smtClean="0"/>
              <a:t> clínico otimizado (PA &lt; 120/ 80) / 68 submetido somente ao </a:t>
            </a:r>
            <a:r>
              <a:rPr lang="pt-BR" dirty="0" err="1" smtClean="0"/>
              <a:t>tto</a:t>
            </a:r>
            <a:r>
              <a:rPr lang="pt-BR" dirty="0" smtClean="0"/>
              <a:t> clínico otimizado</a:t>
            </a:r>
          </a:p>
          <a:p>
            <a:r>
              <a:rPr lang="pt-BR" dirty="0" smtClean="0"/>
              <a:t>Feito seguimento de 2 anos, </a:t>
            </a:r>
            <a:r>
              <a:rPr lang="pt-BR" dirty="0" err="1" smtClean="0"/>
              <a:t>endpoint</a:t>
            </a:r>
            <a:r>
              <a:rPr lang="pt-BR" dirty="0" smtClean="0"/>
              <a:t> primário a mortalidade por todas as causas e o secundário o remodelamento da aorta (recuperação da luz verdadeira e trombose da luz falsa)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Resultados:</a:t>
            </a:r>
          </a:p>
          <a:p>
            <a:pPr>
              <a:buFontTx/>
              <a:buChar char="-"/>
            </a:pPr>
            <a:r>
              <a:rPr lang="pt-BR" b="1" dirty="0" smtClean="0"/>
              <a:t>Não houve diferença de mortalidade nos 2 anos</a:t>
            </a:r>
            <a:r>
              <a:rPr lang="pt-BR" dirty="0" smtClean="0"/>
              <a:t>, nos 2 tipos de abordagem</a:t>
            </a:r>
          </a:p>
          <a:p>
            <a:pPr>
              <a:buFontTx/>
              <a:buChar char="-"/>
            </a:pPr>
            <a:r>
              <a:rPr lang="pt-BR" b="1" dirty="0" smtClean="0"/>
              <a:t>A remodelação da aorta ocorreu em 91% com endoprótese </a:t>
            </a:r>
            <a:r>
              <a:rPr lang="pt-BR" dirty="0" smtClean="0"/>
              <a:t>e 19% com </a:t>
            </a:r>
            <a:r>
              <a:rPr lang="pt-BR" dirty="0" err="1" smtClean="0"/>
              <a:t>tto</a:t>
            </a:r>
            <a:r>
              <a:rPr lang="pt-BR" dirty="0" smtClean="0"/>
              <a:t> clínico sozinho (p&lt;0,001), sugerindo insuficiência do tratamento clínico sozinho</a:t>
            </a:r>
          </a:p>
          <a:p>
            <a:pPr>
              <a:buFontTx/>
              <a:buChar char="-"/>
            </a:pPr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Conclusão:</a:t>
            </a:r>
          </a:p>
          <a:p>
            <a:pPr>
              <a:buFontTx/>
              <a:buChar char="-"/>
            </a:pPr>
            <a:r>
              <a:rPr lang="pt-BR" dirty="0" smtClean="0"/>
              <a:t>O tratamento com endoprótese em dissecção da aorta tipo B </a:t>
            </a:r>
            <a:r>
              <a:rPr lang="pt-BR" b="1" dirty="0" smtClean="0"/>
              <a:t>não</a:t>
            </a:r>
            <a:r>
              <a:rPr lang="pt-BR" dirty="0" smtClean="0"/>
              <a:t> </a:t>
            </a:r>
            <a:r>
              <a:rPr lang="pt-BR" b="1" dirty="0" smtClean="0"/>
              <a:t>complicada</a:t>
            </a:r>
            <a:r>
              <a:rPr lang="pt-BR" dirty="0" smtClean="0"/>
              <a:t> e clinicamente estável, ao invés do </a:t>
            </a:r>
            <a:r>
              <a:rPr lang="pt-BR" dirty="0" err="1" smtClean="0"/>
              <a:t>tto</a:t>
            </a:r>
            <a:r>
              <a:rPr lang="pt-BR" dirty="0" smtClean="0"/>
              <a:t> clínico sozinho, é </a:t>
            </a:r>
            <a:r>
              <a:rPr lang="pt-BR" b="1" dirty="0" smtClean="0"/>
              <a:t>incapaz de melhorar a sobrevida e evitar eventos adversos num período de 2 anos</a:t>
            </a:r>
            <a:r>
              <a:rPr lang="pt-BR" dirty="0" smtClean="0"/>
              <a:t>, apesar do sucesso em relação ao remodelamento da aorta.</a:t>
            </a:r>
          </a:p>
          <a:p>
            <a:pPr>
              <a:buFontTx/>
              <a:buChar char="-"/>
            </a:pPr>
            <a:r>
              <a:rPr lang="pt-BR" dirty="0" err="1" smtClean="0"/>
              <a:t>Stent</a:t>
            </a:r>
            <a:r>
              <a:rPr lang="pt-BR" dirty="0" smtClean="0"/>
              <a:t> “profilático” não parece ser  justificado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4725144"/>
            <a:ext cx="8229600" cy="89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145" y="908720"/>
            <a:ext cx="916114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 smtClean="0"/>
              <a:t>OBJETIVOS: </a:t>
            </a:r>
            <a:r>
              <a:rPr lang="pt-BR" dirty="0" smtClean="0"/>
              <a:t>Avaliar a técnica e resultados do tratamento híbrido das LCAT por 2 anos em 12 </a:t>
            </a:r>
            <a:r>
              <a:rPr lang="pt-BR" dirty="0" err="1" smtClean="0"/>
              <a:t>pcts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MÉTODOS: </a:t>
            </a:r>
            <a:r>
              <a:rPr lang="pt-BR" dirty="0" smtClean="0"/>
              <a:t>Todos submetidos à </a:t>
            </a:r>
            <a:r>
              <a:rPr lang="pt-BR" dirty="0" err="1" smtClean="0"/>
              <a:t>tto</a:t>
            </a:r>
            <a:r>
              <a:rPr lang="pt-BR" dirty="0" smtClean="0"/>
              <a:t> híbrido, </a:t>
            </a:r>
            <a:r>
              <a:rPr lang="pt-BR" dirty="0" err="1" smtClean="0"/>
              <a:t>incluíndo</a:t>
            </a:r>
            <a:r>
              <a:rPr lang="pt-BR" dirty="0" smtClean="0"/>
              <a:t> aneurismas do arco aórtico e dissecções aórticas agudas Stanford A e B.</a:t>
            </a:r>
          </a:p>
          <a:p>
            <a:r>
              <a:rPr lang="pt-BR" dirty="0" smtClean="0"/>
              <a:t>Todos </a:t>
            </a:r>
            <a:r>
              <a:rPr lang="pt-BR" b="1" dirty="0" smtClean="0"/>
              <a:t>possuíam zona de ancoragem proximal inadequada (menor que 20 mm)</a:t>
            </a:r>
            <a:r>
              <a:rPr lang="pt-BR" dirty="0" smtClean="0"/>
              <a:t>.</a:t>
            </a:r>
            <a:r>
              <a:rPr lang="pt-BR" b="1" dirty="0" smtClean="0"/>
              <a:t> </a:t>
            </a:r>
            <a:r>
              <a:rPr lang="pt-BR" dirty="0" smtClean="0"/>
              <a:t>As cirurgias de revascularização dos troncos </a:t>
            </a:r>
            <a:r>
              <a:rPr lang="pt-BR" dirty="0" err="1" smtClean="0"/>
              <a:t>supraaórticos</a:t>
            </a:r>
            <a:r>
              <a:rPr lang="pt-BR" dirty="0" smtClean="0"/>
              <a:t> foram realizadas em centro </a:t>
            </a:r>
            <a:r>
              <a:rPr lang="pt-BR" dirty="0" err="1" smtClean="0"/>
              <a:t>cirurgico</a:t>
            </a:r>
            <a:endParaRPr lang="pt-BR" dirty="0" smtClean="0"/>
          </a:p>
          <a:p>
            <a:r>
              <a:rPr lang="pt-BR" b="1" dirty="0" smtClean="0"/>
              <a:t>Todos os pacientes tinham alto risco cirúrgico</a:t>
            </a:r>
            <a:endParaRPr lang="pt-BR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Tratamento endovascular foi introduzidos por </a:t>
            </a:r>
            <a:r>
              <a:rPr lang="pt-BR" dirty="0" err="1" smtClean="0"/>
              <a:t>Dotter</a:t>
            </a:r>
            <a:r>
              <a:rPr lang="pt-BR" dirty="0" smtClean="0"/>
              <a:t> </a:t>
            </a:r>
            <a:r>
              <a:rPr lang="pt-BR" dirty="0" err="1" smtClean="0"/>
              <a:t>et</a:t>
            </a:r>
            <a:r>
              <a:rPr lang="pt-BR" dirty="0" smtClean="0"/>
              <a:t> al. experimentalmente, em 1994, e </a:t>
            </a:r>
            <a:r>
              <a:rPr lang="pt-BR" dirty="0" err="1" smtClean="0"/>
              <a:t>Parodi</a:t>
            </a:r>
            <a:r>
              <a:rPr lang="pt-BR" dirty="0" smtClean="0"/>
              <a:t> </a:t>
            </a:r>
            <a:r>
              <a:rPr lang="pt-BR" dirty="0" err="1" smtClean="0"/>
              <a:t>et</a:t>
            </a:r>
            <a:r>
              <a:rPr lang="pt-BR" dirty="0" smtClean="0"/>
              <a:t> al., em 1996, já tratando alguns pacientes portadores de aneurismas da aorta abdominal, após extensos trabalhos experimentais, como o </a:t>
            </a:r>
            <a:r>
              <a:rPr lang="pt-BR" dirty="0" smtClean="0"/>
              <a:t>EVAR </a:t>
            </a:r>
            <a:r>
              <a:rPr lang="pt-BR" dirty="0" err="1" smtClean="0"/>
              <a:t>trial</a:t>
            </a:r>
            <a:r>
              <a:rPr lang="pt-BR" dirty="0" smtClean="0"/>
              <a:t> </a:t>
            </a:r>
            <a:r>
              <a:rPr lang="pt-BR" dirty="0" smtClean="0"/>
              <a:t>e </a:t>
            </a:r>
            <a:r>
              <a:rPr lang="pt-BR" dirty="0" err="1" smtClean="0"/>
              <a:t>Dream</a:t>
            </a:r>
            <a:r>
              <a:rPr lang="pt-BR" dirty="0" smtClean="0"/>
              <a:t> </a:t>
            </a:r>
            <a:r>
              <a:rPr lang="pt-BR" dirty="0" err="1" smtClean="0"/>
              <a:t>trial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 smtClean="0"/>
              <a:t>RESULTADOS:</a:t>
            </a:r>
            <a:r>
              <a:rPr lang="pt-BR" dirty="0" smtClean="0"/>
              <a:t> </a:t>
            </a:r>
            <a:r>
              <a:rPr lang="pt-BR" b="1" dirty="0" smtClean="0"/>
              <a:t>O sucesso técnico inicial foi alcançado em 10 pacientes.</a:t>
            </a:r>
          </a:p>
          <a:p>
            <a:r>
              <a:rPr lang="pt-BR" dirty="0" smtClean="0"/>
              <a:t>2 óbitos nos 1°s 30 dias (progressão da dissecção em sentido retrógrado e outro por </a:t>
            </a:r>
            <a:r>
              <a:rPr lang="pt-BR" dirty="0" err="1" smtClean="0"/>
              <a:t>sepse</a:t>
            </a:r>
            <a:r>
              <a:rPr lang="pt-BR" dirty="0" smtClean="0"/>
              <a:t> pulmonar)</a:t>
            </a:r>
          </a:p>
          <a:p>
            <a:r>
              <a:rPr lang="pt-BR" dirty="0" smtClean="0"/>
              <a:t>Nenhuma migração da endoprótese foi observada</a:t>
            </a:r>
          </a:p>
          <a:p>
            <a:r>
              <a:rPr lang="pt-BR" dirty="0" smtClean="0"/>
              <a:t>Nenhum paciente apresentou paraplegia, acidente vascular cerebral, insuficiência renal, hemorragia ou </a:t>
            </a:r>
            <a:r>
              <a:rPr lang="pt-BR" dirty="0" err="1" smtClean="0"/>
              <a:t>coagulopatia</a:t>
            </a:r>
            <a:r>
              <a:rPr lang="pt-BR" dirty="0" smtClean="0"/>
              <a:t>, conversão cirúrgica eletiva ou de emergência.</a:t>
            </a:r>
            <a:r>
              <a:rPr lang="pt-BR" b="1" dirty="0" smtClean="0"/>
              <a:t> </a:t>
            </a: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 smtClean="0"/>
              <a:t>CONCLUSÃO:</a:t>
            </a:r>
            <a:r>
              <a:rPr lang="pt-BR" dirty="0" smtClean="0"/>
              <a:t> O tratamento híbrido das LCAT é viável, apresentando risco aceitável de complicações e morbidades a </a:t>
            </a:r>
            <a:r>
              <a:rPr lang="pt-BR" b="1" dirty="0" smtClean="0"/>
              <a:t>curto e médio prazo</a:t>
            </a:r>
          </a:p>
          <a:p>
            <a:r>
              <a:rPr lang="pt-BR" b="1" dirty="0" smtClean="0"/>
              <a:t>Especialmente em pacientes de alto </a:t>
            </a:r>
            <a:r>
              <a:rPr lang="pt-BR" b="1" dirty="0" smtClean="0"/>
              <a:t>risco cirúrgico</a:t>
            </a:r>
            <a:endParaRPr lang="pt-BR" b="1" dirty="0" smtClean="0"/>
          </a:p>
          <a:p>
            <a:r>
              <a:rPr lang="pt-BR" dirty="0" smtClean="0"/>
              <a:t>Dado o número pequeno de pacientes submetidos a este tipo de procedimento e o curto período de seguimento, ainda não há garantias de que os resultados obtidos até o momento se mantenham em longo prazo. </a:t>
            </a:r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 smtClean="0"/>
              <a:t>Seleção dos pacientes</a:t>
            </a:r>
            <a:r>
              <a:rPr lang="pt-BR" dirty="0" smtClean="0"/>
              <a:t>:</a:t>
            </a:r>
          </a:p>
          <a:p>
            <a:pPr>
              <a:buFontTx/>
              <a:buChar char="-"/>
            </a:pPr>
            <a:r>
              <a:rPr lang="pt-BR" dirty="0" smtClean="0"/>
              <a:t>Dissecção aórtica tipo B ou suas variantes ( Úlcera penetrante ou hematoma intramural, aguda ou crônica, complicada por dor intratável, rotura ou expansão (C I / NE B)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Aneurismas verdadeiros de aorta descendente com </a:t>
            </a:r>
            <a:r>
              <a:rPr lang="pt-BR" dirty="0" err="1" smtClean="0"/>
              <a:t>diam</a:t>
            </a:r>
            <a:r>
              <a:rPr lang="pt-BR" dirty="0" smtClean="0"/>
              <a:t> &gt; 5,5 cm ou complicado (dor, rotura ou expansão) ( C I / NE B)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23717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0"/>
            <a:ext cx="16097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92696"/>
            <a:ext cx="8265829" cy="53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TEV aorta abdominal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135761" cy="174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212976"/>
            <a:ext cx="47815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365104"/>
            <a:ext cx="225282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EVAR </a:t>
            </a:r>
            <a:r>
              <a:rPr lang="pt-BR" dirty="0" err="1" smtClean="0"/>
              <a:t>Trail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Recrutamento de </a:t>
            </a:r>
            <a:r>
              <a:rPr lang="pt-BR" dirty="0" err="1" smtClean="0"/>
              <a:t>pct</a:t>
            </a:r>
            <a:r>
              <a:rPr lang="pt-BR" dirty="0" smtClean="0"/>
              <a:t> de 38 hospitais do Reino Unido de 1999-2004, com </a:t>
            </a:r>
            <a:r>
              <a:rPr lang="pt-BR" dirty="0" err="1" smtClean="0"/>
              <a:t>folow-up</a:t>
            </a:r>
            <a:r>
              <a:rPr lang="pt-BR" dirty="0" smtClean="0"/>
              <a:t> até 2009. Resultados publicados em 2010.</a:t>
            </a:r>
          </a:p>
          <a:p>
            <a:r>
              <a:rPr lang="pt-BR" dirty="0" smtClean="0"/>
              <a:t>Composto por 2 ensaios clínicos randomizados: EVAR </a:t>
            </a:r>
            <a:r>
              <a:rPr lang="pt-BR" dirty="0" err="1" smtClean="0"/>
              <a:t>trial</a:t>
            </a:r>
            <a:r>
              <a:rPr lang="pt-BR" dirty="0" smtClean="0"/>
              <a:t> 1 e 2</a:t>
            </a:r>
          </a:p>
          <a:p>
            <a:r>
              <a:rPr lang="pt-BR" u="sng" dirty="0" err="1" smtClean="0"/>
              <a:t>Pct</a:t>
            </a:r>
            <a:r>
              <a:rPr lang="pt-BR" u="sng" dirty="0" smtClean="0"/>
              <a:t> &gt; 60 anos + aneurisma abdominal &gt; 5,5 cm (avaliado pela </a:t>
            </a:r>
            <a:r>
              <a:rPr lang="pt-BR" u="sng" dirty="0" err="1" smtClean="0"/>
              <a:t>angioTC</a:t>
            </a:r>
            <a:r>
              <a:rPr lang="pt-BR" u="sng" dirty="0" smtClean="0"/>
              <a:t>)</a:t>
            </a:r>
          </a:p>
          <a:p>
            <a:r>
              <a:rPr lang="pt-BR" b="1" dirty="0" smtClean="0"/>
              <a:t>Os </a:t>
            </a:r>
            <a:r>
              <a:rPr lang="pt-BR" b="1" dirty="0" err="1" smtClean="0"/>
              <a:t>pcts</a:t>
            </a:r>
            <a:r>
              <a:rPr lang="pt-BR" b="1" dirty="0" smtClean="0"/>
              <a:t> aptos para correção foram oferecidos para EVAR 1 e randomizados para </a:t>
            </a:r>
            <a:r>
              <a:rPr lang="pt-BR" b="1" dirty="0" err="1" smtClean="0"/>
              <a:t>tto</a:t>
            </a:r>
            <a:r>
              <a:rPr lang="pt-BR" b="1" dirty="0" smtClean="0"/>
              <a:t> endovascular ou aberto</a:t>
            </a:r>
          </a:p>
          <a:p>
            <a:r>
              <a:rPr lang="pt-BR" b="1" dirty="0" smtClean="0"/>
              <a:t>Os não aptos para correção em aberto, foram oferecidos para EVAR 2 e randomizados para </a:t>
            </a:r>
            <a:r>
              <a:rPr lang="pt-BR" b="1" dirty="0" err="1" smtClean="0"/>
              <a:t>tto</a:t>
            </a:r>
            <a:r>
              <a:rPr lang="pt-BR" b="1" dirty="0" smtClean="0"/>
              <a:t> endovascular + </a:t>
            </a:r>
            <a:r>
              <a:rPr lang="pt-BR" b="1" dirty="0" err="1" smtClean="0"/>
              <a:t>tto</a:t>
            </a:r>
            <a:r>
              <a:rPr lang="pt-BR" b="1" dirty="0" smtClean="0"/>
              <a:t> clínico ou somente </a:t>
            </a:r>
            <a:r>
              <a:rPr lang="pt-BR" b="1" dirty="0" err="1" smtClean="0"/>
              <a:t>tto</a:t>
            </a:r>
            <a:r>
              <a:rPr lang="pt-BR" b="1" dirty="0" smtClean="0"/>
              <a:t> clinico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 smtClean="0"/>
              <a:t>Resultados do EVAR </a:t>
            </a:r>
            <a:r>
              <a:rPr lang="pt-BR" b="1" dirty="0" err="1" smtClean="0"/>
              <a:t>trail</a:t>
            </a:r>
            <a:r>
              <a:rPr lang="pt-BR" b="1" dirty="0" smtClean="0"/>
              <a:t> 1:</a:t>
            </a:r>
          </a:p>
          <a:p>
            <a:pPr>
              <a:buFontTx/>
              <a:buChar char="-"/>
            </a:pPr>
            <a:r>
              <a:rPr lang="pt-BR" dirty="0" smtClean="0"/>
              <a:t>Mortalidade operatória em 30 dias (curto prazo) </a:t>
            </a:r>
            <a:r>
              <a:rPr lang="pt-BR" b="1" dirty="0" smtClean="0"/>
              <a:t>1,8% EVAR e 4,3% cirurgia aberta (p&lt;0,02)</a:t>
            </a:r>
          </a:p>
          <a:p>
            <a:pPr>
              <a:buFontTx/>
              <a:buChar char="-"/>
            </a:pPr>
            <a:r>
              <a:rPr lang="pt-BR" dirty="0" smtClean="0"/>
              <a:t>Mortalidade por todas as causas à </a:t>
            </a:r>
            <a:r>
              <a:rPr lang="pt-BR" b="1" dirty="0" smtClean="0"/>
              <a:t>médio prazo </a:t>
            </a:r>
            <a:r>
              <a:rPr lang="pt-BR" dirty="0" smtClean="0"/>
              <a:t>(&gt;30 dias) não houve diferença significativa entre os grupos</a:t>
            </a:r>
          </a:p>
          <a:p>
            <a:pPr>
              <a:buFontTx/>
              <a:buChar char="-"/>
            </a:pPr>
            <a:r>
              <a:rPr lang="pt-BR" dirty="0" smtClean="0"/>
              <a:t>Houve </a:t>
            </a:r>
            <a:r>
              <a:rPr lang="pt-BR" b="1" dirty="0" smtClean="0"/>
              <a:t>maior taxa de complicações do enxerto e reintervenções no </a:t>
            </a:r>
            <a:r>
              <a:rPr lang="pt-BR" b="1" dirty="0" err="1" smtClean="0"/>
              <a:t>tto</a:t>
            </a:r>
            <a:r>
              <a:rPr lang="pt-BR" b="1" dirty="0" smtClean="0"/>
              <a:t> endovascular até 8 anos. Contribuindo para o aumento dos custos.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b="1" dirty="0" smtClean="0"/>
              <a:t>Resultados do EVAR </a:t>
            </a:r>
            <a:r>
              <a:rPr lang="pt-BR" b="1" dirty="0" err="1" smtClean="0"/>
              <a:t>trail</a:t>
            </a:r>
            <a:r>
              <a:rPr lang="pt-BR" b="1" dirty="0" smtClean="0"/>
              <a:t> 2:</a:t>
            </a:r>
          </a:p>
          <a:p>
            <a:pPr>
              <a:buFontTx/>
              <a:buChar char="-"/>
            </a:pPr>
            <a:r>
              <a:rPr lang="pt-BR" dirty="0" smtClean="0"/>
              <a:t>Resultados de </a:t>
            </a:r>
            <a:r>
              <a:rPr lang="pt-BR" b="1" dirty="0" smtClean="0"/>
              <a:t>médio prazo </a:t>
            </a:r>
            <a:r>
              <a:rPr lang="pt-BR" dirty="0" smtClean="0"/>
              <a:t>(4 anos), o EVAR </a:t>
            </a:r>
            <a:r>
              <a:rPr lang="pt-BR" b="1" dirty="0" smtClean="0"/>
              <a:t>não conferiu vantagem </a:t>
            </a:r>
            <a:r>
              <a:rPr lang="pt-BR" dirty="0" smtClean="0"/>
              <a:t>sobre o </a:t>
            </a:r>
            <a:r>
              <a:rPr lang="pt-BR" dirty="0" err="1" smtClean="0"/>
              <a:t>tto</a:t>
            </a:r>
            <a:r>
              <a:rPr lang="pt-BR" dirty="0" smtClean="0"/>
              <a:t> clínico em termos de mortalidade geral e sobrevida, com aumento da incidência de complicações e reintervenções. </a:t>
            </a:r>
          </a:p>
          <a:p>
            <a:pPr>
              <a:buFontTx/>
              <a:buChar char="-"/>
            </a:pPr>
            <a:r>
              <a:rPr lang="pt-BR" dirty="0" smtClean="0"/>
              <a:t>Essa coorte de </a:t>
            </a:r>
            <a:r>
              <a:rPr lang="pt-BR" dirty="0" err="1" smtClean="0"/>
              <a:t>pcts</a:t>
            </a:r>
            <a:r>
              <a:rPr lang="pt-BR" dirty="0" smtClean="0"/>
              <a:t> não aptos para o </a:t>
            </a:r>
            <a:r>
              <a:rPr lang="pt-BR" dirty="0" err="1" smtClean="0"/>
              <a:t>tto</a:t>
            </a:r>
            <a:r>
              <a:rPr lang="pt-BR" dirty="0" smtClean="0"/>
              <a:t> aberto acabaram evoluindo mal e com aumentos da mortalidade por outras causas que não o aneurisma. </a:t>
            </a:r>
          </a:p>
          <a:p>
            <a:pPr>
              <a:buFontTx/>
              <a:buChar char="-"/>
            </a:pPr>
            <a:r>
              <a:rPr lang="pt-BR" b="1" dirty="0" smtClean="0"/>
              <a:t>Portanto, os médicos devem melhorar as condições gerais dos </a:t>
            </a:r>
            <a:r>
              <a:rPr lang="pt-BR" b="1" dirty="0" err="1" smtClean="0"/>
              <a:t>pct</a:t>
            </a:r>
            <a:r>
              <a:rPr lang="pt-BR" b="1" dirty="0" smtClean="0"/>
              <a:t> antes de indicar EVAR</a:t>
            </a:r>
          </a:p>
          <a:p>
            <a:pPr>
              <a:buFontTx/>
              <a:buChar char="-"/>
            </a:pPr>
            <a:r>
              <a:rPr lang="pt-BR" b="1" dirty="0" smtClean="0"/>
              <a:t>Avaliar e adequar as condições anatômicas do aneurisma, assim reduzindo o risco de ruptura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Características dos </a:t>
            </a:r>
            <a:r>
              <a:rPr lang="pt-BR" dirty="0" err="1" smtClean="0"/>
              <a:t>pct</a:t>
            </a:r>
            <a:r>
              <a:rPr lang="pt-BR" dirty="0" smtClean="0"/>
              <a:t> EVAR 2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04963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TEV aorta abdominal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4944"/>
            <a:ext cx="806489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97152"/>
            <a:ext cx="629061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1" y="1196752"/>
            <a:ext cx="183422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Métodos: </a:t>
            </a:r>
            <a:r>
              <a:rPr lang="pt-BR" dirty="0" smtClean="0"/>
              <a:t>estudo retrospectivo através de análise de prontuários, avaliando procedimentos de 2003 à 2007. Pacientes com &gt; 65 anos após correção de AAA não roto.</a:t>
            </a:r>
            <a:endParaRPr lang="pt-BR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objetivo da colocação da endoprótese na dissecção é a oclusão da lesão </a:t>
            </a:r>
            <a:r>
              <a:rPr lang="pt-BR" dirty="0" err="1" smtClean="0"/>
              <a:t>intimal</a:t>
            </a:r>
            <a:r>
              <a:rPr lang="pt-BR" dirty="0" smtClean="0"/>
              <a:t> e nos aneurismas é a exclusão do saco aneurismático.</a:t>
            </a:r>
          </a:p>
          <a:p>
            <a:r>
              <a:rPr lang="pt-BR" dirty="0" smtClean="0"/>
              <a:t>E para tal, é preciso que se tenha um diagnóstico preciso e um controle pós-operatório por uma </a:t>
            </a:r>
            <a:r>
              <a:rPr lang="pt-BR" dirty="0" err="1" smtClean="0"/>
              <a:t>angiotomografia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b="1" dirty="0" smtClean="0"/>
              <a:t>Resultados: </a:t>
            </a:r>
            <a:r>
              <a:rPr lang="pt-BR" dirty="0" smtClean="0"/>
              <a:t>Incluídos 4561 pacientes, sendo que 702 (cirurgia </a:t>
            </a:r>
            <a:r>
              <a:rPr lang="pt-BR" dirty="0" err="1" smtClean="0"/>
              <a:t>conv</a:t>
            </a:r>
            <a:r>
              <a:rPr lang="pt-BR" dirty="0" smtClean="0"/>
              <a:t>.) e 3824 (endovascular)</a:t>
            </a:r>
          </a:p>
          <a:p>
            <a:r>
              <a:rPr lang="pt-BR" b="1" dirty="0" smtClean="0"/>
              <a:t>Mortalidade global foi maior na cirurgia convencional do que no endovascular (p=0,01)</a:t>
            </a:r>
          </a:p>
          <a:p>
            <a:r>
              <a:rPr lang="pt-BR" b="1" dirty="0" smtClean="0"/>
              <a:t>O óbito relacionado ao AAA foi substancialmente maior na estratégia convencional (p&lt;0,001)</a:t>
            </a:r>
          </a:p>
          <a:p>
            <a:r>
              <a:rPr lang="pt-BR" b="1" dirty="0" smtClean="0"/>
              <a:t>Tempo de internação hospitalar foi 6,5 dias menor nos pacientes submetidos a correção endovascular (p&lt;0,001)</a:t>
            </a:r>
          </a:p>
          <a:p>
            <a:r>
              <a:rPr lang="pt-BR" dirty="0" smtClean="0"/>
              <a:t>Não houve diferença estatisticamente significativa entre as duas técnicas no que se refere a reinternação, incidência de hérnia </a:t>
            </a:r>
            <a:r>
              <a:rPr lang="pt-BR" dirty="0" err="1" smtClean="0"/>
              <a:t>incisional</a:t>
            </a:r>
            <a:r>
              <a:rPr lang="pt-BR" dirty="0" smtClean="0"/>
              <a:t>, necessidade de reintervenção e amputação de membros inferiores. 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Recomendações: C I / NE A</a:t>
            </a:r>
          </a:p>
          <a:p>
            <a:r>
              <a:rPr lang="pt-BR" dirty="0" smtClean="0"/>
              <a:t>AAA com diâmetro superior a 50 mm</a:t>
            </a:r>
          </a:p>
          <a:p>
            <a:r>
              <a:rPr lang="pt-BR" dirty="0" smtClean="0"/>
              <a:t>AAA com crescimento rápido</a:t>
            </a:r>
          </a:p>
          <a:p>
            <a:r>
              <a:rPr lang="pt-BR" dirty="0" smtClean="0"/>
              <a:t>AAA sintomático (dor , compressão de </a:t>
            </a:r>
            <a:r>
              <a:rPr lang="pt-BR" dirty="0" err="1" smtClean="0"/>
              <a:t>orgãos</a:t>
            </a:r>
            <a:r>
              <a:rPr lang="pt-BR" dirty="0" smtClean="0"/>
              <a:t> vizinhos, </a:t>
            </a:r>
            <a:r>
              <a:rPr lang="pt-BR" dirty="0" err="1" smtClean="0"/>
              <a:t>ateroembolismo</a:t>
            </a:r>
            <a:r>
              <a:rPr lang="pt-BR" dirty="0" smtClean="0"/>
              <a:t> e, principalmente, a ocorrência de ruptura</a:t>
            </a:r>
          </a:p>
          <a:p>
            <a:r>
              <a:rPr lang="pt-BR" dirty="0" smtClean="0"/>
              <a:t>Pacientes com alto risco </a:t>
            </a:r>
            <a:r>
              <a:rPr lang="pt-BR" dirty="0" smtClean="0"/>
              <a:t>cirúrgico </a:t>
            </a:r>
            <a:r>
              <a:rPr lang="pt-BR" dirty="0" smtClean="0"/>
              <a:t>e idosos</a:t>
            </a:r>
          </a:p>
          <a:p>
            <a:r>
              <a:rPr lang="pt-BR" b="1" dirty="0" smtClean="0"/>
              <a:t>Pré requisito fundamental: anatomia favorável ao método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935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 err="1" smtClean="0"/>
              <a:t>Endoleaks</a:t>
            </a:r>
            <a:r>
              <a:rPr lang="pt-BR" i="1" dirty="0" smtClean="0"/>
              <a:t> </a:t>
            </a:r>
            <a:r>
              <a:rPr lang="pt-BR" dirty="0" smtClean="0"/>
              <a:t>abdominais:</a:t>
            </a:r>
            <a:endParaRPr lang="pt-BR" i="1" dirty="0" smtClean="0"/>
          </a:p>
          <a:p>
            <a:pPr>
              <a:buNone/>
            </a:pPr>
            <a:r>
              <a:rPr lang="pt-BR" i="1" dirty="0" smtClean="0"/>
              <a:t>-</a:t>
            </a:r>
            <a:r>
              <a:rPr lang="pt-BR" dirty="0" smtClean="0"/>
              <a:t>Tipo II é o mais frequente,                            podem  ser normalmente acompanhados. </a:t>
            </a:r>
          </a:p>
          <a:p>
            <a:pPr>
              <a:buNone/>
            </a:pPr>
            <a:r>
              <a:rPr lang="pt-BR" dirty="0" smtClean="0"/>
              <a:t>    </a:t>
            </a:r>
            <a:r>
              <a:rPr lang="pt-BR" i="1" dirty="0" smtClean="0"/>
              <a:t>J </a:t>
            </a:r>
            <a:r>
              <a:rPr lang="pt-BR" i="1" dirty="0" err="1" smtClean="0"/>
              <a:t>Vasc</a:t>
            </a:r>
            <a:r>
              <a:rPr lang="pt-BR" i="1" dirty="0" smtClean="0"/>
              <a:t> </a:t>
            </a:r>
            <a:r>
              <a:rPr lang="pt-BR" i="1" dirty="0" err="1" smtClean="0"/>
              <a:t>Surg</a:t>
            </a:r>
            <a:r>
              <a:rPr lang="pt-BR" i="1" dirty="0" smtClean="0"/>
              <a:t> 2013</a:t>
            </a:r>
            <a:r>
              <a:rPr lang="pt-BR" dirty="0" smtClean="0"/>
              <a:t>: É fator de risco para complicações (óbito, </a:t>
            </a:r>
            <a:r>
              <a:rPr lang="pt-BR" dirty="0" err="1" smtClean="0"/>
              <a:t>rutura</a:t>
            </a:r>
            <a:r>
              <a:rPr lang="pt-BR" dirty="0" smtClean="0"/>
              <a:t> e reintervenção) e crescimento do </a:t>
            </a:r>
            <a:r>
              <a:rPr lang="pt-BR" dirty="0" smtClean="0"/>
              <a:t>aneurisma. E o </a:t>
            </a:r>
            <a:r>
              <a:rPr lang="pt-BR" dirty="0" err="1" smtClean="0"/>
              <a:t>tto</a:t>
            </a:r>
            <a:r>
              <a:rPr lang="pt-BR" dirty="0" smtClean="0"/>
              <a:t>  deve ser feito </a:t>
            </a:r>
            <a:r>
              <a:rPr lang="pt-BR" dirty="0" smtClean="0"/>
              <a:t>se persistente (&gt; 6 meses) ou recorrente.</a:t>
            </a:r>
          </a:p>
          <a:p>
            <a:pPr>
              <a:buNone/>
            </a:pPr>
            <a:r>
              <a:rPr lang="pt-BR" i="1" dirty="0" smtClean="0"/>
              <a:t>-</a:t>
            </a:r>
            <a:r>
              <a:rPr lang="pt-BR" dirty="0" smtClean="0"/>
              <a:t>Tipo I e III devem ser imediatamente tratados</a:t>
            </a:r>
          </a:p>
          <a:p>
            <a:pPr>
              <a:buNone/>
            </a:pPr>
            <a:endParaRPr lang="pt-BR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0"/>
            <a:ext cx="2880320" cy="279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TEV aorta torácica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8820472" cy="218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48965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149080"/>
            <a:ext cx="2376264" cy="4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 Patologias da aorta elegíveis para os estudos foram aneurisma e dissecção da aorta torácica tipo B, ruptura, trauma, úlcera penetrante de aorta, ou hemorragia intramural, seja crônica ou aguda, emergente ou eletiva</a:t>
            </a:r>
            <a:r>
              <a:rPr lang="pt-BR" dirty="0" smtClean="0"/>
              <a:t>.</a:t>
            </a:r>
          </a:p>
          <a:p>
            <a:r>
              <a:rPr lang="pt-BR" dirty="0" smtClean="0"/>
              <a:t> </a:t>
            </a:r>
            <a:r>
              <a:rPr lang="pt-BR" dirty="0" err="1" smtClean="0"/>
              <a:t>Métanalise</a:t>
            </a:r>
            <a:r>
              <a:rPr lang="pt-BR" dirty="0" smtClean="0"/>
              <a:t> envolvendo 5.888 pacientes que preencheram os critérios de inclusão para esta análise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Dados de registro sugeriu redução complicações gerais perioperatórias, como disfunção renal, incidência de transfusões e complicações respiratórias</a:t>
            </a:r>
          </a:p>
          <a:p>
            <a:r>
              <a:rPr lang="pt-BR" dirty="0" smtClean="0"/>
              <a:t>Tempo de permanência hospitalar foi reduzida em 7 dias e em UTI em 4 dias</a:t>
            </a:r>
          </a:p>
          <a:p>
            <a:endParaRPr lang="pt-BR" dirty="0" smtClean="0"/>
          </a:p>
          <a:p>
            <a:r>
              <a:rPr lang="pt-BR" dirty="0" smtClean="0"/>
              <a:t> Redução de mortalidade por todas as causas em 30 dias e paraplegia (p&lt;0,02)</a:t>
            </a:r>
          </a:p>
          <a:p>
            <a:endParaRPr lang="pt-BR" dirty="0" smtClean="0"/>
          </a:p>
          <a:p>
            <a:r>
              <a:rPr lang="pt-BR" dirty="0" smtClean="0"/>
              <a:t>A mortalidade por todas as causas em 1 ano e 2-3 anos não diferiram </a:t>
            </a:r>
            <a:r>
              <a:rPr lang="pt-BR" dirty="0" err="1" smtClean="0"/>
              <a:t>significamente</a:t>
            </a:r>
            <a:r>
              <a:rPr lang="pt-BR" dirty="0" smtClean="0"/>
              <a:t> </a:t>
            </a:r>
            <a:r>
              <a:rPr lang="pt-BR" dirty="0" smtClean="0"/>
              <a:t>entre os grupos TEVAR e cirurgia aberta.</a:t>
            </a:r>
          </a:p>
          <a:p>
            <a:endParaRPr lang="pt-BR" dirty="0" smtClean="0"/>
          </a:p>
          <a:p>
            <a:r>
              <a:rPr lang="pt-BR" dirty="0" smtClean="0"/>
              <a:t>Não houve diferença significativa no derrame, SCA, reintervenção aórtica e mortalidade após 1 ano.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6300" y="3725862"/>
            <a:ext cx="7391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8208912" cy="19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501008"/>
            <a:ext cx="40481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Objetivo foi analisar os resultados do tratamento de 26 pacientes </a:t>
            </a:r>
            <a:r>
              <a:rPr lang="pt-BR" b="1" dirty="0" smtClean="0"/>
              <a:t>assintomáticos</a:t>
            </a:r>
            <a:r>
              <a:rPr lang="pt-BR" dirty="0" smtClean="0"/>
              <a:t> submetidos a tratamento endovascular de dissecções de aorta torácica tipo B crônica e complicadas, seja por diâmetro aórtico &gt; 5,5 cm ou vazamentos em pacientes já tratados com </a:t>
            </a:r>
            <a:r>
              <a:rPr lang="pt-BR" dirty="0" err="1" smtClean="0"/>
              <a:t>stent</a:t>
            </a:r>
            <a:r>
              <a:rPr lang="pt-BR" dirty="0" smtClean="0"/>
              <a:t> (</a:t>
            </a:r>
            <a:r>
              <a:rPr lang="pt-BR" dirty="0" err="1" smtClean="0"/>
              <a:t>endoleak</a:t>
            </a:r>
            <a:r>
              <a:rPr lang="pt-BR" dirty="0" smtClean="0"/>
              <a:t> tipo I ou III)</a:t>
            </a:r>
          </a:p>
          <a:p>
            <a:r>
              <a:rPr lang="pt-BR" dirty="0" smtClean="0"/>
              <a:t>O diagnóstico e a programação terapêutica foram baseados em </a:t>
            </a:r>
            <a:r>
              <a:rPr lang="pt-BR" dirty="0" err="1" smtClean="0"/>
              <a:t>angiotomografia</a:t>
            </a:r>
            <a:r>
              <a:rPr lang="pt-BR" dirty="0" smtClean="0"/>
              <a:t> em todos os casos:  15, 30, 180 e 360 dias após a correção.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Foram utilizados os dispositivos: </a:t>
            </a:r>
          </a:p>
          <a:p>
            <a:r>
              <a:rPr lang="pt-BR" dirty="0" err="1" smtClean="0"/>
              <a:t>Valiant</a:t>
            </a:r>
            <a:r>
              <a:rPr lang="pt-BR" dirty="0" smtClean="0"/>
              <a:t>®(</a:t>
            </a:r>
            <a:r>
              <a:rPr lang="pt-BR" dirty="0" err="1" smtClean="0"/>
              <a:t>Medtronic</a:t>
            </a:r>
            <a:r>
              <a:rPr lang="pt-BR" dirty="0" smtClean="0"/>
              <a:t>),</a:t>
            </a:r>
          </a:p>
          <a:p>
            <a:r>
              <a:rPr lang="pt-BR" dirty="0" smtClean="0"/>
              <a:t>Zenith TX2®(Cook Medical)</a:t>
            </a:r>
          </a:p>
          <a:p>
            <a:r>
              <a:rPr lang="pt-BR" dirty="0" smtClean="0"/>
              <a:t> TAG®(Gore Medical)</a:t>
            </a:r>
          </a:p>
          <a:p>
            <a:r>
              <a:rPr lang="pt-BR" dirty="0" smtClean="0"/>
              <a:t> Hércules®(</a:t>
            </a:r>
            <a:r>
              <a:rPr lang="pt-BR" dirty="0" err="1" smtClean="0"/>
              <a:t>Microport</a:t>
            </a:r>
            <a:r>
              <a:rPr lang="pt-BR" dirty="0" smtClean="0"/>
              <a:t>) </a:t>
            </a:r>
          </a:p>
          <a:p>
            <a:r>
              <a:rPr lang="pt-BR" dirty="0" smtClean="0"/>
              <a:t> </a:t>
            </a:r>
            <a:r>
              <a:rPr lang="pt-BR" dirty="0" err="1" smtClean="0"/>
              <a:t>Relay</a:t>
            </a:r>
            <a:r>
              <a:rPr lang="pt-BR" dirty="0" smtClean="0"/>
              <a:t>®(Bolton Medical), 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Personalizada 27">
      <a:dk1>
        <a:sysClr val="windowText" lastClr="000000"/>
      </a:dk1>
      <a:lt1>
        <a:srgbClr val="7F7F7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3019</TotalTime>
  <Words>1118</Words>
  <Application>Microsoft Office PowerPoint</Application>
  <PresentationFormat>Apresentação na tela (4:3)</PresentationFormat>
  <Paragraphs>98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Módulo</vt:lpstr>
      <vt:lpstr>Resultados e técnicas do tratamento endovascular de doenças da aorta</vt:lpstr>
      <vt:lpstr>Introdução</vt:lpstr>
      <vt:lpstr>Objetivo da intervenção</vt:lpstr>
      <vt:lpstr>TEV aorta torácica</vt:lpstr>
      <vt:lpstr>Métodos</vt:lpstr>
      <vt:lpstr>Resultados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TEV aorta abdominal</vt:lpstr>
      <vt:lpstr>EVAR Trail</vt:lpstr>
      <vt:lpstr>Slide 25</vt:lpstr>
      <vt:lpstr> </vt:lpstr>
      <vt:lpstr>Slide 27</vt:lpstr>
      <vt:lpstr>TEV aorta abdominal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Tratamento endovascular de doenças da aorta</dc:title>
  <dc:creator>Andre</dc:creator>
  <cp:lastModifiedBy>Andre</cp:lastModifiedBy>
  <cp:revision>30</cp:revision>
  <dcterms:created xsi:type="dcterms:W3CDTF">2013-04-04T12:05:05Z</dcterms:created>
  <dcterms:modified xsi:type="dcterms:W3CDTF">2013-06-07T20:18:57Z</dcterms:modified>
</cp:coreProperties>
</file>