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7" r:id="rId5"/>
    <p:sldId id="257" r:id="rId6"/>
    <p:sldId id="258" r:id="rId7"/>
    <p:sldId id="259" r:id="rId8"/>
    <p:sldId id="260" r:id="rId9"/>
    <p:sldId id="272" r:id="rId10"/>
    <p:sldId id="263" r:id="rId11"/>
    <p:sldId id="261" r:id="rId12"/>
    <p:sldId id="262" r:id="rId13"/>
    <p:sldId id="266" r:id="rId14"/>
    <p:sldId id="271" r:id="rId15"/>
    <p:sldId id="268" r:id="rId16"/>
    <p:sldId id="269" r:id="rId17"/>
    <p:sldId id="270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F566-F2C3-49B1-9D68-A5C3556F820D}" type="datetimeFigureOut">
              <a:rPr lang="pt-BR" smtClean="0"/>
              <a:t>08/10/2015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36A6-F968-4879-986B-C5355CDB79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52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F566-F2C3-49B1-9D68-A5C3556F820D}" type="datetimeFigureOut">
              <a:rPr lang="pt-BR" smtClean="0"/>
              <a:t>08/10/2015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36A6-F968-4879-986B-C5355CDB79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1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F566-F2C3-49B1-9D68-A5C3556F820D}" type="datetimeFigureOut">
              <a:rPr lang="pt-BR" smtClean="0"/>
              <a:t>08/10/2015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36A6-F968-4879-986B-C5355CDB79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12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F566-F2C3-49B1-9D68-A5C3556F820D}" type="datetimeFigureOut">
              <a:rPr lang="pt-BR" smtClean="0"/>
              <a:t>08/10/2015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36A6-F968-4879-986B-C5355CDB79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65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F566-F2C3-49B1-9D68-A5C3556F820D}" type="datetimeFigureOut">
              <a:rPr lang="pt-BR" smtClean="0"/>
              <a:t>08/10/2015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36A6-F968-4879-986B-C5355CDB79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67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F566-F2C3-49B1-9D68-A5C3556F820D}" type="datetimeFigureOut">
              <a:rPr lang="pt-BR" smtClean="0"/>
              <a:t>08/10/2015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36A6-F968-4879-986B-C5355CDB79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47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F566-F2C3-49B1-9D68-A5C3556F820D}" type="datetimeFigureOut">
              <a:rPr lang="pt-BR" smtClean="0"/>
              <a:t>08/10/2015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36A6-F968-4879-986B-C5355CDB79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31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F566-F2C3-49B1-9D68-A5C3556F820D}" type="datetimeFigureOut">
              <a:rPr lang="pt-BR" smtClean="0"/>
              <a:t>08/10/2015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36A6-F968-4879-986B-C5355CDB79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87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F566-F2C3-49B1-9D68-A5C3556F820D}" type="datetimeFigureOut">
              <a:rPr lang="pt-BR" smtClean="0"/>
              <a:t>08/10/2015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36A6-F968-4879-986B-C5355CDB79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93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F566-F2C3-49B1-9D68-A5C3556F820D}" type="datetimeFigureOut">
              <a:rPr lang="pt-BR" smtClean="0"/>
              <a:t>08/10/2015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36A6-F968-4879-986B-C5355CDB79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13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F566-F2C3-49B1-9D68-A5C3556F820D}" type="datetimeFigureOut">
              <a:rPr lang="pt-BR" smtClean="0"/>
              <a:t>08/10/2015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36A6-F968-4879-986B-C5355CDB79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83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1F566-F2C3-49B1-9D68-A5C3556F820D}" type="datetimeFigureOut">
              <a:rPr lang="pt-BR" smtClean="0"/>
              <a:t>08/10/2015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336A6-F968-4879-986B-C5355CDB79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09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Sangramento GI associado a PCI</a:t>
            </a:r>
            <a:endParaRPr lang="pt-BR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89612" y="5827712"/>
            <a:ext cx="5648672" cy="105767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Juan Felipe Castillo Schrul</a:t>
            </a:r>
          </a:p>
          <a:p>
            <a:r>
              <a:rPr lang="pt-BR" dirty="0" smtClean="0"/>
              <a:t>Residente Hemodinâmica HCI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62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Grove EL, </a:t>
            </a:r>
            <a:r>
              <a:rPr lang="pt-BR" sz="2000" dirty="0" err="1"/>
              <a:t>Würtz</a:t>
            </a:r>
            <a:r>
              <a:rPr lang="pt-BR" sz="2000" dirty="0"/>
              <a:t> M, Schwarz P, et al. Gastrointestinal </a:t>
            </a:r>
            <a:r>
              <a:rPr lang="pt-BR" sz="2000" dirty="0" err="1"/>
              <a:t>events</a:t>
            </a:r>
            <a:r>
              <a:rPr lang="pt-BR" sz="2000" dirty="0"/>
              <a:t> </a:t>
            </a:r>
            <a:r>
              <a:rPr lang="pt-BR" sz="2000" dirty="0" err="1"/>
              <a:t>with</a:t>
            </a:r>
            <a:r>
              <a:rPr lang="pt-BR" sz="2000" dirty="0"/>
              <a:t> clopidogrel: a </a:t>
            </a:r>
            <a:r>
              <a:rPr lang="pt-BR" sz="2000" dirty="0" err="1"/>
              <a:t>nationwide</a:t>
            </a:r>
            <a:r>
              <a:rPr lang="pt-BR" sz="2000" dirty="0"/>
              <a:t> </a:t>
            </a:r>
            <a:r>
              <a:rPr lang="pt-BR" sz="2000" dirty="0" err="1"/>
              <a:t>population-based</a:t>
            </a:r>
            <a:r>
              <a:rPr lang="pt-BR" sz="2000" dirty="0"/>
              <a:t> </a:t>
            </a:r>
            <a:r>
              <a:rPr lang="pt-BR" sz="2000" dirty="0" err="1"/>
              <a:t>cohort</a:t>
            </a:r>
            <a:r>
              <a:rPr lang="pt-BR" sz="2000" dirty="0"/>
              <a:t> </a:t>
            </a:r>
            <a:r>
              <a:rPr lang="pt-BR" sz="2000" dirty="0" err="1"/>
              <a:t>study</a:t>
            </a:r>
            <a:r>
              <a:rPr lang="pt-BR" sz="2000" dirty="0"/>
              <a:t>. J </a:t>
            </a:r>
            <a:r>
              <a:rPr lang="pt-BR" sz="2000" dirty="0" err="1"/>
              <a:t>Gen</a:t>
            </a:r>
            <a:r>
              <a:rPr lang="pt-BR" sz="2000" dirty="0"/>
              <a:t> </a:t>
            </a:r>
            <a:r>
              <a:rPr lang="pt-BR" sz="2000" dirty="0" err="1"/>
              <a:t>Intern</a:t>
            </a:r>
            <a:r>
              <a:rPr lang="pt-BR" sz="2000" dirty="0"/>
              <a:t> </a:t>
            </a:r>
            <a:r>
              <a:rPr lang="pt-BR" sz="2000" dirty="0" err="1"/>
              <a:t>Med</a:t>
            </a:r>
            <a:r>
              <a:rPr lang="pt-BR" sz="2000" dirty="0"/>
              <a:t> 2013; 28:216.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4,1% AAS</a:t>
            </a:r>
          </a:p>
          <a:p>
            <a:r>
              <a:rPr lang="pt-BR" dirty="0" smtClean="0"/>
              <a:t>6,1% CLOPIDOGREL</a:t>
            </a:r>
          </a:p>
          <a:p>
            <a:r>
              <a:rPr lang="pt-BR" dirty="0" smtClean="0"/>
              <a:t>6,6% ambos</a:t>
            </a:r>
          </a:p>
          <a:p>
            <a:r>
              <a:rPr lang="pt-BR" dirty="0" smtClean="0"/>
              <a:t>Estudo escandinavo o clopidogrel não esteve associado  a câmbios macroscópicos na EDA</a:t>
            </a:r>
            <a:endParaRPr lang="pt-BR" dirty="0"/>
          </a:p>
          <a:p>
            <a:pPr lvl="1"/>
            <a:r>
              <a:rPr lang="pt-BR" dirty="0" smtClean="0"/>
              <a:t>Prejudicar a melhora da mucosa, agregação plaquetária libera VEGF que promove a proliferação endotelial</a:t>
            </a:r>
            <a:endParaRPr lang="pt-BR" dirty="0"/>
          </a:p>
          <a:p>
            <a:r>
              <a:rPr lang="pt-BR" dirty="0"/>
              <a:t>Os novos antiplaquetários tem risco 2,4 – 5,5% risco de sangramento.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65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Historia de SGI foi o &gt; preditor independente para sangramentos futuros.</a:t>
            </a:r>
          </a:p>
          <a:p>
            <a:r>
              <a:rPr lang="pt-BR" dirty="0" smtClean="0"/>
              <a:t>SGI é associado a incremento precoce e tardio de mortalidade, como incremento de isquemia e trombose de stent</a:t>
            </a:r>
          </a:p>
          <a:p>
            <a:r>
              <a:rPr lang="pt-BR" dirty="0" smtClean="0"/>
              <a:t>Descontinuação AAS ↑ 3x risco trombótico</a:t>
            </a:r>
          </a:p>
          <a:p>
            <a:pPr lvl="1"/>
            <a:r>
              <a:rPr lang="pt-BR" dirty="0" smtClean="0"/>
              <a:t>Tempo médio entre suspenção de AAS e evento:</a:t>
            </a:r>
          </a:p>
          <a:p>
            <a:pPr lvl="2"/>
            <a:r>
              <a:rPr lang="pt-BR" dirty="0" smtClean="0"/>
              <a:t>8 dias para IAM e 14 dias AVC</a:t>
            </a:r>
          </a:p>
          <a:p>
            <a:pPr lvl="1"/>
            <a:r>
              <a:rPr lang="pt-BR" dirty="0" smtClean="0"/>
              <a:t>Em 7-10 dias 90% das plaquetas estão ativas</a:t>
            </a:r>
          </a:p>
          <a:p>
            <a:r>
              <a:rPr lang="pt-BR" dirty="0" smtClean="0"/>
              <a:t>P2Y12 4-5 dias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39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1972816"/>
          </a:xfrm>
        </p:spPr>
        <p:txBody>
          <a:bodyPr/>
          <a:lstStyle/>
          <a:p>
            <a:r>
              <a:rPr lang="pt-BR" dirty="0" err="1"/>
              <a:t>Gaglia</a:t>
            </a:r>
            <a:r>
              <a:rPr lang="pt-BR" dirty="0"/>
              <a:t> MA Jr, </a:t>
            </a:r>
            <a:r>
              <a:rPr lang="pt-BR" dirty="0" err="1"/>
              <a:t>Torguson</a:t>
            </a:r>
            <a:r>
              <a:rPr lang="pt-BR" dirty="0"/>
              <a:t> R, Gonzalez MA, et al</a:t>
            </a:r>
            <a:r>
              <a:rPr lang="pt-BR" dirty="0" smtClean="0"/>
              <a:t>. 2010. &gt; 20 K ptes / mortalidade significativa em 30 dias após PCI 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0275"/>
            <a:ext cx="6840760" cy="20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39552" y="5013176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/>
              <a:t>Sangramento foi mais comum nos pacientes em uso de clopidogrel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2736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321024"/>
            <a:ext cx="8229600" cy="3528392"/>
          </a:xfrm>
        </p:spPr>
        <p:txBody>
          <a:bodyPr/>
          <a:lstStyle/>
          <a:p>
            <a:r>
              <a:rPr lang="pt-BR" dirty="0" smtClean="0"/>
              <a:t>Preditor independente(morte, isquemia) em 30 dias. O risco persiste por 1 ano</a:t>
            </a:r>
          </a:p>
          <a:p>
            <a:r>
              <a:rPr lang="pt-BR" dirty="0" smtClean="0"/>
              <a:t>&gt; trombose stent (5,8 vs 2,4%)</a:t>
            </a:r>
          </a:p>
          <a:p>
            <a:r>
              <a:rPr lang="pt-BR" dirty="0" smtClean="0"/>
              <a:t>Aumentou tempo de internação (12,6 vs 6,4)</a:t>
            </a:r>
          </a:p>
          <a:p>
            <a:r>
              <a:rPr lang="pt-BR" dirty="0" smtClean="0"/>
              <a:t>Aumentou mortalidade intrahospitalar (10 vs 2,8%) e extra hospitalar (14 vs 4,6%)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6840760" cy="226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028384" y="189726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86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C:\Users\Cliente\Documents\HEMODINAMICA residencia\antiagregação estendida\avaliar ris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60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Escore </a:t>
            </a:r>
            <a:r>
              <a:rPr lang="pt-BR" dirty="0" err="1" smtClean="0"/>
              <a:t>Rockall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Cliente\Documents\HEMODINAMICA residencia\antiagregação estendida\rock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0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Desafio – necessidade de hemóstase – suspender DAPT =&gt; risco trombótico</a:t>
            </a:r>
          </a:p>
          <a:p>
            <a:r>
              <a:rPr lang="pt-BR" dirty="0" smtClean="0"/>
              <a:t>Sangramento agudo =&gt; ativação da cascata – aumentando risco em ausência de DAPT</a:t>
            </a:r>
          </a:p>
          <a:p>
            <a:r>
              <a:rPr lang="pt-BR" dirty="0" smtClean="0"/>
              <a:t>Decisão de suspender é individualizada, avaliando a probabilidade hemorrágica e trombótica.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10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Suspender AAS e continuar B.P2Y12 não mostrou beneficio com aumento trombose.</a:t>
            </a:r>
          </a:p>
          <a:p>
            <a:r>
              <a:rPr lang="pt-BR" dirty="0" smtClean="0"/>
              <a:t>AAS em monoterapia aumentou eventos isquêmicos.</a:t>
            </a:r>
          </a:p>
          <a:p>
            <a:r>
              <a:rPr lang="pt-BR" dirty="0" smtClean="0"/>
              <a:t>Procurar manter DAPT, a não ser sangramento que coloque em risco a vida, particular com implante de stent recentemente.</a:t>
            </a:r>
          </a:p>
          <a:p>
            <a:r>
              <a:rPr lang="pt-BR" dirty="0" smtClean="0"/>
              <a:t>Considerar </a:t>
            </a:r>
            <a:r>
              <a:rPr lang="pt-BR" dirty="0" err="1" smtClean="0"/>
              <a:t>transfução</a:t>
            </a:r>
            <a:r>
              <a:rPr lang="pt-BR" dirty="0" smtClean="0"/>
              <a:t> –potencialmente dano</a:t>
            </a:r>
          </a:p>
          <a:p>
            <a:r>
              <a:rPr lang="pt-BR" dirty="0" smtClean="0"/>
              <a:t>IBP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r>
              <a:rPr lang="pt-BR" dirty="0" err="1" smtClean="0"/>
              <a:t>Pantoprazol</a:t>
            </a:r>
            <a:r>
              <a:rPr lang="pt-BR" dirty="0" smtClean="0"/>
              <a:t> 80mg + B.P2Y12 não aumentou a </a:t>
            </a:r>
            <a:r>
              <a:rPr lang="pt-BR" dirty="0" err="1" smtClean="0"/>
              <a:t>incidencia</a:t>
            </a:r>
            <a:r>
              <a:rPr lang="pt-BR" dirty="0" smtClean="0"/>
              <a:t> de sangramento, com diminuição de todas as causas de mortalidade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56084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4465"/>
            <a:ext cx="5616624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6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r>
              <a:rPr lang="pt-BR" dirty="0" smtClean="0"/>
              <a:t>3761 – DAPT + </a:t>
            </a:r>
            <a:r>
              <a:rPr lang="pt-BR" dirty="0" err="1" smtClean="0"/>
              <a:t>omeprazol</a:t>
            </a:r>
            <a:r>
              <a:rPr lang="pt-BR" dirty="0" smtClean="0"/>
              <a:t> 20 mg</a:t>
            </a:r>
          </a:p>
          <a:p>
            <a:r>
              <a:rPr lang="pt-BR" dirty="0" smtClean="0">
                <a:latin typeface="Calibri"/>
              </a:rPr>
              <a:t>↓ (SGI, ulcera, perfuração, </a:t>
            </a:r>
            <a:r>
              <a:rPr lang="pt-BR" dirty="0" err="1" smtClean="0">
                <a:latin typeface="Calibri"/>
              </a:rPr>
              <a:t>sto</a:t>
            </a:r>
            <a:r>
              <a:rPr lang="pt-BR" dirty="0" smtClean="0">
                <a:latin typeface="Calibri"/>
              </a:rPr>
              <a:t> oculto) 1,1 vs 2,9%  -  HR 0,13</a:t>
            </a:r>
          </a:p>
          <a:p>
            <a:r>
              <a:rPr lang="pt-BR" dirty="0" smtClean="0">
                <a:latin typeface="Calibri"/>
              </a:rPr>
              <a:t>Sem impacto negativo em </a:t>
            </a:r>
            <a:r>
              <a:rPr lang="pt-BR" dirty="0" err="1" smtClean="0">
                <a:latin typeface="Calibri"/>
              </a:rPr>
              <a:t>end</a:t>
            </a:r>
            <a:r>
              <a:rPr lang="pt-BR" dirty="0" smtClean="0">
                <a:latin typeface="Calibri"/>
              </a:rPr>
              <a:t> points CV</a:t>
            </a:r>
          </a:p>
          <a:p>
            <a:r>
              <a:rPr lang="pt-BR" dirty="0" smtClean="0">
                <a:latin typeface="Calibri"/>
              </a:rPr>
              <a:t>Da garantias no uso de IBP e B.Y2P12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8352928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172400" y="153448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34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Masculino 60 anos</a:t>
            </a:r>
          </a:p>
          <a:p>
            <a:r>
              <a:rPr lang="pt-BR" dirty="0" smtClean="0"/>
              <a:t>DM2 / DAC</a:t>
            </a:r>
          </a:p>
          <a:p>
            <a:r>
              <a:rPr lang="pt-BR" dirty="0" smtClean="0"/>
              <a:t>ACTP 2009 =&gt; DA   em Tto clinico</a:t>
            </a:r>
          </a:p>
          <a:p>
            <a:r>
              <a:rPr lang="pt-BR" dirty="0" smtClean="0"/>
              <a:t>SGI há 15 dias – internado por Melena / anemia – suspenso AAS</a:t>
            </a:r>
          </a:p>
          <a:p>
            <a:r>
              <a:rPr lang="pt-BR" dirty="0" smtClean="0"/>
              <a:t>SCA IAMCEST parede inferior com alta carga </a:t>
            </a:r>
            <a:r>
              <a:rPr lang="pt-BR" dirty="0" err="1" smtClean="0"/>
              <a:t>trombotica</a:t>
            </a:r>
            <a:r>
              <a:rPr lang="pt-BR" dirty="0" smtClean="0"/>
              <a:t>.</a:t>
            </a:r>
            <a:endParaRPr lang="pt-BR" dirty="0"/>
          </a:p>
          <a:p>
            <a:pPr marL="0" indent="0">
              <a:buNone/>
            </a:pPr>
            <a:r>
              <a:rPr lang="pt-BR" i="1" u="sng" dirty="0" smtClean="0"/>
              <a:t>Como realizar a DAPT e proteção gástrica?</a:t>
            </a:r>
          </a:p>
        </p:txBody>
      </p:sp>
    </p:spTree>
    <p:extLst>
      <p:ext uri="{BB962C8B-B14F-4D97-AF65-F5344CB8AC3E}">
        <p14:creationId xmlns:p14="http://schemas.microsoft.com/office/powerpoint/2010/main" val="30539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07504" y="4653136"/>
            <a:ext cx="4968552" cy="288032"/>
          </a:xfrm>
          <a:prstGeom prst="roundRect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" y="9569"/>
            <a:ext cx="9122220" cy="684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ta para a esquerda 9"/>
          <p:cNvSpPr/>
          <p:nvPr/>
        </p:nvSpPr>
        <p:spPr>
          <a:xfrm>
            <a:off x="2195736" y="4797152"/>
            <a:ext cx="864096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7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29808" y="44624"/>
            <a:ext cx="2962672" cy="1143000"/>
          </a:xfrm>
        </p:spPr>
        <p:txBody>
          <a:bodyPr/>
          <a:lstStyle/>
          <a:p>
            <a:r>
              <a:rPr lang="pt-BR" dirty="0" smtClean="0"/>
              <a:t>opiniões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52120" y="908720"/>
            <a:ext cx="3466138" cy="5949280"/>
          </a:xfrm>
        </p:spPr>
        <p:txBody>
          <a:bodyPr/>
          <a:lstStyle/>
          <a:p>
            <a:r>
              <a:rPr lang="pt-BR" dirty="0" smtClean="0"/>
              <a:t>Profilaxia IBP em alto risco, razoável em baixo risco.</a:t>
            </a:r>
          </a:p>
          <a:p>
            <a:r>
              <a:rPr lang="pt-BR" dirty="0" smtClean="0"/>
              <a:t>IBP de inibição leve CYP219.</a:t>
            </a:r>
          </a:p>
          <a:p>
            <a:r>
              <a:rPr lang="pt-BR" dirty="0" smtClean="0"/>
              <a:t>H2 sem benefícios</a:t>
            </a:r>
          </a:p>
          <a:p>
            <a:r>
              <a:rPr lang="pt-BR" dirty="0" smtClean="0"/>
              <a:t>Usar &lt; dose de AAS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5508104" cy="230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550810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8319"/>
            <a:ext cx="5508104" cy="222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1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583264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5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7" y="0"/>
            <a:ext cx="9118123" cy="6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SUSPENDER OU NÃO A DAPT</a:t>
            </a:r>
          </a:p>
          <a:p>
            <a:r>
              <a:rPr lang="pt-BR" dirty="0" smtClean="0"/>
              <a:t>QUANDO E COMO REINICIAR</a:t>
            </a:r>
          </a:p>
          <a:p>
            <a:pPr lvl="1"/>
            <a:r>
              <a:rPr lang="pt-BR" dirty="0" smtClean="0"/>
              <a:t>ATRASO DO REINICIO =&gt; TROMBOSE</a:t>
            </a:r>
          </a:p>
          <a:p>
            <a:pPr lvl="1"/>
            <a:r>
              <a:rPr lang="pt-BR" dirty="0" smtClean="0"/>
              <a:t>REINICIO  PRECOSE =&gt; RECORRENCIA DO SANGRAMENTO </a:t>
            </a:r>
          </a:p>
          <a:p>
            <a:r>
              <a:rPr lang="pt-BR" dirty="0" smtClean="0"/>
              <a:t>DESCONTINUAR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b="1" dirty="0" smtClean="0"/>
              <a:t>RISCO DE SANGRAMENTO &lt; RISCO TROMBOSE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460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DAPT Peri procedimento e a longo prazo é uma parte integral das intervenções percutâneas.</a:t>
            </a:r>
          </a:p>
          <a:p>
            <a:r>
              <a:rPr lang="pt-BR" dirty="0" smtClean="0"/>
              <a:t>Previne tromboses e IAM</a:t>
            </a:r>
          </a:p>
          <a:p>
            <a:r>
              <a:rPr lang="pt-BR" dirty="0" smtClean="0"/>
              <a:t>Regimes antitrombóticos =&gt; novo ou exacerbar um sangramento GI crônico.</a:t>
            </a:r>
          </a:p>
          <a:p>
            <a:r>
              <a:rPr lang="pt-BR" dirty="0" smtClean="0"/>
              <a:t>Ao SGI se lê atribui grande morbimortalidade </a:t>
            </a:r>
          </a:p>
          <a:p>
            <a:r>
              <a:rPr lang="pt-BR" dirty="0" smtClean="0"/>
              <a:t>DAPT hoje é mais agressiva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4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Desafio na prevenção e </a:t>
            </a:r>
            <a:r>
              <a:rPr lang="pt-BR" dirty="0" err="1" smtClean="0"/>
              <a:t>tto</a:t>
            </a:r>
            <a:endParaRPr lang="pt-BR" dirty="0" smtClean="0"/>
          </a:p>
          <a:p>
            <a:r>
              <a:rPr lang="pt-BR" dirty="0" smtClean="0"/>
              <a:t>É controverso o uso de AAS na prevenção primaria (</a:t>
            </a:r>
            <a:r>
              <a:rPr lang="pt-BR" dirty="0" err="1" smtClean="0"/>
              <a:t>antiplatelet</a:t>
            </a:r>
            <a:r>
              <a:rPr lang="pt-BR" dirty="0" smtClean="0"/>
              <a:t> </a:t>
            </a:r>
            <a:r>
              <a:rPr lang="pt-BR" dirty="0" err="1" smtClean="0"/>
              <a:t>trialist</a:t>
            </a:r>
            <a:r>
              <a:rPr lang="pt-BR" dirty="0" smtClean="0"/>
              <a:t>, CURE) </a:t>
            </a:r>
          </a:p>
          <a:p>
            <a:r>
              <a:rPr lang="pt-BR" dirty="0" smtClean="0"/>
              <a:t>Com acesso Radial, o SGI se tornou o mais comum sangramento relacionado a PCI</a:t>
            </a:r>
          </a:p>
          <a:p>
            <a:r>
              <a:rPr lang="pt-BR" dirty="0" smtClean="0"/>
              <a:t>Hematêmese, melena, retorragía, evidencia EDA. Redução &gt;2 g/dl ou necessidade de transfusão.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29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Incidência e fatores de risco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DAPT ↑ risco SGI 0,7-2,4% em 30 dias</a:t>
            </a:r>
          </a:p>
          <a:p>
            <a:r>
              <a:rPr lang="pt-BR" dirty="0" smtClean="0"/>
              <a:t>15% dos sangramentos por PCI</a:t>
            </a:r>
          </a:p>
          <a:p>
            <a:r>
              <a:rPr lang="pt-BR" dirty="0" smtClean="0"/>
              <a:t>Fatores de risco para sangramento </a:t>
            </a:r>
            <a:r>
              <a:rPr lang="pt-BR" dirty="0" err="1" smtClean="0"/>
              <a:t>precose</a:t>
            </a:r>
            <a:r>
              <a:rPr lang="pt-BR" dirty="0" smtClean="0"/>
              <a:t>: intensidade da DAPT, idade, PCI primaria, </a:t>
            </a:r>
            <a:r>
              <a:rPr lang="pt-BR" dirty="0" err="1" smtClean="0"/>
              <a:t>shock</a:t>
            </a:r>
            <a:r>
              <a:rPr lang="pt-BR" dirty="0" smtClean="0"/>
              <a:t>, DVA, PCR, anemia de base, tabagismo, DM, sexo feminino, duração DAPT, AVC prévio, DRC e IC.</a:t>
            </a:r>
          </a:p>
        </p:txBody>
      </p:sp>
    </p:spTree>
    <p:extLst>
      <p:ext uri="{BB962C8B-B14F-4D97-AF65-F5344CB8AC3E}">
        <p14:creationId xmlns:p14="http://schemas.microsoft.com/office/powerpoint/2010/main" val="14176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Fatores para sangramento a longo tempo:</a:t>
            </a:r>
            <a:r>
              <a:rPr lang="pt-BR" dirty="0"/>
              <a:t> </a:t>
            </a:r>
            <a:r>
              <a:rPr lang="pt-BR" dirty="0" smtClean="0"/>
              <a:t>histórico de ulcera péptica complicada, sangramento (15% recorrem); pelo menos dois dos seguintes fatores: &gt; 65 anos (↑ 1% por década) uso de um segundo AINES, histórico de ulcera não complicada, H. </a:t>
            </a:r>
            <a:r>
              <a:rPr lang="pt-BR" dirty="0" err="1" smtClean="0"/>
              <a:t>pylori</a:t>
            </a:r>
            <a:r>
              <a:rPr lang="pt-BR" dirty="0" smtClean="0"/>
              <a:t> (↑ 5x).</a:t>
            </a:r>
          </a:p>
        </p:txBody>
      </p:sp>
    </p:spTree>
    <p:extLst>
      <p:ext uri="{BB962C8B-B14F-4D97-AF65-F5344CB8AC3E}">
        <p14:creationId xmlns:p14="http://schemas.microsoft.com/office/powerpoint/2010/main" val="42308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 descr="C:\Users\Cliente\Documents\HEMODINAMICA residencia\antiagregação estendida\estratificação risco E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6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701</Words>
  <Application>Microsoft Office PowerPoint</Application>
  <PresentationFormat>Apresentação na tela (4:3)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Arial</vt:lpstr>
      <vt:lpstr>Calibri</vt:lpstr>
      <vt:lpstr>Tema do Office</vt:lpstr>
      <vt:lpstr>Sangramento GI associado a PCI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Incidência e fatores de risco</vt:lpstr>
      <vt:lpstr>Apresentação do PowerPoint</vt:lpstr>
      <vt:lpstr>Apresentação do PowerPoint</vt:lpstr>
      <vt:lpstr>Grove EL, Würtz M, Schwarz P, et al. Gastrointestinal events with clopidogrel: a nationwide population-based cohort study. J Gen Intern Med 2013; 28:216.</vt:lpstr>
      <vt:lpstr>Apresentação do PowerPoint</vt:lpstr>
      <vt:lpstr>Apresentação do PowerPoint</vt:lpstr>
      <vt:lpstr>Apresentação do PowerPoint</vt:lpstr>
      <vt:lpstr>Apresentação do PowerPoint</vt:lpstr>
      <vt:lpstr>Escore Rockall</vt:lpstr>
      <vt:lpstr>tratamento</vt:lpstr>
      <vt:lpstr>Apresentação do PowerPoint</vt:lpstr>
      <vt:lpstr>Apresentação do PowerPoint</vt:lpstr>
      <vt:lpstr>Apresentação do PowerPoint</vt:lpstr>
      <vt:lpstr>Apresentação do PowerPoint</vt:lpstr>
      <vt:lpstr>opiniões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Juan Felipe Castillo</cp:lastModifiedBy>
  <cp:revision>24</cp:revision>
  <dcterms:created xsi:type="dcterms:W3CDTF">2015-05-05T22:48:50Z</dcterms:created>
  <dcterms:modified xsi:type="dcterms:W3CDTF">2015-10-08T17:25:45Z</dcterms:modified>
</cp:coreProperties>
</file>