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4"/>
  </p:sldMasterIdLst>
  <p:notesMasterIdLst>
    <p:notesMasterId r:id="rId32"/>
  </p:notesMasterIdLst>
  <p:handoutMasterIdLst>
    <p:handoutMasterId r:id="rId33"/>
  </p:handoutMasterIdLst>
  <p:sldIdLst>
    <p:sldId id="256" r:id="rId5"/>
    <p:sldId id="257" r:id="rId6"/>
    <p:sldId id="269" r:id="rId7"/>
    <p:sldId id="308" r:id="rId8"/>
    <p:sldId id="320" r:id="rId9"/>
    <p:sldId id="317" r:id="rId10"/>
    <p:sldId id="307" r:id="rId11"/>
    <p:sldId id="322" r:id="rId12"/>
    <p:sldId id="323" r:id="rId13"/>
    <p:sldId id="324" r:id="rId14"/>
    <p:sldId id="271" r:id="rId15"/>
    <p:sldId id="273" r:id="rId16"/>
    <p:sldId id="274" r:id="rId17"/>
    <p:sldId id="309" r:id="rId18"/>
    <p:sldId id="310" r:id="rId19"/>
    <p:sldId id="280" r:id="rId20"/>
    <p:sldId id="311" r:id="rId21"/>
    <p:sldId id="327" r:id="rId22"/>
    <p:sldId id="313" r:id="rId23"/>
    <p:sldId id="315" r:id="rId24"/>
    <p:sldId id="316" r:id="rId25"/>
    <p:sldId id="326" r:id="rId26"/>
    <p:sldId id="328" r:id="rId27"/>
    <p:sldId id="282" r:id="rId28"/>
    <p:sldId id="283" r:id="rId29"/>
    <p:sldId id="297" r:id="rId30"/>
    <p:sldId id="31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1" autoAdjust="0"/>
    <p:restoredTop sz="96391" autoAdjust="0"/>
  </p:normalViewPr>
  <p:slideViewPr>
    <p:cSldViewPr snapToGrid="0" showGuides="1">
      <p:cViewPr varScale="1">
        <p:scale>
          <a:sx n="70" d="100"/>
          <a:sy n="70" d="100"/>
        </p:scale>
        <p:origin x="496" y="48"/>
      </p:cViewPr>
      <p:guideLst>
        <p:guide orient="horz" pos="2160"/>
        <p:guide pos="3840"/>
      </p:guideLst>
    </p:cSldViewPr>
  </p:slideViewPr>
  <p:notesTextViewPr>
    <p:cViewPr>
      <p:scale>
        <a:sx n="1" d="1"/>
        <a:sy n="1" d="1"/>
      </p:scale>
      <p:origin x="0" y="0"/>
    </p:cViewPr>
  </p:notesTextViewPr>
  <p:notesViewPr>
    <p:cSldViewPr snapToGrid="0" showGuides="1">
      <p:cViewPr varScale="1">
        <p:scale>
          <a:sx n="96" d="100"/>
          <a:sy n="96" d="100"/>
        </p:scale>
        <p:origin x="364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1337D-297B-4B8C-817B-AB76415218E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B9C8F4B-1CD3-4F1A-B72E-339814E9C007}">
      <dgm:prSet/>
      <dgm:spPr/>
      <dgm:t>
        <a:bodyPr/>
        <a:lstStyle/>
        <a:p>
          <a:r>
            <a:rPr lang="pt-BR"/>
            <a:t>Introdução</a:t>
          </a:r>
          <a:endParaRPr lang="en-US"/>
        </a:p>
      </dgm:t>
    </dgm:pt>
    <dgm:pt modelId="{93F5075B-4F3F-4DB0-B896-C00AA4FA9E31}" type="parTrans" cxnId="{C8C9D382-7515-47CD-AA24-4CF4FDAF03C9}">
      <dgm:prSet/>
      <dgm:spPr/>
      <dgm:t>
        <a:bodyPr/>
        <a:lstStyle/>
        <a:p>
          <a:endParaRPr lang="en-US"/>
        </a:p>
      </dgm:t>
    </dgm:pt>
    <dgm:pt modelId="{91834D0F-B71B-4A8C-BE3E-1C36850B8DA1}" type="sibTrans" cxnId="{C8C9D382-7515-47CD-AA24-4CF4FDAF03C9}">
      <dgm:prSet/>
      <dgm:spPr/>
      <dgm:t>
        <a:bodyPr/>
        <a:lstStyle/>
        <a:p>
          <a:endParaRPr lang="en-US"/>
        </a:p>
      </dgm:t>
    </dgm:pt>
    <dgm:pt modelId="{B770BBA6-8A74-4BED-8BB4-8B9613DFE02D}">
      <dgm:prSet/>
      <dgm:spPr/>
      <dgm:t>
        <a:bodyPr/>
        <a:lstStyle/>
        <a:p>
          <a:r>
            <a:rPr lang="pt-BR"/>
            <a:t>Objetivo</a:t>
          </a:r>
          <a:endParaRPr lang="en-US"/>
        </a:p>
      </dgm:t>
    </dgm:pt>
    <dgm:pt modelId="{DA76FE4C-FAA4-4600-9C36-491EC62EEEBD}" type="parTrans" cxnId="{A6853A55-2BCC-4119-968D-441758215426}">
      <dgm:prSet/>
      <dgm:spPr/>
      <dgm:t>
        <a:bodyPr/>
        <a:lstStyle/>
        <a:p>
          <a:endParaRPr lang="en-US"/>
        </a:p>
      </dgm:t>
    </dgm:pt>
    <dgm:pt modelId="{AE15F4F7-035F-4CE9-B5EC-9409053AA233}" type="sibTrans" cxnId="{A6853A55-2BCC-4119-968D-441758215426}">
      <dgm:prSet/>
      <dgm:spPr/>
      <dgm:t>
        <a:bodyPr/>
        <a:lstStyle/>
        <a:p>
          <a:endParaRPr lang="en-US"/>
        </a:p>
      </dgm:t>
    </dgm:pt>
    <dgm:pt modelId="{746503EF-EDE5-450B-8FDA-55266CE9501C}">
      <dgm:prSet/>
      <dgm:spPr/>
      <dgm:t>
        <a:bodyPr/>
        <a:lstStyle/>
        <a:p>
          <a:r>
            <a:rPr lang="pt-BR"/>
            <a:t>Metodologia</a:t>
          </a:r>
          <a:endParaRPr lang="en-US"/>
        </a:p>
      </dgm:t>
    </dgm:pt>
    <dgm:pt modelId="{AADF5834-B488-48A3-B5BB-DC79199B798C}" type="parTrans" cxnId="{17F379C4-B212-4080-8BC1-BB8DBBD753FD}">
      <dgm:prSet/>
      <dgm:spPr/>
      <dgm:t>
        <a:bodyPr/>
        <a:lstStyle/>
        <a:p>
          <a:endParaRPr lang="en-US"/>
        </a:p>
      </dgm:t>
    </dgm:pt>
    <dgm:pt modelId="{0E4E118A-74B2-4F65-9BB6-2BBBEDFFEB59}" type="sibTrans" cxnId="{17F379C4-B212-4080-8BC1-BB8DBBD753FD}">
      <dgm:prSet/>
      <dgm:spPr/>
      <dgm:t>
        <a:bodyPr/>
        <a:lstStyle/>
        <a:p>
          <a:endParaRPr lang="en-US"/>
        </a:p>
      </dgm:t>
    </dgm:pt>
    <dgm:pt modelId="{5F838605-CD82-47CF-A6A0-258FAA4F5545}">
      <dgm:prSet/>
      <dgm:spPr/>
      <dgm:t>
        <a:bodyPr/>
        <a:lstStyle/>
        <a:p>
          <a:r>
            <a:rPr lang="pt-BR"/>
            <a:t>Discussão</a:t>
          </a:r>
          <a:endParaRPr lang="en-US"/>
        </a:p>
      </dgm:t>
    </dgm:pt>
    <dgm:pt modelId="{7EF8A42F-1956-43D6-B96D-B0592EFA2130}" type="parTrans" cxnId="{17A7B4E0-581A-4F34-8A42-518FC9AF25E5}">
      <dgm:prSet/>
      <dgm:spPr/>
      <dgm:t>
        <a:bodyPr/>
        <a:lstStyle/>
        <a:p>
          <a:endParaRPr lang="en-US"/>
        </a:p>
      </dgm:t>
    </dgm:pt>
    <dgm:pt modelId="{70C8C190-080A-4E4A-8AC8-EEA78D0AE0F4}" type="sibTrans" cxnId="{17A7B4E0-581A-4F34-8A42-518FC9AF25E5}">
      <dgm:prSet/>
      <dgm:spPr/>
      <dgm:t>
        <a:bodyPr/>
        <a:lstStyle/>
        <a:p>
          <a:endParaRPr lang="en-US"/>
        </a:p>
      </dgm:t>
    </dgm:pt>
    <dgm:pt modelId="{331831B6-5142-4C26-92DD-74BB60F66D6B}">
      <dgm:prSet/>
      <dgm:spPr/>
      <dgm:t>
        <a:bodyPr/>
        <a:lstStyle/>
        <a:p>
          <a:r>
            <a:rPr lang="pt-BR"/>
            <a:t>Limitações</a:t>
          </a:r>
          <a:endParaRPr lang="en-US"/>
        </a:p>
      </dgm:t>
    </dgm:pt>
    <dgm:pt modelId="{108563CB-8CD1-4601-94D8-B4A2CD04D7CB}" type="parTrans" cxnId="{1399B8DC-59D2-419C-93C6-EF5E32FB736E}">
      <dgm:prSet/>
      <dgm:spPr/>
      <dgm:t>
        <a:bodyPr/>
        <a:lstStyle/>
        <a:p>
          <a:endParaRPr lang="en-US"/>
        </a:p>
      </dgm:t>
    </dgm:pt>
    <dgm:pt modelId="{C45F61C2-3167-4C70-9DC6-95072BA04090}" type="sibTrans" cxnId="{1399B8DC-59D2-419C-93C6-EF5E32FB736E}">
      <dgm:prSet/>
      <dgm:spPr/>
      <dgm:t>
        <a:bodyPr/>
        <a:lstStyle/>
        <a:p>
          <a:endParaRPr lang="en-US"/>
        </a:p>
      </dgm:t>
    </dgm:pt>
    <dgm:pt modelId="{7801ACA8-787C-4BAC-9E4F-1D48691D8A03}">
      <dgm:prSet/>
      <dgm:spPr/>
      <dgm:t>
        <a:bodyPr/>
        <a:lstStyle/>
        <a:p>
          <a:r>
            <a:rPr lang="pt-BR"/>
            <a:t>Conclusão</a:t>
          </a:r>
          <a:endParaRPr lang="en-US"/>
        </a:p>
      </dgm:t>
    </dgm:pt>
    <dgm:pt modelId="{7673ED21-6796-47C9-8D77-F3ED8296A365}" type="parTrans" cxnId="{032A15A9-29E5-40EA-AE63-AE128317C4A0}">
      <dgm:prSet/>
      <dgm:spPr/>
      <dgm:t>
        <a:bodyPr/>
        <a:lstStyle/>
        <a:p>
          <a:endParaRPr lang="en-US"/>
        </a:p>
      </dgm:t>
    </dgm:pt>
    <dgm:pt modelId="{6DF58648-FFBC-4FAD-87F9-257329D280C8}" type="sibTrans" cxnId="{032A15A9-29E5-40EA-AE63-AE128317C4A0}">
      <dgm:prSet/>
      <dgm:spPr/>
      <dgm:t>
        <a:bodyPr/>
        <a:lstStyle/>
        <a:p>
          <a:endParaRPr lang="en-US"/>
        </a:p>
      </dgm:t>
    </dgm:pt>
    <dgm:pt modelId="{9C0822B3-DA45-4E51-A477-F013462A8331}">
      <dgm:prSet/>
      <dgm:spPr/>
      <dgm:t>
        <a:bodyPr/>
        <a:lstStyle/>
        <a:p>
          <a:r>
            <a:rPr lang="pt-BR"/>
            <a:t>Referências bibliográficas</a:t>
          </a:r>
          <a:endParaRPr lang="en-US"/>
        </a:p>
      </dgm:t>
    </dgm:pt>
    <dgm:pt modelId="{9CC8F368-4142-4EF6-8B2F-F6A4556F6DCA}" type="parTrans" cxnId="{E6B5E1DB-B450-4C42-B062-B26979696189}">
      <dgm:prSet/>
      <dgm:spPr/>
      <dgm:t>
        <a:bodyPr/>
        <a:lstStyle/>
        <a:p>
          <a:endParaRPr lang="en-US"/>
        </a:p>
      </dgm:t>
    </dgm:pt>
    <dgm:pt modelId="{79D61106-48B4-4DDE-AF78-B007B62B1457}" type="sibTrans" cxnId="{E6B5E1DB-B450-4C42-B062-B26979696189}">
      <dgm:prSet/>
      <dgm:spPr/>
      <dgm:t>
        <a:bodyPr/>
        <a:lstStyle/>
        <a:p>
          <a:endParaRPr lang="en-US"/>
        </a:p>
      </dgm:t>
    </dgm:pt>
    <dgm:pt modelId="{8F1CA213-5C00-4EB1-9C1B-AA703534FFBA}" type="pres">
      <dgm:prSet presAssocID="{FC51337D-297B-4B8C-817B-AB76415218EA}" presName="linear" presStyleCnt="0">
        <dgm:presLayoutVars>
          <dgm:animLvl val="lvl"/>
          <dgm:resizeHandles val="exact"/>
        </dgm:presLayoutVars>
      </dgm:prSet>
      <dgm:spPr/>
    </dgm:pt>
    <dgm:pt modelId="{BE805E2A-262F-4492-9DF5-50FA31472305}" type="pres">
      <dgm:prSet presAssocID="{9B9C8F4B-1CD3-4F1A-B72E-339814E9C007}" presName="parentText" presStyleLbl="node1" presStyleIdx="0" presStyleCnt="7">
        <dgm:presLayoutVars>
          <dgm:chMax val="0"/>
          <dgm:bulletEnabled val="1"/>
        </dgm:presLayoutVars>
      </dgm:prSet>
      <dgm:spPr/>
    </dgm:pt>
    <dgm:pt modelId="{EC1C9E33-8C5B-47B8-BC13-B3123A40B06A}" type="pres">
      <dgm:prSet presAssocID="{91834D0F-B71B-4A8C-BE3E-1C36850B8DA1}" presName="spacer" presStyleCnt="0"/>
      <dgm:spPr/>
    </dgm:pt>
    <dgm:pt modelId="{0F1151F8-DAC2-4895-8B9A-2B58CF86872D}" type="pres">
      <dgm:prSet presAssocID="{B770BBA6-8A74-4BED-8BB4-8B9613DFE02D}" presName="parentText" presStyleLbl="node1" presStyleIdx="1" presStyleCnt="7">
        <dgm:presLayoutVars>
          <dgm:chMax val="0"/>
          <dgm:bulletEnabled val="1"/>
        </dgm:presLayoutVars>
      </dgm:prSet>
      <dgm:spPr/>
    </dgm:pt>
    <dgm:pt modelId="{5215A078-2A8D-4EA8-84C7-08C796E9FE6F}" type="pres">
      <dgm:prSet presAssocID="{AE15F4F7-035F-4CE9-B5EC-9409053AA233}" presName="spacer" presStyleCnt="0"/>
      <dgm:spPr/>
    </dgm:pt>
    <dgm:pt modelId="{2B216905-E6BC-43DA-A73A-8B3D0393F12A}" type="pres">
      <dgm:prSet presAssocID="{746503EF-EDE5-450B-8FDA-55266CE9501C}" presName="parentText" presStyleLbl="node1" presStyleIdx="2" presStyleCnt="7">
        <dgm:presLayoutVars>
          <dgm:chMax val="0"/>
          <dgm:bulletEnabled val="1"/>
        </dgm:presLayoutVars>
      </dgm:prSet>
      <dgm:spPr/>
    </dgm:pt>
    <dgm:pt modelId="{926B631E-2F1F-45FE-9D9A-E294F57DF271}" type="pres">
      <dgm:prSet presAssocID="{0E4E118A-74B2-4F65-9BB6-2BBBEDFFEB59}" presName="spacer" presStyleCnt="0"/>
      <dgm:spPr/>
    </dgm:pt>
    <dgm:pt modelId="{18CCFFF7-3616-4473-A3F5-C1DAB3789ED5}" type="pres">
      <dgm:prSet presAssocID="{5F838605-CD82-47CF-A6A0-258FAA4F5545}" presName="parentText" presStyleLbl="node1" presStyleIdx="3" presStyleCnt="7">
        <dgm:presLayoutVars>
          <dgm:chMax val="0"/>
          <dgm:bulletEnabled val="1"/>
        </dgm:presLayoutVars>
      </dgm:prSet>
      <dgm:spPr/>
    </dgm:pt>
    <dgm:pt modelId="{DBF08857-CD0E-4F51-B265-EC71036A4711}" type="pres">
      <dgm:prSet presAssocID="{70C8C190-080A-4E4A-8AC8-EEA78D0AE0F4}" presName="spacer" presStyleCnt="0"/>
      <dgm:spPr/>
    </dgm:pt>
    <dgm:pt modelId="{AD396EBD-99D8-4C88-A35E-D1C74C31EBBA}" type="pres">
      <dgm:prSet presAssocID="{331831B6-5142-4C26-92DD-74BB60F66D6B}" presName="parentText" presStyleLbl="node1" presStyleIdx="4" presStyleCnt="7">
        <dgm:presLayoutVars>
          <dgm:chMax val="0"/>
          <dgm:bulletEnabled val="1"/>
        </dgm:presLayoutVars>
      </dgm:prSet>
      <dgm:spPr/>
    </dgm:pt>
    <dgm:pt modelId="{2075A4C0-91B6-416E-BB28-079E8B4A69D7}" type="pres">
      <dgm:prSet presAssocID="{C45F61C2-3167-4C70-9DC6-95072BA04090}" presName="spacer" presStyleCnt="0"/>
      <dgm:spPr/>
    </dgm:pt>
    <dgm:pt modelId="{417B95E3-F4ED-4DED-8625-48D67F5B60F8}" type="pres">
      <dgm:prSet presAssocID="{7801ACA8-787C-4BAC-9E4F-1D48691D8A03}" presName="parentText" presStyleLbl="node1" presStyleIdx="5" presStyleCnt="7">
        <dgm:presLayoutVars>
          <dgm:chMax val="0"/>
          <dgm:bulletEnabled val="1"/>
        </dgm:presLayoutVars>
      </dgm:prSet>
      <dgm:spPr/>
    </dgm:pt>
    <dgm:pt modelId="{E40AE03D-373A-4372-93BE-67C7E75561ED}" type="pres">
      <dgm:prSet presAssocID="{6DF58648-FFBC-4FAD-87F9-257329D280C8}" presName="spacer" presStyleCnt="0"/>
      <dgm:spPr/>
    </dgm:pt>
    <dgm:pt modelId="{46E13202-5F81-4AC4-B810-F89AFFB98963}" type="pres">
      <dgm:prSet presAssocID="{9C0822B3-DA45-4E51-A477-F013462A8331}" presName="parentText" presStyleLbl="node1" presStyleIdx="6" presStyleCnt="7">
        <dgm:presLayoutVars>
          <dgm:chMax val="0"/>
          <dgm:bulletEnabled val="1"/>
        </dgm:presLayoutVars>
      </dgm:prSet>
      <dgm:spPr/>
    </dgm:pt>
  </dgm:ptLst>
  <dgm:cxnLst>
    <dgm:cxn modelId="{EB200908-D1A7-495B-BBAC-210058732AE7}" type="presOf" srcId="{331831B6-5142-4C26-92DD-74BB60F66D6B}" destId="{AD396EBD-99D8-4C88-A35E-D1C74C31EBBA}" srcOrd="0" destOrd="0" presId="urn:microsoft.com/office/officeart/2005/8/layout/vList2"/>
    <dgm:cxn modelId="{F6CA7C1D-7127-4588-A566-C548B4C543C4}" type="presOf" srcId="{7801ACA8-787C-4BAC-9E4F-1D48691D8A03}" destId="{417B95E3-F4ED-4DED-8625-48D67F5B60F8}" srcOrd="0" destOrd="0" presId="urn:microsoft.com/office/officeart/2005/8/layout/vList2"/>
    <dgm:cxn modelId="{40E43E3A-C5AC-41E4-8907-2031544E95FE}" type="presOf" srcId="{5F838605-CD82-47CF-A6A0-258FAA4F5545}" destId="{18CCFFF7-3616-4473-A3F5-C1DAB3789ED5}" srcOrd="0" destOrd="0" presId="urn:microsoft.com/office/officeart/2005/8/layout/vList2"/>
    <dgm:cxn modelId="{F3CB1D69-6148-4469-ACDD-5B1771F91A88}" type="presOf" srcId="{9B9C8F4B-1CD3-4F1A-B72E-339814E9C007}" destId="{BE805E2A-262F-4492-9DF5-50FA31472305}" srcOrd="0" destOrd="0" presId="urn:microsoft.com/office/officeart/2005/8/layout/vList2"/>
    <dgm:cxn modelId="{A6853A55-2BCC-4119-968D-441758215426}" srcId="{FC51337D-297B-4B8C-817B-AB76415218EA}" destId="{B770BBA6-8A74-4BED-8BB4-8B9613DFE02D}" srcOrd="1" destOrd="0" parTransId="{DA76FE4C-FAA4-4600-9C36-491EC62EEEBD}" sibTransId="{AE15F4F7-035F-4CE9-B5EC-9409053AA233}"/>
    <dgm:cxn modelId="{810CF17B-7A5E-4D03-A169-A893E0053305}" type="presOf" srcId="{FC51337D-297B-4B8C-817B-AB76415218EA}" destId="{8F1CA213-5C00-4EB1-9C1B-AA703534FFBA}" srcOrd="0" destOrd="0" presId="urn:microsoft.com/office/officeart/2005/8/layout/vList2"/>
    <dgm:cxn modelId="{C8C9D382-7515-47CD-AA24-4CF4FDAF03C9}" srcId="{FC51337D-297B-4B8C-817B-AB76415218EA}" destId="{9B9C8F4B-1CD3-4F1A-B72E-339814E9C007}" srcOrd="0" destOrd="0" parTransId="{93F5075B-4F3F-4DB0-B896-C00AA4FA9E31}" sibTransId="{91834D0F-B71B-4A8C-BE3E-1C36850B8DA1}"/>
    <dgm:cxn modelId="{2EB94498-A049-463D-B34E-1D6E12DDF2ED}" type="presOf" srcId="{B770BBA6-8A74-4BED-8BB4-8B9613DFE02D}" destId="{0F1151F8-DAC2-4895-8B9A-2B58CF86872D}" srcOrd="0" destOrd="0" presId="urn:microsoft.com/office/officeart/2005/8/layout/vList2"/>
    <dgm:cxn modelId="{AE6A06A1-C8BA-4D57-94F2-86A88069B28A}" type="presOf" srcId="{9C0822B3-DA45-4E51-A477-F013462A8331}" destId="{46E13202-5F81-4AC4-B810-F89AFFB98963}" srcOrd="0" destOrd="0" presId="urn:microsoft.com/office/officeart/2005/8/layout/vList2"/>
    <dgm:cxn modelId="{032A15A9-29E5-40EA-AE63-AE128317C4A0}" srcId="{FC51337D-297B-4B8C-817B-AB76415218EA}" destId="{7801ACA8-787C-4BAC-9E4F-1D48691D8A03}" srcOrd="5" destOrd="0" parTransId="{7673ED21-6796-47C9-8D77-F3ED8296A365}" sibTransId="{6DF58648-FFBC-4FAD-87F9-257329D280C8}"/>
    <dgm:cxn modelId="{FDC000AD-B4D4-427B-BFA1-4D5B587173CF}" type="presOf" srcId="{746503EF-EDE5-450B-8FDA-55266CE9501C}" destId="{2B216905-E6BC-43DA-A73A-8B3D0393F12A}" srcOrd="0" destOrd="0" presId="urn:microsoft.com/office/officeart/2005/8/layout/vList2"/>
    <dgm:cxn modelId="{17F379C4-B212-4080-8BC1-BB8DBBD753FD}" srcId="{FC51337D-297B-4B8C-817B-AB76415218EA}" destId="{746503EF-EDE5-450B-8FDA-55266CE9501C}" srcOrd="2" destOrd="0" parTransId="{AADF5834-B488-48A3-B5BB-DC79199B798C}" sibTransId="{0E4E118A-74B2-4F65-9BB6-2BBBEDFFEB59}"/>
    <dgm:cxn modelId="{E6B5E1DB-B450-4C42-B062-B26979696189}" srcId="{FC51337D-297B-4B8C-817B-AB76415218EA}" destId="{9C0822B3-DA45-4E51-A477-F013462A8331}" srcOrd="6" destOrd="0" parTransId="{9CC8F368-4142-4EF6-8B2F-F6A4556F6DCA}" sibTransId="{79D61106-48B4-4DDE-AF78-B007B62B1457}"/>
    <dgm:cxn modelId="{1399B8DC-59D2-419C-93C6-EF5E32FB736E}" srcId="{FC51337D-297B-4B8C-817B-AB76415218EA}" destId="{331831B6-5142-4C26-92DD-74BB60F66D6B}" srcOrd="4" destOrd="0" parTransId="{108563CB-8CD1-4601-94D8-B4A2CD04D7CB}" sibTransId="{C45F61C2-3167-4C70-9DC6-95072BA04090}"/>
    <dgm:cxn modelId="{17A7B4E0-581A-4F34-8A42-518FC9AF25E5}" srcId="{FC51337D-297B-4B8C-817B-AB76415218EA}" destId="{5F838605-CD82-47CF-A6A0-258FAA4F5545}" srcOrd="3" destOrd="0" parTransId="{7EF8A42F-1956-43D6-B96D-B0592EFA2130}" sibTransId="{70C8C190-080A-4E4A-8AC8-EEA78D0AE0F4}"/>
    <dgm:cxn modelId="{57F65E92-6289-4909-800D-72CD1A7959A5}" type="presParOf" srcId="{8F1CA213-5C00-4EB1-9C1B-AA703534FFBA}" destId="{BE805E2A-262F-4492-9DF5-50FA31472305}" srcOrd="0" destOrd="0" presId="urn:microsoft.com/office/officeart/2005/8/layout/vList2"/>
    <dgm:cxn modelId="{4B9F7288-F5C1-423E-975E-3D00C4AD3516}" type="presParOf" srcId="{8F1CA213-5C00-4EB1-9C1B-AA703534FFBA}" destId="{EC1C9E33-8C5B-47B8-BC13-B3123A40B06A}" srcOrd="1" destOrd="0" presId="urn:microsoft.com/office/officeart/2005/8/layout/vList2"/>
    <dgm:cxn modelId="{F9FAAEDF-3D18-4E9D-996D-CCA00910C609}" type="presParOf" srcId="{8F1CA213-5C00-4EB1-9C1B-AA703534FFBA}" destId="{0F1151F8-DAC2-4895-8B9A-2B58CF86872D}" srcOrd="2" destOrd="0" presId="urn:microsoft.com/office/officeart/2005/8/layout/vList2"/>
    <dgm:cxn modelId="{9EC764BE-DE58-4712-B2A1-54DF76E20881}" type="presParOf" srcId="{8F1CA213-5C00-4EB1-9C1B-AA703534FFBA}" destId="{5215A078-2A8D-4EA8-84C7-08C796E9FE6F}" srcOrd="3" destOrd="0" presId="urn:microsoft.com/office/officeart/2005/8/layout/vList2"/>
    <dgm:cxn modelId="{000B2325-4980-493A-850B-FA9C68562057}" type="presParOf" srcId="{8F1CA213-5C00-4EB1-9C1B-AA703534FFBA}" destId="{2B216905-E6BC-43DA-A73A-8B3D0393F12A}" srcOrd="4" destOrd="0" presId="urn:microsoft.com/office/officeart/2005/8/layout/vList2"/>
    <dgm:cxn modelId="{94AF1742-F31B-4401-A954-A66A9D6C0270}" type="presParOf" srcId="{8F1CA213-5C00-4EB1-9C1B-AA703534FFBA}" destId="{926B631E-2F1F-45FE-9D9A-E294F57DF271}" srcOrd="5" destOrd="0" presId="urn:microsoft.com/office/officeart/2005/8/layout/vList2"/>
    <dgm:cxn modelId="{8797446F-3D9E-4F42-A138-C346E6582D83}" type="presParOf" srcId="{8F1CA213-5C00-4EB1-9C1B-AA703534FFBA}" destId="{18CCFFF7-3616-4473-A3F5-C1DAB3789ED5}" srcOrd="6" destOrd="0" presId="urn:microsoft.com/office/officeart/2005/8/layout/vList2"/>
    <dgm:cxn modelId="{CD4DFE72-A049-416F-93FD-B820E2456DFB}" type="presParOf" srcId="{8F1CA213-5C00-4EB1-9C1B-AA703534FFBA}" destId="{DBF08857-CD0E-4F51-B265-EC71036A4711}" srcOrd="7" destOrd="0" presId="urn:microsoft.com/office/officeart/2005/8/layout/vList2"/>
    <dgm:cxn modelId="{9CB308F3-A5C6-4B68-B4BF-BF1C2D5ABB5F}" type="presParOf" srcId="{8F1CA213-5C00-4EB1-9C1B-AA703534FFBA}" destId="{AD396EBD-99D8-4C88-A35E-D1C74C31EBBA}" srcOrd="8" destOrd="0" presId="urn:microsoft.com/office/officeart/2005/8/layout/vList2"/>
    <dgm:cxn modelId="{86F6357F-A932-48D1-A9BC-708721919B89}" type="presParOf" srcId="{8F1CA213-5C00-4EB1-9C1B-AA703534FFBA}" destId="{2075A4C0-91B6-416E-BB28-079E8B4A69D7}" srcOrd="9" destOrd="0" presId="urn:microsoft.com/office/officeart/2005/8/layout/vList2"/>
    <dgm:cxn modelId="{0E55CFE3-5D5B-4B73-975B-079F2EBCDD90}" type="presParOf" srcId="{8F1CA213-5C00-4EB1-9C1B-AA703534FFBA}" destId="{417B95E3-F4ED-4DED-8625-48D67F5B60F8}" srcOrd="10" destOrd="0" presId="urn:microsoft.com/office/officeart/2005/8/layout/vList2"/>
    <dgm:cxn modelId="{9FB68518-68A3-4C42-B5BD-0FA06430A8F2}" type="presParOf" srcId="{8F1CA213-5C00-4EB1-9C1B-AA703534FFBA}" destId="{E40AE03D-373A-4372-93BE-67C7E75561ED}" srcOrd="11" destOrd="0" presId="urn:microsoft.com/office/officeart/2005/8/layout/vList2"/>
    <dgm:cxn modelId="{E52EB8CF-E78D-47CD-83C8-03A62BDD8489}" type="presParOf" srcId="{8F1CA213-5C00-4EB1-9C1B-AA703534FFBA}" destId="{46E13202-5F81-4AC4-B810-F89AFFB98963}" srcOrd="1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5869AC-F568-4377-8E0C-66762272F0CD}"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899C2300-9D6D-4400-8885-B0753C2ACE8D}">
      <dgm:prSet/>
      <dgm:spPr/>
      <dgm:t>
        <a:bodyPr/>
        <a:lstStyle/>
        <a:p>
          <a:pPr>
            <a:lnSpc>
              <a:spcPct val="100000"/>
            </a:lnSpc>
          </a:pPr>
          <a:endParaRPr lang="pt-BR" dirty="0"/>
        </a:p>
      </dgm:t>
    </dgm:pt>
    <dgm:pt modelId="{1D4962AE-C986-4C39-AD4F-73FA4FED30EB}" type="parTrans" cxnId="{3B3FB0F6-FEA7-4439-A6AE-B2BA718EE7CE}">
      <dgm:prSet/>
      <dgm:spPr/>
      <dgm:t>
        <a:bodyPr/>
        <a:lstStyle/>
        <a:p>
          <a:endParaRPr lang="pt-BR"/>
        </a:p>
      </dgm:t>
    </dgm:pt>
    <dgm:pt modelId="{145D435B-7148-48B4-A0D9-1CB546916443}" type="sibTrans" cxnId="{3B3FB0F6-FEA7-4439-A6AE-B2BA718EE7CE}">
      <dgm:prSet/>
      <dgm:spPr/>
      <dgm:t>
        <a:bodyPr/>
        <a:lstStyle/>
        <a:p>
          <a:endParaRPr lang="pt-BR"/>
        </a:p>
      </dgm:t>
    </dgm:pt>
    <dgm:pt modelId="{4A994565-CC53-4845-AC53-818AE549AA0B}">
      <dgm:prSet/>
      <dgm:spPr/>
      <dgm:t>
        <a:bodyPr/>
        <a:lstStyle/>
        <a:p>
          <a:pPr>
            <a:lnSpc>
              <a:spcPct val="100000"/>
            </a:lnSpc>
          </a:pPr>
          <a:endParaRPr lang="pt-BR" dirty="0"/>
        </a:p>
      </dgm:t>
    </dgm:pt>
    <dgm:pt modelId="{FC0946B2-7697-4F7F-AADF-EA712484A30A}" type="parTrans" cxnId="{C7E0C099-FBAF-4E27-8660-4A31CCE1936F}">
      <dgm:prSet/>
      <dgm:spPr/>
      <dgm:t>
        <a:bodyPr/>
        <a:lstStyle/>
        <a:p>
          <a:endParaRPr lang="pt-BR"/>
        </a:p>
      </dgm:t>
    </dgm:pt>
    <dgm:pt modelId="{AED58FAC-178D-418C-A153-8720CA921B65}" type="sibTrans" cxnId="{C7E0C099-FBAF-4E27-8660-4A31CCE1936F}">
      <dgm:prSet/>
      <dgm:spPr/>
      <dgm:t>
        <a:bodyPr/>
        <a:lstStyle/>
        <a:p>
          <a:endParaRPr lang="pt-BR"/>
        </a:p>
      </dgm:t>
    </dgm:pt>
    <dgm:pt modelId="{D3CF42FE-3980-4610-856C-49AE896D3F73}">
      <dgm:prSet/>
      <dgm:spPr/>
      <dgm:t>
        <a:bodyPr/>
        <a:lstStyle/>
        <a:p>
          <a:pPr>
            <a:lnSpc>
              <a:spcPct val="100000"/>
            </a:lnSpc>
          </a:pPr>
          <a:endParaRPr lang="pt-BR" dirty="0"/>
        </a:p>
      </dgm:t>
    </dgm:pt>
    <dgm:pt modelId="{CAF5AFEC-1E7D-4552-9612-6B9FD47696AD}" type="parTrans" cxnId="{3A2319A5-E13D-4255-BDDD-B054F4ED635C}">
      <dgm:prSet/>
      <dgm:spPr/>
      <dgm:t>
        <a:bodyPr/>
        <a:lstStyle/>
        <a:p>
          <a:endParaRPr lang="pt-BR"/>
        </a:p>
      </dgm:t>
    </dgm:pt>
    <dgm:pt modelId="{614F0BDC-6FA1-4A6F-838E-580DE6E3A10D}" type="sibTrans" cxnId="{3A2319A5-E13D-4255-BDDD-B054F4ED635C}">
      <dgm:prSet/>
      <dgm:spPr/>
      <dgm:t>
        <a:bodyPr/>
        <a:lstStyle/>
        <a:p>
          <a:endParaRPr lang="pt-BR"/>
        </a:p>
      </dgm:t>
    </dgm:pt>
    <dgm:pt modelId="{20A3B0AB-79AD-4DA3-B0A1-EFBBA3BF3C2B}">
      <dgm:prSet/>
      <dgm:spPr/>
      <dgm:t>
        <a:bodyPr/>
        <a:lstStyle/>
        <a:p>
          <a:pPr>
            <a:lnSpc>
              <a:spcPct val="100000"/>
            </a:lnSpc>
          </a:pPr>
          <a:endParaRPr lang="pt-BR" dirty="0"/>
        </a:p>
      </dgm:t>
    </dgm:pt>
    <dgm:pt modelId="{8F65F5C1-C900-442D-A9EA-4B972AABD405}" type="parTrans" cxnId="{8AFC3826-7B75-4CAF-9400-66ED577D7371}">
      <dgm:prSet/>
      <dgm:spPr/>
      <dgm:t>
        <a:bodyPr/>
        <a:lstStyle/>
        <a:p>
          <a:endParaRPr lang="pt-BR"/>
        </a:p>
      </dgm:t>
    </dgm:pt>
    <dgm:pt modelId="{E4A26D5B-94B7-4690-A89E-E0D35852E4F7}" type="sibTrans" cxnId="{8AFC3826-7B75-4CAF-9400-66ED577D7371}">
      <dgm:prSet/>
      <dgm:spPr/>
      <dgm:t>
        <a:bodyPr/>
        <a:lstStyle/>
        <a:p>
          <a:endParaRPr lang="pt-BR"/>
        </a:p>
      </dgm:t>
    </dgm:pt>
    <dgm:pt modelId="{4B43120E-83BE-4E99-BE39-8A2532FE92DA}">
      <dgm:prSet/>
      <dgm:spPr/>
      <dgm:t>
        <a:bodyPr/>
        <a:lstStyle/>
        <a:p>
          <a:pPr>
            <a:lnSpc>
              <a:spcPct val="100000"/>
            </a:lnSpc>
          </a:pPr>
          <a:r>
            <a:rPr lang="pt-BR" dirty="0"/>
            <a:t> </a:t>
          </a:r>
        </a:p>
      </dgm:t>
    </dgm:pt>
    <dgm:pt modelId="{88CB67C9-7D4D-44F8-9ADB-6BD6F9571DEC}" type="parTrans" cxnId="{5E11DF55-50A1-46F2-AEF7-6BBD3DDE87F1}">
      <dgm:prSet/>
      <dgm:spPr/>
      <dgm:t>
        <a:bodyPr/>
        <a:lstStyle/>
        <a:p>
          <a:endParaRPr lang="pt-BR"/>
        </a:p>
      </dgm:t>
    </dgm:pt>
    <dgm:pt modelId="{CC5AA7D2-592C-4D6A-A3C9-CCBF71A36AC3}" type="sibTrans" cxnId="{5E11DF55-50A1-46F2-AEF7-6BBD3DDE87F1}">
      <dgm:prSet/>
      <dgm:spPr/>
      <dgm:t>
        <a:bodyPr/>
        <a:lstStyle/>
        <a:p>
          <a:endParaRPr lang="pt-BR"/>
        </a:p>
      </dgm:t>
    </dgm:pt>
    <dgm:pt modelId="{711F752B-C3B6-4899-B2C1-55C40BB42A5D}" type="pres">
      <dgm:prSet presAssocID="{6D5869AC-F568-4377-8E0C-66762272F0CD}" presName="root" presStyleCnt="0">
        <dgm:presLayoutVars>
          <dgm:dir/>
          <dgm:resizeHandles val="exact"/>
        </dgm:presLayoutVars>
      </dgm:prSet>
      <dgm:spPr/>
    </dgm:pt>
    <dgm:pt modelId="{91100472-655F-4F14-9C76-8C1B16ADB29A}" type="pres">
      <dgm:prSet presAssocID="{899C2300-9D6D-4400-8885-B0753C2ACE8D}" presName="compNode" presStyleCnt="0"/>
      <dgm:spPr/>
    </dgm:pt>
    <dgm:pt modelId="{A9B8043A-AEF7-4834-B8D5-F966481E512B}" type="pres">
      <dgm:prSet presAssocID="{899C2300-9D6D-4400-8885-B0753C2ACE8D}" presName="bgRect" presStyleLbl="bgShp" presStyleIdx="0" presStyleCnt="5"/>
      <dgm:spPr/>
    </dgm:pt>
    <dgm:pt modelId="{38CFED40-C5AF-431B-ADE7-ED9DC6BBAB40}" type="pres">
      <dgm:prSet presAssocID="{899C2300-9D6D-4400-8885-B0753C2ACE8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statísticas"/>
        </a:ext>
      </dgm:extLst>
    </dgm:pt>
    <dgm:pt modelId="{6316C4B8-AF87-4670-9049-A5D36CA6974C}" type="pres">
      <dgm:prSet presAssocID="{899C2300-9D6D-4400-8885-B0753C2ACE8D}" presName="spaceRect" presStyleCnt="0"/>
      <dgm:spPr/>
    </dgm:pt>
    <dgm:pt modelId="{E7B0A222-0441-4785-A152-48ABDEF3742B}" type="pres">
      <dgm:prSet presAssocID="{899C2300-9D6D-4400-8885-B0753C2ACE8D}" presName="parTx" presStyleLbl="revTx" presStyleIdx="0" presStyleCnt="5">
        <dgm:presLayoutVars>
          <dgm:chMax val="0"/>
          <dgm:chPref val="0"/>
        </dgm:presLayoutVars>
      </dgm:prSet>
      <dgm:spPr/>
    </dgm:pt>
    <dgm:pt modelId="{3DBDAEC0-8D1C-469D-9CB1-2E519D6EF2B7}" type="pres">
      <dgm:prSet presAssocID="{145D435B-7148-48B4-A0D9-1CB546916443}" presName="sibTrans" presStyleCnt="0"/>
      <dgm:spPr/>
    </dgm:pt>
    <dgm:pt modelId="{DE93BCEC-D755-426D-81CB-53A82664285F}" type="pres">
      <dgm:prSet presAssocID="{4A994565-CC53-4845-AC53-818AE549AA0B}" presName="compNode" presStyleCnt="0"/>
      <dgm:spPr/>
    </dgm:pt>
    <dgm:pt modelId="{5C98F2BB-1C5D-40A6-AF0A-D15E52A3FCD1}" type="pres">
      <dgm:prSet presAssocID="{4A994565-CC53-4845-AC53-818AE549AA0B}" presName="bgRect" presStyleLbl="bgShp" presStyleIdx="1" presStyleCnt="5"/>
      <dgm:spPr/>
    </dgm:pt>
    <dgm:pt modelId="{ECABDE69-2655-49EC-B65A-FEC8524E3F00}" type="pres">
      <dgm:prSet presAssocID="{4A994565-CC53-4845-AC53-818AE549AA0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stetoscópio"/>
        </a:ext>
      </dgm:extLst>
    </dgm:pt>
    <dgm:pt modelId="{1BEDBCDE-61F5-43BE-A4CE-BBE2214A8C20}" type="pres">
      <dgm:prSet presAssocID="{4A994565-CC53-4845-AC53-818AE549AA0B}" presName="spaceRect" presStyleCnt="0"/>
      <dgm:spPr/>
    </dgm:pt>
    <dgm:pt modelId="{25EC0A3A-82C9-4029-BE7C-6589E793D57D}" type="pres">
      <dgm:prSet presAssocID="{4A994565-CC53-4845-AC53-818AE549AA0B}" presName="parTx" presStyleLbl="revTx" presStyleIdx="1" presStyleCnt="5">
        <dgm:presLayoutVars>
          <dgm:chMax val="0"/>
          <dgm:chPref val="0"/>
        </dgm:presLayoutVars>
      </dgm:prSet>
      <dgm:spPr/>
    </dgm:pt>
    <dgm:pt modelId="{9069FD98-5A23-4B1D-A43A-8A6EF6E452A8}" type="pres">
      <dgm:prSet presAssocID="{AED58FAC-178D-418C-A153-8720CA921B65}" presName="sibTrans" presStyleCnt="0"/>
      <dgm:spPr/>
    </dgm:pt>
    <dgm:pt modelId="{2ADDB9F4-C38A-4B96-A642-ECDE65B0A176}" type="pres">
      <dgm:prSet presAssocID="{D3CF42FE-3980-4610-856C-49AE896D3F73}" presName="compNode" presStyleCnt="0"/>
      <dgm:spPr/>
    </dgm:pt>
    <dgm:pt modelId="{E5A07471-6BDF-481A-9423-5FB823C12214}" type="pres">
      <dgm:prSet presAssocID="{D3CF42FE-3980-4610-856C-49AE896D3F73}" presName="bgRect" presStyleLbl="bgShp" presStyleIdx="2" presStyleCnt="5"/>
      <dgm:spPr/>
    </dgm:pt>
    <dgm:pt modelId="{A568E662-C6C0-4A27-9F2A-D20A83D6482F}" type="pres">
      <dgm:prSet presAssocID="{D3CF42FE-3980-4610-856C-49AE896D3F7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52DA0D6E-11AC-4B57-9F90-5346FEB306FA}" type="pres">
      <dgm:prSet presAssocID="{D3CF42FE-3980-4610-856C-49AE896D3F73}" presName="spaceRect" presStyleCnt="0"/>
      <dgm:spPr/>
    </dgm:pt>
    <dgm:pt modelId="{3A76559C-5859-45FC-91AD-0757D820C845}" type="pres">
      <dgm:prSet presAssocID="{D3CF42FE-3980-4610-856C-49AE896D3F73}" presName="parTx" presStyleLbl="revTx" presStyleIdx="2" presStyleCnt="5">
        <dgm:presLayoutVars>
          <dgm:chMax val="0"/>
          <dgm:chPref val="0"/>
        </dgm:presLayoutVars>
      </dgm:prSet>
      <dgm:spPr/>
    </dgm:pt>
    <dgm:pt modelId="{648A77B1-0CE1-4396-8AD1-7837FB3F1733}" type="pres">
      <dgm:prSet presAssocID="{614F0BDC-6FA1-4A6F-838E-580DE6E3A10D}" presName="sibTrans" presStyleCnt="0"/>
      <dgm:spPr/>
    </dgm:pt>
    <dgm:pt modelId="{D618CE97-D149-4B13-9B1E-9A6A2983F69B}" type="pres">
      <dgm:prSet presAssocID="{4B43120E-83BE-4E99-BE39-8A2532FE92DA}" presName="compNode" presStyleCnt="0"/>
      <dgm:spPr/>
    </dgm:pt>
    <dgm:pt modelId="{B69C5D36-ED54-42D5-BF37-A9C04CFCDA96}" type="pres">
      <dgm:prSet presAssocID="{4B43120E-83BE-4E99-BE39-8A2532FE92DA}" presName="bgRect" presStyleLbl="bgShp" presStyleIdx="3" presStyleCnt="5"/>
      <dgm:spPr/>
    </dgm:pt>
    <dgm:pt modelId="{2BFFAD60-DF94-41CC-BB72-83DE52B8CE05}" type="pres">
      <dgm:prSet presAssocID="{4B43120E-83BE-4E99-BE39-8A2532FE92D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ca de seleção"/>
        </a:ext>
      </dgm:extLst>
    </dgm:pt>
    <dgm:pt modelId="{426864EB-BE6E-47BA-A2A2-DE63B4434B13}" type="pres">
      <dgm:prSet presAssocID="{4B43120E-83BE-4E99-BE39-8A2532FE92DA}" presName="spaceRect" presStyleCnt="0"/>
      <dgm:spPr/>
    </dgm:pt>
    <dgm:pt modelId="{206965AE-6001-4359-99C8-F9F68B17BDB3}" type="pres">
      <dgm:prSet presAssocID="{4B43120E-83BE-4E99-BE39-8A2532FE92DA}" presName="parTx" presStyleLbl="revTx" presStyleIdx="3" presStyleCnt="5">
        <dgm:presLayoutVars>
          <dgm:chMax val="0"/>
          <dgm:chPref val="0"/>
        </dgm:presLayoutVars>
      </dgm:prSet>
      <dgm:spPr/>
    </dgm:pt>
    <dgm:pt modelId="{CD25477C-78E8-44EC-B4AA-1DC2B795C96B}" type="pres">
      <dgm:prSet presAssocID="{CC5AA7D2-592C-4D6A-A3C9-CCBF71A36AC3}" presName="sibTrans" presStyleCnt="0"/>
      <dgm:spPr/>
    </dgm:pt>
    <dgm:pt modelId="{60C77F72-847E-4150-A357-18CCB19CDD06}" type="pres">
      <dgm:prSet presAssocID="{20A3B0AB-79AD-4DA3-B0A1-EFBBA3BF3C2B}" presName="compNode" presStyleCnt="0"/>
      <dgm:spPr/>
    </dgm:pt>
    <dgm:pt modelId="{12441049-1E28-46FB-807B-D1BC3855752F}" type="pres">
      <dgm:prSet presAssocID="{20A3B0AB-79AD-4DA3-B0A1-EFBBA3BF3C2B}" presName="bgRect" presStyleLbl="bgShp" presStyleIdx="4" presStyleCnt="5"/>
      <dgm:spPr/>
    </dgm:pt>
    <dgm:pt modelId="{FA19BC35-0CE5-45A0-A2FF-34D4F80791ED}" type="pres">
      <dgm:prSet presAssocID="{20A3B0AB-79AD-4DA3-B0A1-EFBBA3BF3C2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cador"/>
        </a:ext>
      </dgm:extLst>
    </dgm:pt>
    <dgm:pt modelId="{99DEB00B-1EE6-4D92-BB5F-39D435D95B38}" type="pres">
      <dgm:prSet presAssocID="{20A3B0AB-79AD-4DA3-B0A1-EFBBA3BF3C2B}" presName="spaceRect" presStyleCnt="0"/>
      <dgm:spPr/>
    </dgm:pt>
    <dgm:pt modelId="{D8250B9A-5DDE-4D9E-9E5E-08796B4CF42B}" type="pres">
      <dgm:prSet presAssocID="{20A3B0AB-79AD-4DA3-B0A1-EFBBA3BF3C2B}" presName="parTx" presStyleLbl="revTx" presStyleIdx="4" presStyleCnt="5">
        <dgm:presLayoutVars>
          <dgm:chMax val="0"/>
          <dgm:chPref val="0"/>
        </dgm:presLayoutVars>
      </dgm:prSet>
      <dgm:spPr/>
    </dgm:pt>
  </dgm:ptLst>
  <dgm:cxnLst>
    <dgm:cxn modelId="{88D2440E-9039-4FF3-A4A1-9E6898DFDD70}" type="presOf" srcId="{6D5869AC-F568-4377-8E0C-66762272F0CD}" destId="{711F752B-C3B6-4899-B2C1-55C40BB42A5D}" srcOrd="0" destOrd="0" presId="urn:microsoft.com/office/officeart/2018/2/layout/IconVerticalSolidList"/>
    <dgm:cxn modelId="{8AFC3826-7B75-4CAF-9400-66ED577D7371}" srcId="{6D5869AC-F568-4377-8E0C-66762272F0CD}" destId="{20A3B0AB-79AD-4DA3-B0A1-EFBBA3BF3C2B}" srcOrd="4" destOrd="0" parTransId="{8F65F5C1-C900-442D-A9EA-4B972AABD405}" sibTransId="{E4A26D5B-94B7-4690-A89E-E0D35852E4F7}"/>
    <dgm:cxn modelId="{02CF784B-77CC-42B4-8CB7-46A33C7A048B}" type="presOf" srcId="{20A3B0AB-79AD-4DA3-B0A1-EFBBA3BF3C2B}" destId="{D8250B9A-5DDE-4D9E-9E5E-08796B4CF42B}" srcOrd="0" destOrd="0" presId="urn:microsoft.com/office/officeart/2018/2/layout/IconVerticalSolidList"/>
    <dgm:cxn modelId="{5E11DF55-50A1-46F2-AEF7-6BBD3DDE87F1}" srcId="{6D5869AC-F568-4377-8E0C-66762272F0CD}" destId="{4B43120E-83BE-4E99-BE39-8A2532FE92DA}" srcOrd="3" destOrd="0" parTransId="{88CB67C9-7D4D-44F8-9ADB-6BD6F9571DEC}" sibTransId="{CC5AA7D2-592C-4D6A-A3C9-CCBF71A36AC3}"/>
    <dgm:cxn modelId="{E6C3F158-CB54-4770-8679-F3319A7EE7AC}" type="presOf" srcId="{4B43120E-83BE-4E99-BE39-8A2532FE92DA}" destId="{206965AE-6001-4359-99C8-F9F68B17BDB3}" srcOrd="0" destOrd="0" presId="urn:microsoft.com/office/officeart/2018/2/layout/IconVerticalSolidList"/>
    <dgm:cxn modelId="{C7E0C099-FBAF-4E27-8660-4A31CCE1936F}" srcId="{6D5869AC-F568-4377-8E0C-66762272F0CD}" destId="{4A994565-CC53-4845-AC53-818AE549AA0B}" srcOrd="1" destOrd="0" parTransId="{FC0946B2-7697-4F7F-AADF-EA712484A30A}" sibTransId="{AED58FAC-178D-418C-A153-8720CA921B65}"/>
    <dgm:cxn modelId="{8D41CB99-5F75-45C9-B8E4-0B311FC17E13}" type="presOf" srcId="{899C2300-9D6D-4400-8885-B0753C2ACE8D}" destId="{E7B0A222-0441-4785-A152-48ABDEF3742B}" srcOrd="0" destOrd="0" presId="urn:microsoft.com/office/officeart/2018/2/layout/IconVerticalSolidList"/>
    <dgm:cxn modelId="{3A2319A5-E13D-4255-BDDD-B054F4ED635C}" srcId="{6D5869AC-F568-4377-8E0C-66762272F0CD}" destId="{D3CF42FE-3980-4610-856C-49AE896D3F73}" srcOrd="2" destOrd="0" parTransId="{CAF5AFEC-1E7D-4552-9612-6B9FD47696AD}" sibTransId="{614F0BDC-6FA1-4A6F-838E-580DE6E3A10D}"/>
    <dgm:cxn modelId="{24973DCD-7255-4AAC-BF60-B9CD84F877FB}" type="presOf" srcId="{D3CF42FE-3980-4610-856C-49AE896D3F73}" destId="{3A76559C-5859-45FC-91AD-0757D820C845}" srcOrd="0" destOrd="0" presId="urn:microsoft.com/office/officeart/2018/2/layout/IconVerticalSolidList"/>
    <dgm:cxn modelId="{ADB30AE0-161F-4A58-8E62-F1BAB81B5643}" type="presOf" srcId="{4A994565-CC53-4845-AC53-818AE549AA0B}" destId="{25EC0A3A-82C9-4029-BE7C-6589E793D57D}" srcOrd="0" destOrd="0" presId="urn:microsoft.com/office/officeart/2018/2/layout/IconVerticalSolidList"/>
    <dgm:cxn modelId="{3B3FB0F6-FEA7-4439-A6AE-B2BA718EE7CE}" srcId="{6D5869AC-F568-4377-8E0C-66762272F0CD}" destId="{899C2300-9D6D-4400-8885-B0753C2ACE8D}" srcOrd="0" destOrd="0" parTransId="{1D4962AE-C986-4C39-AD4F-73FA4FED30EB}" sibTransId="{145D435B-7148-48B4-A0D9-1CB546916443}"/>
    <dgm:cxn modelId="{88F53962-5495-444D-A4F6-92FC7B3AB1E1}" type="presParOf" srcId="{711F752B-C3B6-4899-B2C1-55C40BB42A5D}" destId="{91100472-655F-4F14-9C76-8C1B16ADB29A}" srcOrd="0" destOrd="0" presId="urn:microsoft.com/office/officeart/2018/2/layout/IconVerticalSolidList"/>
    <dgm:cxn modelId="{3EBE3B8D-A2AF-4067-845B-93EBF4B50CBE}" type="presParOf" srcId="{91100472-655F-4F14-9C76-8C1B16ADB29A}" destId="{A9B8043A-AEF7-4834-B8D5-F966481E512B}" srcOrd="0" destOrd="0" presId="urn:microsoft.com/office/officeart/2018/2/layout/IconVerticalSolidList"/>
    <dgm:cxn modelId="{D6BAB31D-BA49-41E2-97B6-4512EABD0001}" type="presParOf" srcId="{91100472-655F-4F14-9C76-8C1B16ADB29A}" destId="{38CFED40-C5AF-431B-ADE7-ED9DC6BBAB40}" srcOrd="1" destOrd="0" presId="urn:microsoft.com/office/officeart/2018/2/layout/IconVerticalSolidList"/>
    <dgm:cxn modelId="{0AC2A14D-52D9-4DF4-90A6-3357C4FFB782}" type="presParOf" srcId="{91100472-655F-4F14-9C76-8C1B16ADB29A}" destId="{6316C4B8-AF87-4670-9049-A5D36CA6974C}" srcOrd="2" destOrd="0" presId="urn:microsoft.com/office/officeart/2018/2/layout/IconVerticalSolidList"/>
    <dgm:cxn modelId="{4EB1446D-D13E-416E-AB20-F50D6EB80173}" type="presParOf" srcId="{91100472-655F-4F14-9C76-8C1B16ADB29A}" destId="{E7B0A222-0441-4785-A152-48ABDEF3742B}" srcOrd="3" destOrd="0" presId="urn:microsoft.com/office/officeart/2018/2/layout/IconVerticalSolidList"/>
    <dgm:cxn modelId="{6E4C62DC-E139-403A-9244-004A66CF646F}" type="presParOf" srcId="{711F752B-C3B6-4899-B2C1-55C40BB42A5D}" destId="{3DBDAEC0-8D1C-469D-9CB1-2E519D6EF2B7}" srcOrd="1" destOrd="0" presId="urn:microsoft.com/office/officeart/2018/2/layout/IconVerticalSolidList"/>
    <dgm:cxn modelId="{BFFF4AF2-D120-4945-B7C0-2C49C152FE74}" type="presParOf" srcId="{711F752B-C3B6-4899-B2C1-55C40BB42A5D}" destId="{DE93BCEC-D755-426D-81CB-53A82664285F}" srcOrd="2" destOrd="0" presId="urn:microsoft.com/office/officeart/2018/2/layout/IconVerticalSolidList"/>
    <dgm:cxn modelId="{FB798E16-0B12-4B0F-8B20-4C16D3F6E7D7}" type="presParOf" srcId="{DE93BCEC-D755-426D-81CB-53A82664285F}" destId="{5C98F2BB-1C5D-40A6-AF0A-D15E52A3FCD1}" srcOrd="0" destOrd="0" presId="urn:microsoft.com/office/officeart/2018/2/layout/IconVerticalSolidList"/>
    <dgm:cxn modelId="{3EE39DF6-97D8-4A5D-A3AC-C540DD821E6B}" type="presParOf" srcId="{DE93BCEC-D755-426D-81CB-53A82664285F}" destId="{ECABDE69-2655-49EC-B65A-FEC8524E3F00}" srcOrd="1" destOrd="0" presId="urn:microsoft.com/office/officeart/2018/2/layout/IconVerticalSolidList"/>
    <dgm:cxn modelId="{AA48EE6B-5F68-4E80-8BCA-B0936209547D}" type="presParOf" srcId="{DE93BCEC-D755-426D-81CB-53A82664285F}" destId="{1BEDBCDE-61F5-43BE-A4CE-BBE2214A8C20}" srcOrd="2" destOrd="0" presId="urn:microsoft.com/office/officeart/2018/2/layout/IconVerticalSolidList"/>
    <dgm:cxn modelId="{7AA89894-EA5A-4957-A750-029A0990686F}" type="presParOf" srcId="{DE93BCEC-D755-426D-81CB-53A82664285F}" destId="{25EC0A3A-82C9-4029-BE7C-6589E793D57D}" srcOrd="3" destOrd="0" presId="urn:microsoft.com/office/officeart/2018/2/layout/IconVerticalSolidList"/>
    <dgm:cxn modelId="{A3B9C77A-58BC-4FEB-ADD5-8810D7F368F6}" type="presParOf" srcId="{711F752B-C3B6-4899-B2C1-55C40BB42A5D}" destId="{9069FD98-5A23-4B1D-A43A-8A6EF6E452A8}" srcOrd="3" destOrd="0" presId="urn:microsoft.com/office/officeart/2018/2/layout/IconVerticalSolidList"/>
    <dgm:cxn modelId="{F2115151-033E-4933-9800-4EF1B9E73F8C}" type="presParOf" srcId="{711F752B-C3B6-4899-B2C1-55C40BB42A5D}" destId="{2ADDB9F4-C38A-4B96-A642-ECDE65B0A176}" srcOrd="4" destOrd="0" presId="urn:microsoft.com/office/officeart/2018/2/layout/IconVerticalSolidList"/>
    <dgm:cxn modelId="{A9811448-0D00-42BE-9D4B-D61E8721AC64}" type="presParOf" srcId="{2ADDB9F4-C38A-4B96-A642-ECDE65B0A176}" destId="{E5A07471-6BDF-481A-9423-5FB823C12214}" srcOrd="0" destOrd="0" presId="urn:microsoft.com/office/officeart/2018/2/layout/IconVerticalSolidList"/>
    <dgm:cxn modelId="{8B052CB0-DEFE-4806-9508-948825452416}" type="presParOf" srcId="{2ADDB9F4-C38A-4B96-A642-ECDE65B0A176}" destId="{A568E662-C6C0-4A27-9F2A-D20A83D6482F}" srcOrd="1" destOrd="0" presId="urn:microsoft.com/office/officeart/2018/2/layout/IconVerticalSolidList"/>
    <dgm:cxn modelId="{48EFDF3A-CAA4-4B87-8036-272607CCBD5B}" type="presParOf" srcId="{2ADDB9F4-C38A-4B96-A642-ECDE65B0A176}" destId="{52DA0D6E-11AC-4B57-9F90-5346FEB306FA}" srcOrd="2" destOrd="0" presId="urn:microsoft.com/office/officeart/2018/2/layout/IconVerticalSolidList"/>
    <dgm:cxn modelId="{4C772C79-B71D-462F-BB3C-46DF58FBD850}" type="presParOf" srcId="{2ADDB9F4-C38A-4B96-A642-ECDE65B0A176}" destId="{3A76559C-5859-45FC-91AD-0757D820C845}" srcOrd="3" destOrd="0" presId="urn:microsoft.com/office/officeart/2018/2/layout/IconVerticalSolidList"/>
    <dgm:cxn modelId="{422E3065-4AD6-452A-ACC6-44AAECBECEBF}" type="presParOf" srcId="{711F752B-C3B6-4899-B2C1-55C40BB42A5D}" destId="{648A77B1-0CE1-4396-8AD1-7837FB3F1733}" srcOrd="5" destOrd="0" presId="urn:microsoft.com/office/officeart/2018/2/layout/IconVerticalSolidList"/>
    <dgm:cxn modelId="{DFF37307-CB94-4A3E-8C7E-7E6733999223}" type="presParOf" srcId="{711F752B-C3B6-4899-B2C1-55C40BB42A5D}" destId="{D618CE97-D149-4B13-9B1E-9A6A2983F69B}" srcOrd="6" destOrd="0" presId="urn:microsoft.com/office/officeart/2018/2/layout/IconVerticalSolidList"/>
    <dgm:cxn modelId="{81BEC195-24AD-4EDB-81D6-E0FD13F63441}" type="presParOf" srcId="{D618CE97-D149-4B13-9B1E-9A6A2983F69B}" destId="{B69C5D36-ED54-42D5-BF37-A9C04CFCDA96}" srcOrd="0" destOrd="0" presId="urn:microsoft.com/office/officeart/2018/2/layout/IconVerticalSolidList"/>
    <dgm:cxn modelId="{3A457C59-1A6B-4E87-AB95-463A4FF97C49}" type="presParOf" srcId="{D618CE97-D149-4B13-9B1E-9A6A2983F69B}" destId="{2BFFAD60-DF94-41CC-BB72-83DE52B8CE05}" srcOrd="1" destOrd="0" presId="urn:microsoft.com/office/officeart/2018/2/layout/IconVerticalSolidList"/>
    <dgm:cxn modelId="{4959A764-B1D2-4A5C-9929-A16BFDD68347}" type="presParOf" srcId="{D618CE97-D149-4B13-9B1E-9A6A2983F69B}" destId="{426864EB-BE6E-47BA-A2A2-DE63B4434B13}" srcOrd="2" destOrd="0" presId="urn:microsoft.com/office/officeart/2018/2/layout/IconVerticalSolidList"/>
    <dgm:cxn modelId="{F2529952-5332-4183-BAD9-4E79A5FF2055}" type="presParOf" srcId="{D618CE97-D149-4B13-9B1E-9A6A2983F69B}" destId="{206965AE-6001-4359-99C8-F9F68B17BDB3}" srcOrd="3" destOrd="0" presId="urn:microsoft.com/office/officeart/2018/2/layout/IconVerticalSolidList"/>
    <dgm:cxn modelId="{D5F23383-7F9C-474C-9E89-29C9C43F4A62}" type="presParOf" srcId="{711F752B-C3B6-4899-B2C1-55C40BB42A5D}" destId="{CD25477C-78E8-44EC-B4AA-1DC2B795C96B}" srcOrd="7" destOrd="0" presId="urn:microsoft.com/office/officeart/2018/2/layout/IconVerticalSolidList"/>
    <dgm:cxn modelId="{995557D3-FD35-4E98-A1B0-D884500FC1B4}" type="presParOf" srcId="{711F752B-C3B6-4899-B2C1-55C40BB42A5D}" destId="{60C77F72-847E-4150-A357-18CCB19CDD06}" srcOrd="8" destOrd="0" presId="urn:microsoft.com/office/officeart/2018/2/layout/IconVerticalSolidList"/>
    <dgm:cxn modelId="{09ACCB2F-7EFC-4A7A-8B68-98CADD260B5B}" type="presParOf" srcId="{60C77F72-847E-4150-A357-18CCB19CDD06}" destId="{12441049-1E28-46FB-807B-D1BC3855752F}" srcOrd="0" destOrd="0" presId="urn:microsoft.com/office/officeart/2018/2/layout/IconVerticalSolidList"/>
    <dgm:cxn modelId="{8C391451-76CC-4582-AD8B-41112EBF83CB}" type="presParOf" srcId="{60C77F72-847E-4150-A357-18CCB19CDD06}" destId="{FA19BC35-0CE5-45A0-A2FF-34D4F80791ED}" srcOrd="1" destOrd="0" presId="urn:microsoft.com/office/officeart/2018/2/layout/IconVerticalSolidList"/>
    <dgm:cxn modelId="{BC1CF7BE-3E82-43F4-8740-BC119E225F8F}" type="presParOf" srcId="{60C77F72-847E-4150-A357-18CCB19CDD06}" destId="{99DEB00B-1EE6-4D92-BB5F-39D435D95B38}" srcOrd="2" destOrd="0" presId="urn:microsoft.com/office/officeart/2018/2/layout/IconVerticalSolidList"/>
    <dgm:cxn modelId="{7CB14324-AE59-4D2A-B746-F25F093D4A98}" type="presParOf" srcId="{60C77F72-847E-4150-A357-18CCB19CDD06}" destId="{D8250B9A-5DDE-4D9E-9E5E-08796B4CF42B}"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05E2A-262F-4492-9DF5-50FA31472305}">
      <dsp:nvSpPr>
        <dsp:cNvPr id="0" name=""/>
        <dsp:cNvSpPr/>
      </dsp:nvSpPr>
      <dsp:spPr>
        <a:xfrm>
          <a:off x="0" y="77852"/>
          <a:ext cx="5141912" cy="678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Introdução</a:t>
          </a:r>
          <a:endParaRPr lang="en-US" sz="2900" kern="1200"/>
        </a:p>
      </dsp:txBody>
      <dsp:txXfrm>
        <a:off x="33127" y="110979"/>
        <a:ext cx="5075658" cy="612346"/>
      </dsp:txXfrm>
    </dsp:sp>
    <dsp:sp modelId="{0F1151F8-DAC2-4895-8B9A-2B58CF86872D}">
      <dsp:nvSpPr>
        <dsp:cNvPr id="0" name=""/>
        <dsp:cNvSpPr/>
      </dsp:nvSpPr>
      <dsp:spPr>
        <a:xfrm>
          <a:off x="0" y="839972"/>
          <a:ext cx="5141912" cy="678600"/>
        </a:xfrm>
        <a:prstGeom prst="roundRect">
          <a:avLst/>
        </a:prstGeom>
        <a:solidFill>
          <a:schemeClr val="accent2">
            <a:hueOff val="317965"/>
            <a:satOff val="-7255"/>
            <a:lumOff val="26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Objetivo</a:t>
          </a:r>
          <a:endParaRPr lang="en-US" sz="2900" kern="1200"/>
        </a:p>
      </dsp:txBody>
      <dsp:txXfrm>
        <a:off x="33127" y="873099"/>
        <a:ext cx="5075658" cy="612346"/>
      </dsp:txXfrm>
    </dsp:sp>
    <dsp:sp modelId="{2B216905-E6BC-43DA-A73A-8B3D0393F12A}">
      <dsp:nvSpPr>
        <dsp:cNvPr id="0" name=""/>
        <dsp:cNvSpPr/>
      </dsp:nvSpPr>
      <dsp:spPr>
        <a:xfrm>
          <a:off x="0" y="1602092"/>
          <a:ext cx="5141912" cy="678600"/>
        </a:xfrm>
        <a:prstGeom prst="roundRect">
          <a:avLst/>
        </a:prstGeom>
        <a:solidFill>
          <a:schemeClr val="accent2">
            <a:hueOff val="635930"/>
            <a:satOff val="-14509"/>
            <a:lumOff val="536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Metodologia</a:t>
          </a:r>
          <a:endParaRPr lang="en-US" sz="2900" kern="1200"/>
        </a:p>
      </dsp:txBody>
      <dsp:txXfrm>
        <a:off x="33127" y="1635219"/>
        <a:ext cx="5075658" cy="612346"/>
      </dsp:txXfrm>
    </dsp:sp>
    <dsp:sp modelId="{18CCFFF7-3616-4473-A3F5-C1DAB3789ED5}">
      <dsp:nvSpPr>
        <dsp:cNvPr id="0" name=""/>
        <dsp:cNvSpPr/>
      </dsp:nvSpPr>
      <dsp:spPr>
        <a:xfrm>
          <a:off x="0" y="2364212"/>
          <a:ext cx="5141912" cy="678600"/>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Discussão</a:t>
          </a:r>
          <a:endParaRPr lang="en-US" sz="2900" kern="1200"/>
        </a:p>
      </dsp:txBody>
      <dsp:txXfrm>
        <a:off x="33127" y="2397339"/>
        <a:ext cx="5075658" cy="612346"/>
      </dsp:txXfrm>
    </dsp:sp>
    <dsp:sp modelId="{AD396EBD-99D8-4C88-A35E-D1C74C31EBBA}">
      <dsp:nvSpPr>
        <dsp:cNvPr id="0" name=""/>
        <dsp:cNvSpPr/>
      </dsp:nvSpPr>
      <dsp:spPr>
        <a:xfrm>
          <a:off x="0" y="3126332"/>
          <a:ext cx="5141912" cy="678600"/>
        </a:xfrm>
        <a:prstGeom prst="roundRect">
          <a:avLst/>
        </a:prstGeom>
        <a:solidFill>
          <a:schemeClr val="accent2">
            <a:hueOff val="1271860"/>
            <a:satOff val="-29019"/>
            <a:lumOff val="107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Limitações</a:t>
          </a:r>
          <a:endParaRPr lang="en-US" sz="2900" kern="1200"/>
        </a:p>
      </dsp:txBody>
      <dsp:txXfrm>
        <a:off x="33127" y="3159459"/>
        <a:ext cx="5075658" cy="612346"/>
      </dsp:txXfrm>
    </dsp:sp>
    <dsp:sp modelId="{417B95E3-F4ED-4DED-8625-48D67F5B60F8}">
      <dsp:nvSpPr>
        <dsp:cNvPr id="0" name=""/>
        <dsp:cNvSpPr/>
      </dsp:nvSpPr>
      <dsp:spPr>
        <a:xfrm>
          <a:off x="0" y="3888452"/>
          <a:ext cx="5141912" cy="678600"/>
        </a:xfrm>
        <a:prstGeom prst="roundRect">
          <a:avLst/>
        </a:prstGeom>
        <a:solidFill>
          <a:schemeClr val="accent2">
            <a:hueOff val="1589824"/>
            <a:satOff val="-36273"/>
            <a:lumOff val="1339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Conclusão</a:t>
          </a:r>
          <a:endParaRPr lang="en-US" sz="2900" kern="1200"/>
        </a:p>
      </dsp:txBody>
      <dsp:txXfrm>
        <a:off x="33127" y="3921579"/>
        <a:ext cx="5075658" cy="612346"/>
      </dsp:txXfrm>
    </dsp:sp>
    <dsp:sp modelId="{46E13202-5F81-4AC4-B810-F89AFFB98963}">
      <dsp:nvSpPr>
        <dsp:cNvPr id="0" name=""/>
        <dsp:cNvSpPr/>
      </dsp:nvSpPr>
      <dsp:spPr>
        <a:xfrm>
          <a:off x="0" y="4650572"/>
          <a:ext cx="5141912" cy="67860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pt-BR" sz="2900" kern="1200"/>
            <a:t>Referências bibliográficas</a:t>
          </a:r>
          <a:endParaRPr lang="en-US" sz="2900" kern="1200"/>
        </a:p>
      </dsp:txBody>
      <dsp:txXfrm>
        <a:off x="33127" y="4683699"/>
        <a:ext cx="5075658" cy="612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8043A-AEF7-4834-B8D5-F966481E512B}">
      <dsp:nvSpPr>
        <dsp:cNvPr id="0" name=""/>
        <dsp:cNvSpPr/>
      </dsp:nvSpPr>
      <dsp:spPr>
        <a:xfrm>
          <a:off x="0" y="3164"/>
          <a:ext cx="6730276" cy="6740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CFED40-C5AF-431B-ADE7-ED9DC6BBAB40}">
      <dsp:nvSpPr>
        <dsp:cNvPr id="0" name=""/>
        <dsp:cNvSpPr/>
      </dsp:nvSpPr>
      <dsp:spPr>
        <a:xfrm>
          <a:off x="203908" y="154832"/>
          <a:ext cx="370742" cy="3707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B0A222-0441-4785-A152-48ABDEF3742B}">
      <dsp:nvSpPr>
        <dsp:cNvPr id="0" name=""/>
        <dsp:cNvSpPr/>
      </dsp:nvSpPr>
      <dsp:spPr>
        <a:xfrm>
          <a:off x="778559" y="3164"/>
          <a:ext cx="5951716" cy="6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40" tIns="71340" rIns="71340" bIns="71340" numCol="1" spcCol="1270" anchor="ctr" anchorCtr="0">
          <a:noAutofit/>
        </a:bodyPr>
        <a:lstStyle/>
        <a:p>
          <a:pPr marL="0" lvl="0" indent="0" algn="l" defTabSz="844550">
            <a:lnSpc>
              <a:spcPct val="100000"/>
            </a:lnSpc>
            <a:spcBef>
              <a:spcPct val="0"/>
            </a:spcBef>
            <a:spcAft>
              <a:spcPct val="35000"/>
            </a:spcAft>
            <a:buNone/>
          </a:pPr>
          <a:endParaRPr lang="pt-BR" sz="1900" kern="1200" dirty="0"/>
        </a:p>
      </dsp:txBody>
      <dsp:txXfrm>
        <a:off x="778559" y="3164"/>
        <a:ext cx="5951716" cy="674077"/>
      </dsp:txXfrm>
    </dsp:sp>
    <dsp:sp modelId="{5C98F2BB-1C5D-40A6-AF0A-D15E52A3FCD1}">
      <dsp:nvSpPr>
        <dsp:cNvPr id="0" name=""/>
        <dsp:cNvSpPr/>
      </dsp:nvSpPr>
      <dsp:spPr>
        <a:xfrm>
          <a:off x="0" y="845761"/>
          <a:ext cx="6730276" cy="6740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ABDE69-2655-49EC-B65A-FEC8524E3F00}">
      <dsp:nvSpPr>
        <dsp:cNvPr id="0" name=""/>
        <dsp:cNvSpPr/>
      </dsp:nvSpPr>
      <dsp:spPr>
        <a:xfrm>
          <a:off x="203908" y="997428"/>
          <a:ext cx="370742" cy="3707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EC0A3A-82C9-4029-BE7C-6589E793D57D}">
      <dsp:nvSpPr>
        <dsp:cNvPr id="0" name=""/>
        <dsp:cNvSpPr/>
      </dsp:nvSpPr>
      <dsp:spPr>
        <a:xfrm>
          <a:off x="778559" y="845761"/>
          <a:ext cx="5951716" cy="6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40" tIns="71340" rIns="71340" bIns="71340" numCol="1" spcCol="1270" anchor="ctr" anchorCtr="0">
          <a:noAutofit/>
        </a:bodyPr>
        <a:lstStyle/>
        <a:p>
          <a:pPr marL="0" lvl="0" indent="0" algn="l" defTabSz="844550">
            <a:lnSpc>
              <a:spcPct val="100000"/>
            </a:lnSpc>
            <a:spcBef>
              <a:spcPct val="0"/>
            </a:spcBef>
            <a:spcAft>
              <a:spcPct val="35000"/>
            </a:spcAft>
            <a:buNone/>
          </a:pPr>
          <a:endParaRPr lang="pt-BR" sz="1900" kern="1200" dirty="0"/>
        </a:p>
      </dsp:txBody>
      <dsp:txXfrm>
        <a:off x="778559" y="845761"/>
        <a:ext cx="5951716" cy="674077"/>
      </dsp:txXfrm>
    </dsp:sp>
    <dsp:sp modelId="{E5A07471-6BDF-481A-9423-5FB823C12214}">
      <dsp:nvSpPr>
        <dsp:cNvPr id="0" name=""/>
        <dsp:cNvSpPr/>
      </dsp:nvSpPr>
      <dsp:spPr>
        <a:xfrm>
          <a:off x="0" y="1688357"/>
          <a:ext cx="6730276" cy="6740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68E662-C6C0-4A27-9F2A-D20A83D6482F}">
      <dsp:nvSpPr>
        <dsp:cNvPr id="0" name=""/>
        <dsp:cNvSpPr/>
      </dsp:nvSpPr>
      <dsp:spPr>
        <a:xfrm>
          <a:off x="203908" y="1840024"/>
          <a:ext cx="370742" cy="3707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76559C-5859-45FC-91AD-0757D820C845}">
      <dsp:nvSpPr>
        <dsp:cNvPr id="0" name=""/>
        <dsp:cNvSpPr/>
      </dsp:nvSpPr>
      <dsp:spPr>
        <a:xfrm>
          <a:off x="778559" y="1688357"/>
          <a:ext cx="5951716" cy="6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40" tIns="71340" rIns="71340" bIns="71340" numCol="1" spcCol="1270" anchor="ctr" anchorCtr="0">
          <a:noAutofit/>
        </a:bodyPr>
        <a:lstStyle/>
        <a:p>
          <a:pPr marL="0" lvl="0" indent="0" algn="l" defTabSz="844550">
            <a:lnSpc>
              <a:spcPct val="100000"/>
            </a:lnSpc>
            <a:spcBef>
              <a:spcPct val="0"/>
            </a:spcBef>
            <a:spcAft>
              <a:spcPct val="35000"/>
            </a:spcAft>
            <a:buNone/>
          </a:pPr>
          <a:endParaRPr lang="pt-BR" sz="1900" kern="1200" dirty="0"/>
        </a:p>
      </dsp:txBody>
      <dsp:txXfrm>
        <a:off x="778559" y="1688357"/>
        <a:ext cx="5951716" cy="674077"/>
      </dsp:txXfrm>
    </dsp:sp>
    <dsp:sp modelId="{B69C5D36-ED54-42D5-BF37-A9C04CFCDA96}">
      <dsp:nvSpPr>
        <dsp:cNvPr id="0" name=""/>
        <dsp:cNvSpPr/>
      </dsp:nvSpPr>
      <dsp:spPr>
        <a:xfrm>
          <a:off x="0" y="2530953"/>
          <a:ext cx="6730276" cy="6740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FFAD60-DF94-41CC-BB72-83DE52B8CE05}">
      <dsp:nvSpPr>
        <dsp:cNvPr id="0" name=""/>
        <dsp:cNvSpPr/>
      </dsp:nvSpPr>
      <dsp:spPr>
        <a:xfrm>
          <a:off x="203908" y="2682621"/>
          <a:ext cx="370742" cy="3707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6965AE-6001-4359-99C8-F9F68B17BDB3}">
      <dsp:nvSpPr>
        <dsp:cNvPr id="0" name=""/>
        <dsp:cNvSpPr/>
      </dsp:nvSpPr>
      <dsp:spPr>
        <a:xfrm>
          <a:off x="778559" y="2530953"/>
          <a:ext cx="5951716" cy="6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40" tIns="71340" rIns="71340" bIns="71340" numCol="1" spcCol="1270" anchor="ctr" anchorCtr="0">
          <a:noAutofit/>
        </a:bodyPr>
        <a:lstStyle/>
        <a:p>
          <a:pPr marL="0" lvl="0" indent="0" algn="l" defTabSz="844550">
            <a:lnSpc>
              <a:spcPct val="100000"/>
            </a:lnSpc>
            <a:spcBef>
              <a:spcPct val="0"/>
            </a:spcBef>
            <a:spcAft>
              <a:spcPct val="35000"/>
            </a:spcAft>
            <a:buNone/>
          </a:pPr>
          <a:r>
            <a:rPr lang="pt-BR" sz="1900" kern="1200" dirty="0"/>
            <a:t> </a:t>
          </a:r>
        </a:p>
      </dsp:txBody>
      <dsp:txXfrm>
        <a:off x="778559" y="2530953"/>
        <a:ext cx="5951716" cy="674077"/>
      </dsp:txXfrm>
    </dsp:sp>
    <dsp:sp modelId="{12441049-1E28-46FB-807B-D1BC3855752F}">
      <dsp:nvSpPr>
        <dsp:cNvPr id="0" name=""/>
        <dsp:cNvSpPr/>
      </dsp:nvSpPr>
      <dsp:spPr>
        <a:xfrm>
          <a:off x="0" y="3373550"/>
          <a:ext cx="6730276" cy="6740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19BC35-0CE5-45A0-A2FF-34D4F80791ED}">
      <dsp:nvSpPr>
        <dsp:cNvPr id="0" name=""/>
        <dsp:cNvSpPr/>
      </dsp:nvSpPr>
      <dsp:spPr>
        <a:xfrm>
          <a:off x="203908" y="3525217"/>
          <a:ext cx="370742" cy="3707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250B9A-5DDE-4D9E-9E5E-08796B4CF42B}">
      <dsp:nvSpPr>
        <dsp:cNvPr id="0" name=""/>
        <dsp:cNvSpPr/>
      </dsp:nvSpPr>
      <dsp:spPr>
        <a:xfrm>
          <a:off x="778559" y="3373550"/>
          <a:ext cx="5951716" cy="67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40" tIns="71340" rIns="71340" bIns="71340" numCol="1" spcCol="1270" anchor="ctr" anchorCtr="0">
          <a:noAutofit/>
        </a:bodyPr>
        <a:lstStyle/>
        <a:p>
          <a:pPr marL="0" lvl="0" indent="0" algn="l" defTabSz="844550">
            <a:lnSpc>
              <a:spcPct val="100000"/>
            </a:lnSpc>
            <a:spcBef>
              <a:spcPct val="0"/>
            </a:spcBef>
            <a:spcAft>
              <a:spcPct val="35000"/>
            </a:spcAft>
            <a:buNone/>
          </a:pPr>
          <a:endParaRPr lang="pt-BR" sz="1900" kern="1200" dirty="0"/>
        </a:p>
      </dsp:txBody>
      <dsp:txXfrm>
        <a:off x="778559" y="3373550"/>
        <a:ext cx="5951716" cy="6740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2B37495-969D-491D-8169-3F98139EA39D}" type="datetime1">
              <a:rPr lang="pt-BR" smtClean="0"/>
              <a:t>04/03/2023</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6834459-7356-44BF-850D-8B30C4FB3B6B}" type="slidenum">
              <a:rPr lang="pt-BR"/>
              <a:t>‹nº›</a:t>
            </a:fld>
            <a:endParaRPr lang="pt-B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648D5-68F6-4CFF-B000-073966B11BD8}" type="datetime1">
              <a:rPr lang="pt-BR" smtClean="0"/>
              <a:pPr/>
              <a:t>04/03/2023</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A3C37BE-C303-496D-B5CD-85F2937540FC}" type="slidenum">
              <a:rPr lang="pt-BR" noProof="0"/>
              <a:t>‹nº›</a:t>
            </a:fld>
            <a:endParaRPr lang="pt-BR" noProof="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p>
            <a:pPr rtl="0"/>
            <a:r>
              <a:rPr lang="pt-BR" b="1" i="1">
                <a:latin typeface="Arial" pitchFamily="34" charset="0"/>
                <a:cs typeface="Arial" pitchFamily="34" charset="0"/>
              </a:rPr>
              <a:t>NOTA:</a:t>
            </a:r>
          </a:p>
          <a:p>
            <a:pPr rtl="0"/>
            <a:r>
              <a:rPr lang="pt-BR" i="1">
                <a:latin typeface="Arial" pitchFamily="34" charset="0"/>
                <a:cs typeface="Arial" pitchFamily="34" charset="0"/>
              </a:rPr>
              <a:t>Para alterar a imagem no slide, selecione e exclua a imagem. Em seguida, use o ícone Imagens no espaço reservado para inserir sua própria imagem.</a:t>
            </a:r>
          </a:p>
        </p:txBody>
      </p:sp>
      <p:sp>
        <p:nvSpPr>
          <p:cNvPr id="4" name="Espaço Reservado para o Número do Slide 3"/>
          <p:cNvSpPr>
            <a:spLocks noGrp="1"/>
          </p:cNvSpPr>
          <p:nvPr>
            <p:ph type="sldNum" sz="quarter" idx="10"/>
          </p:nvPr>
        </p:nvSpPr>
        <p:spPr/>
        <p:txBody>
          <a:bodyPr rtlCol="0"/>
          <a:lstStyle/>
          <a:p>
            <a:pPr rtl="0"/>
            <a:fld id="{0A3C37BE-C303-496D-B5CD-85F2937540FC}" type="slidenum">
              <a:rPr lang="pt-BR" smtClean="0"/>
              <a:t>1</a:t>
            </a:fld>
            <a:endParaRPr lang="pt-BR"/>
          </a:p>
        </p:txBody>
      </p:sp>
    </p:spTree>
    <p:extLst>
      <p:ext uri="{BB962C8B-B14F-4D97-AF65-F5344CB8AC3E}">
        <p14:creationId xmlns:p14="http://schemas.microsoft.com/office/powerpoint/2010/main" val="24061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0A3C37BE-C303-496D-B5CD-85F2937540FC}" type="slidenum">
              <a:rPr lang="pt-BR" smtClean="0"/>
              <a:t>2</a:t>
            </a:fld>
            <a:endParaRPr lang="pt-BR"/>
          </a:p>
        </p:txBody>
      </p:sp>
    </p:spTree>
    <p:extLst>
      <p:ext uri="{BB962C8B-B14F-4D97-AF65-F5344CB8AC3E}">
        <p14:creationId xmlns:p14="http://schemas.microsoft.com/office/powerpoint/2010/main" val="144323968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pt-BR"/>
              <a:t>Clique para editar o título Mestre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pPr rtl="0"/>
            <a:fld id="{1D57F4A3-CF1A-49AE-AF56-17266B68AB93}" type="datetime1">
              <a:rPr lang="pt-BR" noProof="0" smtClean="0"/>
              <a:t>04/03/2023</a:t>
            </a:fld>
            <a:endParaRPr lang="pt-BR" noProof="0"/>
          </a:p>
        </p:txBody>
      </p:sp>
      <p:sp>
        <p:nvSpPr>
          <p:cNvPr id="5" name="Footer Placeholder 4"/>
          <p:cNvSpPr>
            <a:spLocks noGrp="1"/>
          </p:cNvSpPr>
          <p:nvPr>
            <p:ph type="ftr" sz="quarter" idx="11"/>
          </p:nvPr>
        </p:nvSpPr>
        <p:spPr/>
        <p:txBody>
          <a:bodyPr/>
          <a:lstStyle/>
          <a:p>
            <a:pPr rtl="0"/>
            <a:endParaRPr lang="pt-BR" noProof="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pPr rtl="0"/>
            <a:fld id="{0FF54DE5-C571-48E8-A5BC-B369434E2F44}" type="slidenum">
              <a:rPr lang="pt-BR" noProof="0" smtClean="0"/>
              <a:pPr rtl="0"/>
              <a:t>‹nº›</a:t>
            </a:fld>
            <a:endParaRPr lang="pt-BR" noProof="0"/>
          </a:p>
        </p:txBody>
      </p:sp>
    </p:spTree>
    <p:extLst>
      <p:ext uri="{BB962C8B-B14F-4D97-AF65-F5344CB8AC3E}">
        <p14:creationId xmlns:p14="http://schemas.microsoft.com/office/powerpoint/2010/main" val="405875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rtl="0"/>
            <a:fld id="{20EAF56F-B998-42B6-BBFD-7C0B6F4F4178}" type="datetime1">
              <a:rPr lang="pt-BR" noProof="0" smtClean="0"/>
              <a:t>04/03/2023</a:t>
            </a:fld>
            <a:endParaRPr lang="pt-BR" noProof="0"/>
          </a:p>
        </p:txBody>
      </p:sp>
      <p:sp>
        <p:nvSpPr>
          <p:cNvPr id="5" name="Footer Placeholder 4"/>
          <p:cNvSpPr>
            <a:spLocks noGrp="1"/>
          </p:cNvSpPr>
          <p:nvPr>
            <p:ph type="ftr" sz="quarter" idx="11"/>
          </p:nvPr>
        </p:nvSpPr>
        <p:spPr/>
        <p:txBody>
          <a:bodyPr/>
          <a:lstStyle/>
          <a:p>
            <a:pPr rtl="0"/>
            <a:endParaRPr lang="pt-BR" noProof="0"/>
          </a:p>
        </p:txBody>
      </p:sp>
      <p:sp>
        <p:nvSpPr>
          <p:cNvPr id="6" name="Slide Number Placeholder 5"/>
          <p:cNvSpPr>
            <a:spLocks noGrp="1"/>
          </p:cNvSpPr>
          <p:nvPr>
            <p:ph type="sldNum" sz="quarter" idx="12"/>
          </p:nvPr>
        </p:nvSpPr>
        <p:spPr/>
        <p:txBody>
          <a:bodyPr/>
          <a:lstStyle/>
          <a:p>
            <a:pPr rtl="0"/>
            <a:fld id="{0FF54DE5-C571-48E8-A5BC-B369434E2F44}" type="slidenum">
              <a:rPr lang="pt-BR" noProof="0" smtClean="0"/>
              <a:t>‹nº›</a:t>
            </a:fld>
            <a:endParaRPr lang="pt-BR" noProof="0"/>
          </a:p>
        </p:txBody>
      </p:sp>
    </p:spTree>
    <p:extLst>
      <p:ext uri="{BB962C8B-B14F-4D97-AF65-F5344CB8AC3E}">
        <p14:creationId xmlns:p14="http://schemas.microsoft.com/office/powerpoint/2010/main" val="100977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rtl="0"/>
            <a:fld id="{4AE18A2F-6E06-446F-9F43-050C98C497E1}" type="datetime1">
              <a:rPr lang="pt-BR" noProof="0" smtClean="0"/>
              <a:t>04/03/2023</a:t>
            </a:fld>
            <a:endParaRPr lang="pt-BR" noProof="0"/>
          </a:p>
        </p:txBody>
      </p:sp>
      <p:sp>
        <p:nvSpPr>
          <p:cNvPr id="5" name="Footer Placeholder 4"/>
          <p:cNvSpPr>
            <a:spLocks noGrp="1"/>
          </p:cNvSpPr>
          <p:nvPr>
            <p:ph type="ftr" sz="quarter" idx="11"/>
          </p:nvPr>
        </p:nvSpPr>
        <p:spPr/>
        <p:txBody>
          <a:bodyPr/>
          <a:lstStyle/>
          <a:p>
            <a:pPr rtl="0"/>
            <a:endParaRPr lang="pt-BR" noProof="0"/>
          </a:p>
        </p:txBody>
      </p:sp>
      <p:sp>
        <p:nvSpPr>
          <p:cNvPr id="6" name="Slide Number Placeholder 5"/>
          <p:cNvSpPr>
            <a:spLocks noGrp="1"/>
          </p:cNvSpPr>
          <p:nvPr>
            <p:ph type="sldNum" sz="quarter" idx="12"/>
          </p:nvPr>
        </p:nvSpPr>
        <p:spPr/>
        <p:txBody>
          <a:bodyPr/>
          <a:lstStyle/>
          <a:p>
            <a:pPr rtl="0"/>
            <a:fld id="{0FF54DE5-C571-48E8-A5BC-B369434E2F44}" type="slidenum">
              <a:rPr lang="pt-BR" noProof="0" smtClean="0"/>
              <a:t>‹nº›</a:t>
            </a:fld>
            <a:endParaRPr lang="pt-BR" noProof="0"/>
          </a:p>
        </p:txBody>
      </p:sp>
    </p:spTree>
    <p:extLst>
      <p:ext uri="{BB962C8B-B14F-4D97-AF65-F5344CB8AC3E}">
        <p14:creationId xmlns:p14="http://schemas.microsoft.com/office/powerpoint/2010/main" val="333005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Slide de Título com Imagens">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104900" y="2292094"/>
            <a:ext cx="5734050" cy="2219691"/>
          </a:xfrm>
        </p:spPr>
        <p:txBody>
          <a:bodyPr rtlCol="0" anchor="ctr">
            <a:normAutofit/>
          </a:bodyPr>
          <a:lstStyle>
            <a:lvl1pPr algn="l">
              <a:defRPr sz="4400" cap="all" baseline="0"/>
            </a:lvl1pPr>
          </a:lstStyle>
          <a:p>
            <a:pPr rtl="0"/>
            <a:r>
              <a:rPr lang="pt-BR" noProof="0"/>
              <a:t>Clique para editar o estilo de título Mestre</a:t>
            </a:r>
          </a:p>
        </p:txBody>
      </p:sp>
      <p:sp>
        <p:nvSpPr>
          <p:cNvPr id="3" name="Subtítulo 2"/>
          <p:cNvSpPr>
            <a:spLocks noGrp="1"/>
          </p:cNvSpPr>
          <p:nvPr>
            <p:ph type="subTitle" idx="1" hasCustomPrompt="1"/>
          </p:nvPr>
        </p:nvSpPr>
        <p:spPr>
          <a:xfrm>
            <a:off x="1104900" y="4511784"/>
            <a:ext cx="5734050"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de subtítulo Mestre</a:t>
            </a:r>
          </a:p>
        </p:txBody>
      </p:sp>
      <p:sp>
        <p:nvSpPr>
          <p:cNvPr id="11" name="Espaço Reservado para Imagem 10" descr="Um espaço reservado vazio para adicionar uma imagem. Clique no espaço reservado e selecione a imagem que você deseja adicionar."/>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a:buNone/>
              <a:defRPr/>
            </a:lvl1pPr>
          </a:lstStyle>
          <a:p>
            <a:pPr rtl="0"/>
            <a:r>
              <a:rPr lang="pt-BR" noProof="0"/>
              <a:t>Clique no ícone para adicionar uma imagem</a:t>
            </a:r>
          </a:p>
        </p:txBody>
      </p:sp>
    </p:spTree>
    <p:extLst>
      <p:ext uri="{BB962C8B-B14F-4D97-AF65-F5344CB8AC3E}">
        <p14:creationId xmlns:p14="http://schemas.microsoft.com/office/powerpoint/2010/main" val="223287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rtl="0"/>
            <a:fld id="{9DFC3A06-75C5-4D2A-8C93-52EE50194E24}" type="datetime1">
              <a:rPr lang="pt-BR" noProof="0" smtClean="0"/>
              <a:t>04/03/2023</a:t>
            </a:fld>
            <a:endParaRPr lang="pt-BR" noProof="0"/>
          </a:p>
        </p:txBody>
      </p:sp>
      <p:sp>
        <p:nvSpPr>
          <p:cNvPr id="5" name="Footer Placeholder 4"/>
          <p:cNvSpPr>
            <a:spLocks noGrp="1"/>
          </p:cNvSpPr>
          <p:nvPr>
            <p:ph type="ftr" sz="quarter" idx="11"/>
          </p:nvPr>
        </p:nvSpPr>
        <p:spPr/>
        <p:txBody>
          <a:bodyPr/>
          <a:lstStyle/>
          <a:p>
            <a:pPr rtl="0"/>
            <a:endParaRPr lang="pt-BR" noProof="0"/>
          </a:p>
        </p:txBody>
      </p:sp>
      <p:sp>
        <p:nvSpPr>
          <p:cNvPr id="6" name="Slide Number Placeholder 5"/>
          <p:cNvSpPr>
            <a:spLocks noGrp="1"/>
          </p:cNvSpPr>
          <p:nvPr>
            <p:ph type="sldNum" sz="quarter" idx="12"/>
          </p:nvPr>
        </p:nvSpPr>
        <p:spPr/>
        <p:txBody>
          <a:bodyPr/>
          <a:lstStyle/>
          <a:p>
            <a:pPr rtl="0"/>
            <a:fld id="{0FF54DE5-C571-48E8-A5BC-B369434E2F44}" type="slidenum">
              <a:rPr lang="pt-BR" noProof="0" smtClean="0"/>
              <a:t>‹nº›</a:t>
            </a:fld>
            <a:endParaRPr lang="pt-BR" noProof="0"/>
          </a:p>
        </p:txBody>
      </p:sp>
    </p:spTree>
    <p:extLst>
      <p:ext uri="{BB962C8B-B14F-4D97-AF65-F5344CB8AC3E}">
        <p14:creationId xmlns:p14="http://schemas.microsoft.com/office/powerpoint/2010/main" val="274166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pt-BR"/>
              <a:t>Clique para editar o título Mestre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a:xfrm>
            <a:off x="8593667" y="6272784"/>
            <a:ext cx="2644309" cy="365125"/>
          </a:xfrm>
        </p:spPr>
        <p:txBody>
          <a:bodyPr/>
          <a:lstStyle/>
          <a:p>
            <a:pPr rtl="0"/>
            <a:fld id="{A7C3C95E-0E48-4D1D-81F3-AB6333D41E61}" type="datetime1">
              <a:rPr lang="pt-BR" noProof="0" smtClean="0"/>
              <a:t>04/03/2023</a:t>
            </a:fld>
            <a:endParaRPr lang="pt-BR" noProof="0"/>
          </a:p>
        </p:txBody>
      </p:sp>
      <p:sp>
        <p:nvSpPr>
          <p:cNvPr id="5" name="Footer Placeholder 4"/>
          <p:cNvSpPr>
            <a:spLocks noGrp="1"/>
          </p:cNvSpPr>
          <p:nvPr>
            <p:ph type="ftr" sz="quarter" idx="11"/>
          </p:nvPr>
        </p:nvSpPr>
        <p:spPr>
          <a:xfrm>
            <a:off x="2182708" y="6272784"/>
            <a:ext cx="6327648" cy="365125"/>
          </a:xfrm>
        </p:spPr>
        <p:txBody>
          <a:bodyPr/>
          <a:lstStyle/>
          <a:p>
            <a:pPr rtl="0"/>
            <a:endParaRPr lang="pt-BR" noProof="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pPr rtl="0"/>
            <a:fld id="{0FF54DE5-C571-48E8-A5BC-B369434E2F44}" type="slidenum">
              <a:rPr lang="pt-BR" noProof="0" smtClean="0"/>
              <a:t>‹nº›</a:t>
            </a:fld>
            <a:endParaRPr lang="pt-BR" noProof="0"/>
          </a:p>
        </p:txBody>
      </p:sp>
    </p:spTree>
    <p:extLst>
      <p:ext uri="{BB962C8B-B14F-4D97-AF65-F5344CB8AC3E}">
        <p14:creationId xmlns:p14="http://schemas.microsoft.com/office/powerpoint/2010/main" val="112641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pPr rtl="0"/>
            <a:fld id="{69E6B1CB-89B9-411A-8E1E-1E9032558BF9}" type="datetime1">
              <a:rPr lang="pt-BR" noProof="0" smtClean="0"/>
              <a:t>04/03/2023</a:t>
            </a:fld>
            <a:endParaRPr lang="pt-BR" noProof="0"/>
          </a:p>
        </p:txBody>
      </p:sp>
      <p:sp>
        <p:nvSpPr>
          <p:cNvPr id="6" name="Footer Placeholder 5"/>
          <p:cNvSpPr>
            <a:spLocks noGrp="1"/>
          </p:cNvSpPr>
          <p:nvPr>
            <p:ph type="ftr" sz="quarter" idx="11"/>
          </p:nvPr>
        </p:nvSpPr>
        <p:spPr/>
        <p:txBody>
          <a:bodyPr/>
          <a:lstStyle/>
          <a:p>
            <a:pPr rtl="0"/>
            <a:endParaRPr lang="pt-BR" noProof="0"/>
          </a:p>
        </p:txBody>
      </p:sp>
      <p:sp>
        <p:nvSpPr>
          <p:cNvPr id="7" name="Slide Number Placeholder 6"/>
          <p:cNvSpPr>
            <a:spLocks noGrp="1"/>
          </p:cNvSpPr>
          <p:nvPr>
            <p:ph type="sldNum" sz="quarter" idx="12"/>
          </p:nvPr>
        </p:nvSpPr>
        <p:spPr/>
        <p:txBody>
          <a:bodyPr/>
          <a:lstStyle/>
          <a:p>
            <a:pPr rtl="0"/>
            <a:fld id="{0FF54DE5-C571-48E8-A5BC-B369434E2F44}" type="slidenum">
              <a:rPr lang="pt-BR" noProof="0" smtClean="0"/>
              <a:pPr rtl="0"/>
              <a:t>‹nº›</a:t>
            </a:fld>
            <a:endParaRPr lang="pt-BR" noProof="0"/>
          </a:p>
        </p:txBody>
      </p:sp>
    </p:spTree>
    <p:extLst>
      <p:ext uri="{BB962C8B-B14F-4D97-AF65-F5344CB8AC3E}">
        <p14:creationId xmlns:p14="http://schemas.microsoft.com/office/powerpoint/2010/main" val="13868323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a:t>Clique para editar o título Mestre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pPr rtl="0"/>
            <a:fld id="{69E6B1CB-89B9-411A-8E1E-1E9032558BF9}" type="datetime1">
              <a:rPr lang="pt-BR" noProof="0" smtClean="0"/>
              <a:t>04/03/2023</a:t>
            </a:fld>
            <a:endParaRPr lang="pt-BR" noProof="0"/>
          </a:p>
        </p:txBody>
      </p:sp>
      <p:sp>
        <p:nvSpPr>
          <p:cNvPr id="8" name="Footer Placeholder 7"/>
          <p:cNvSpPr>
            <a:spLocks noGrp="1"/>
          </p:cNvSpPr>
          <p:nvPr>
            <p:ph type="ftr" sz="quarter" idx="11"/>
          </p:nvPr>
        </p:nvSpPr>
        <p:spPr/>
        <p:txBody>
          <a:bodyPr/>
          <a:lstStyle/>
          <a:p>
            <a:pPr rtl="0"/>
            <a:endParaRPr lang="pt-BR" noProof="0"/>
          </a:p>
        </p:txBody>
      </p:sp>
      <p:sp>
        <p:nvSpPr>
          <p:cNvPr id="9" name="Slide Number Placeholder 8"/>
          <p:cNvSpPr>
            <a:spLocks noGrp="1"/>
          </p:cNvSpPr>
          <p:nvPr>
            <p:ph type="sldNum" sz="quarter" idx="12"/>
          </p:nvPr>
        </p:nvSpPr>
        <p:spPr/>
        <p:txBody>
          <a:bodyPr/>
          <a:lstStyle/>
          <a:p>
            <a:pPr rtl="0"/>
            <a:fld id="{0FF54DE5-C571-48E8-A5BC-B369434E2F44}" type="slidenum">
              <a:rPr lang="pt-BR" noProof="0" smtClean="0"/>
              <a:pPr rtl="0"/>
              <a:t>‹nº›</a:t>
            </a:fld>
            <a:endParaRPr lang="pt-BR" noProof="0"/>
          </a:p>
        </p:txBody>
      </p:sp>
    </p:spTree>
    <p:extLst>
      <p:ext uri="{BB962C8B-B14F-4D97-AF65-F5344CB8AC3E}">
        <p14:creationId xmlns:p14="http://schemas.microsoft.com/office/powerpoint/2010/main" val="44882978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pPr rtl="0"/>
            <a:fld id="{FB0CB440-07A7-4F7B-B262-7ED1B68B6949}" type="datetime1">
              <a:rPr lang="pt-BR" noProof="0" smtClean="0"/>
              <a:t>04/03/2023</a:t>
            </a:fld>
            <a:endParaRPr lang="pt-BR" noProof="0"/>
          </a:p>
        </p:txBody>
      </p:sp>
      <p:sp>
        <p:nvSpPr>
          <p:cNvPr id="4" name="Footer Placeholder 3"/>
          <p:cNvSpPr>
            <a:spLocks noGrp="1"/>
          </p:cNvSpPr>
          <p:nvPr>
            <p:ph type="ftr" sz="quarter" idx="11"/>
          </p:nvPr>
        </p:nvSpPr>
        <p:spPr/>
        <p:txBody>
          <a:bodyPr/>
          <a:lstStyle/>
          <a:p>
            <a:pPr rtl="0"/>
            <a:endParaRPr lang="pt-BR" noProof="0"/>
          </a:p>
        </p:txBody>
      </p:sp>
      <p:sp>
        <p:nvSpPr>
          <p:cNvPr id="5" name="Slide Number Placeholder 4"/>
          <p:cNvSpPr>
            <a:spLocks noGrp="1"/>
          </p:cNvSpPr>
          <p:nvPr>
            <p:ph type="sldNum" sz="quarter" idx="12"/>
          </p:nvPr>
        </p:nvSpPr>
        <p:spPr/>
        <p:txBody>
          <a:bodyPr/>
          <a:lstStyle/>
          <a:p>
            <a:pPr rtl="0"/>
            <a:fld id="{0FF54DE5-C571-48E8-A5BC-B369434E2F44}" type="slidenum">
              <a:rPr lang="pt-BR" noProof="0" smtClean="0"/>
              <a:t>‹nº›</a:t>
            </a:fld>
            <a:endParaRPr lang="pt-BR" noProof="0"/>
          </a:p>
        </p:txBody>
      </p:sp>
    </p:spTree>
    <p:extLst>
      <p:ext uri="{BB962C8B-B14F-4D97-AF65-F5344CB8AC3E}">
        <p14:creationId xmlns:p14="http://schemas.microsoft.com/office/powerpoint/2010/main" val="51947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69E6B1CB-89B9-411A-8E1E-1E9032558BF9}" type="datetime1">
              <a:rPr lang="pt-BR" noProof="0" smtClean="0"/>
              <a:t>04/03/2023</a:t>
            </a:fld>
            <a:endParaRPr lang="pt-BR" noProof="0"/>
          </a:p>
        </p:txBody>
      </p:sp>
      <p:sp>
        <p:nvSpPr>
          <p:cNvPr id="3" name="Footer Placeholder 2"/>
          <p:cNvSpPr>
            <a:spLocks noGrp="1"/>
          </p:cNvSpPr>
          <p:nvPr>
            <p:ph type="ftr" sz="quarter" idx="11"/>
          </p:nvPr>
        </p:nvSpPr>
        <p:spPr/>
        <p:txBody>
          <a:bodyPr/>
          <a:lstStyle/>
          <a:p>
            <a:pPr rtl="0"/>
            <a:endParaRPr lang="pt-BR" noProof="0"/>
          </a:p>
        </p:txBody>
      </p:sp>
      <p:sp>
        <p:nvSpPr>
          <p:cNvPr id="4" name="Slide Number Placeholder 3"/>
          <p:cNvSpPr>
            <a:spLocks noGrp="1"/>
          </p:cNvSpPr>
          <p:nvPr>
            <p:ph type="sldNum" sz="quarter" idx="12"/>
          </p:nvPr>
        </p:nvSpPr>
        <p:spPr/>
        <p:txBody>
          <a:bodyPr/>
          <a:lstStyle/>
          <a:p>
            <a:pPr rtl="0"/>
            <a:fld id="{0FF54DE5-C571-48E8-A5BC-B369434E2F44}" type="slidenum">
              <a:rPr lang="pt-BR" noProof="0" smtClean="0"/>
              <a:pPr rtl="0"/>
              <a:t>‹nº›</a:t>
            </a:fld>
            <a:endParaRPr lang="pt-BR" noProof="0"/>
          </a:p>
        </p:txBody>
      </p:sp>
    </p:spTree>
    <p:extLst>
      <p:ext uri="{BB962C8B-B14F-4D97-AF65-F5344CB8AC3E}">
        <p14:creationId xmlns:p14="http://schemas.microsoft.com/office/powerpoint/2010/main" val="342906802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t-BR"/>
              <a:t>Clique para editar o título Mestre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pPr rtl="0"/>
            <a:fld id="{00321ECB-A9AD-4831-8AB0-C216558C2883}" type="datetime1">
              <a:rPr lang="pt-BR" noProof="0" smtClean="0"/>
              <a:t>04/03/2023</a:t>
            </a:fld>
            <a:endParaRPr lang="pt-BR" noProof="0"/>
          </a:p>
        </p:txBody>
      </p:sp>
      <p:sp>
        <p:nvSpPr>
          <p:cNvPr id="6" name="Footer Placeholder 5"/>
          <p:cNvSpPr>
            <a:spLocks noGrp="1"/>
          </p:cNvSpPr>
          <p:nvPr>
            <p:ph type="ftr" sz="quarter" idx="11"/>
          </p:nvPr>
        </p:nvSpPr>
        <p:spPr/>
        <p:txBody>
          <a:bodyPr/>
          <a:lstStyle/>
          <a:p>
            <a:pPr rtl="0"/>
            <a:endParaRPr lang="pt-BR" noProof="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rtl="0"/>
            <a:fld id="{0FF54DE5-C571-48E8-A5BC-B369434E2F44}" type="slidenum">
              <a:rPr lang="pt-BR" noProof="0" smtClean="0"/>
              <a:t>‹nº›</a:t>
            </a:fld>
            <a:endParaRPr lang="pt-BR" noProof="0"/>
          </a:p>
        </p:txBody>
      </p:sp>
    </p:spTree>
    <p:extLst>
      <p:ext uri="{BB962C8B-B14F-4D97-AF65-F5344CB8AC3E}">
        <p14:creationId xmlns:p14="http://schemas.microsoft.com/office/powerpoint/2010/main" val="140755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pPr rtl="0"/>
            <a:fld id="{82006A2B-C86C-48EA-A323-32CA4AC86682}" type="datetime1">
              <a:rPr lang="pt-BR" noProof="0" smtClean="0"/>
              <a:t>04/03/2023</a:t>
            </a:fld>
            <a:endParaRPr lang="pt-BR" noProof="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rtl="0"/>
            <a:fld id="{0FF54DE5-C571-48E8-A5BC-B369434E2F44}" type="slidenum">
              <a:rPr lang="pt-BR" noProof="0" smtClean="0"/>
              <a:t>‹nº›</a:t>
            </a:fld>
            <a:endParaRPr lang="pt-BR" noProof="0"/>
          </a:p>
        </p:txBody>
      </p:sp>
    </p:spTree>
    <p:extLst>
      <p:ext uri="{BB962C8B-B14F-4D97-AF65-F5344CB8AC3E}">
        <p14:creationId xmlns:p14="http://schemas.microsoft.com/office/powerpoint/2010/main" val="162291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pPr rtl="0"/>
            <a:fld id="{69E6B1CB-89B9-411A-8E1E-1E9032558BF9}" type="datetime1">
              <a:rPr lang="pt-BR" noProof="0" smtClean="0"/>
              <a:t>04/03/2023</a:t>
            </a:fld>
            <a:endParaRPr lang="pt-BR" noProof="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rtl="0"/>
            <a:endParaRPr lang="pt-BR" noProof="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rtl="0"/>
            <a:fld id="{0FF54DE5-C571-48E8-A5BC-B369434E2F44}" type="slidenum">
              <a:rPr lang="pt-BR" noProof="0" smtClean="0"/>
              <a:pPr rtl="0"/>
              <a:t>‹nº›</a:t>
            </a:fld>
            <a:endParaRPr lang="pt-BR" noProof="0"/>
          </a:p>
        </p:txBody>
      </p:sp>
    </p:spTree>
    <p:extLst>
      <p:ext uri="{BB962C8B-B14F-4D97-AF65-F5344CB8AC3E}">
        <p14:creationId xmlns:p14="http://schemas.microsoft.com/office/powerpoint/2010/main" val="40866883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microsoft.com/office/2007/relationships/hdphoto" Target="../media/hdphoto1.wdp"/><Relationship Id="rId7" Type="http://schemas.openxmlformats.org/officeDocument/2006/relationships/diagramLayout" Target="../diagrams/layout2.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diagramData" Target="../diagrams/data2.xml"/><Relationship Id="rId11" Type="http://schemas.openxmlformats.org/officeDocument/2006/relationships/image" Target="../media/image33.png"/><Relationship Id="rId5" Type="http://schemas.microsoft.com/office/2007/relationships/hdphoto" Target="../media/hdphoto2.wdp"/><Relationship Id="rId10" Type="http://schemas.microsoft.com/office/2007/relationships/diagramDrawing" Target="../diagrams/drawing2.xml"/><Relationship Id="rId4" Type="http://schemas.openxmlformats.org/officeDocument/2006/relationships/image" Target="../media/image4.png"/><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3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7.png"/><Relationship Id="rId7"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microsoft.com/office/2007/relationships/hdphoto" Target="../media/hdphoto3.wdp"/><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0.jpeg"/><Relationship Id="rId5" Type="http://schemas.microsoft.com/office/2007/relationships/hdphoto" Target="../media/hdphoto2.wdp"/><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hyperlink" Target="https://doi.org/10.1161/circulationaha.107.742312" TargetMode="External"/><Relationship Id="rId13" Type="http://schemas.openxmlformats.org/officeDocument/2006/relationships/hyperlink" Target="https://www.ncbi.nlm.nih.gov/pubmed/8548892" TargetMode="External"/><Relationship Id="rId18" Type="http://schemas.openxmlformats.org/officeDocument/2006/relationships/hyperlink" Target="https://doi.org/10.1016/j.jacc.2008.10.017" TargetMode="External"/><Relationship Id="rId3" Type="http://schemas.openxmlformats.org/officeDocument/2006/relationships/hyperlink" Target="https://www.ncbi.nlm.nih.gov/pubmed/28538121" TargetMode="External"/><Relationship Id="rId21" Type="http://schemas.openxmlformats.org/officeDocument/2006/relationships/hyperlink" Target="https://www.ncbi.nlm.nih.gov/pubmed/23991656" TargetMode="External"/><Relationship Id="rId7" Type="http://schemas.openxmlformats.org/officeDocument/2006/relationships/hyperlink" Target="https://www.ncbi.nlm.nih.gov/pubmed/23247304" TargetMode="External"/><Relationship Id="rId12" Type="http://schemas.openxmlformats.org/officeDocument/2006/relationships/hyperlink" Target="https://doi.org/10.1161/01.cir.93.2.223" TargetMode="External"/><Relationship Id="rId17" Type="http://schemas.openxmlformats.org/officeDocument/2006/relationships/hyperlink" Target="https://www.ncbi.nlm.nih.gov/pubmed/18256391" TargetMode="External"/><Relationship Id="rId2" Type="http://schemas.openxmlformats.org/officeDocument/2006/relationships/hyperlink" Target="https://doi.org/10.1056/nejmra1606915" TargetMode="External"/><Relationship Id="rId16" Type="http://schemas.openxmlformats.org/officeDocument/2006/relationships/hyperlink" Target="https://doi.org/10.1056/NEJMoa0706416" TargetMode="External"/><Relationship Id="rId20" Type="http://schemas.openxmlformats.org/officeDocument/2006/relationships/hyperlink" Target="https://doi.org/10.1056/nejmoa1308789" TargetMode="External"/><Relationship Id="rId1" Type="http://schemas.openxmlformats.org/officeDocument/2006/relationships/slideLayout" Target="../slideLayouts/slideLayout9.xml"/><Relationship Id="rId6" Type="http://schemas.openxmlformats.org/officeDocument/2006/relationships/hyperlink" Target="https://doi.org/10.1161/CIR.0b013e3182742cf6" TargetMode="External"/><Relationship Id="rId11" Type="http://schemas.openxmlformats.org/officeDocument/2006/relationships/hyperlink" Target="https://www.ncbi.nlm.nih.gov/pubmed/9639373" TargetMode="External"/><Relationship Id="rId5" Type="http://schemas.openxmlformats.org/officeDocument/2006/relationships/hyperlink" Target="https://www.ncbi.nlm.nih.gov/pubmed/25249585" TargetMode="External"/><Relationship Id="rId15" Type="http://schemas.openxmlformats.org/officeDocument/2006/relationships/hyperlink" Target="https://www.ncbi.nlm.nih.gov/pubmed/12090749" TargetMode="External"/><Relationship Id="rId10" Type="http://schemas.openxmlformats.org/officeDocument/2006/relationships/hyperlink" Target="https://doi.org/10.1161/01.cir.97.23.2302" TargetMode="External"/><Relationship Id="rId19" Type="http://schemas.openxmlformats.org/officeDocument/2006/relationships/hyperlink" Target="https://www.ncbi.nlm.nih.gov/pubmed/19161878" TargetMode="External"/><Relationship Id="rId4" Type="http://schemas.openxmlformats.org/officeDocument/2006/relationships/hyperlink" Target="https://doi.org/10.1161/CIR.0000000000000134" TargetMode="External"/><Relationship Id="rId9" Type="http://schemas.openxmlformats.org/officeDocument/2006/relationships/hyperlink" Target="https://www.ncbi.nlm.nih.gov/pubmed/18559715" TargetMode="External"/><Relationship Id="rId14" Type="http://schemas.openxmlformats.org/officeDocument/2006/relationships/hyperlink" Target="https://doi.org/10.1053/euhj.2001.3035" TargetMode="Externa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42.jp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39" name="Oval 138">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0" name="Oval 139">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42" name="Rectangle 14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p:cNvSpPr>
            <a:spLocks noGrp="1"/>
          </p:cNvSpPr>
          <p:nvPr>
            <p:ph type="ctrTitle"/>
          </p:nvPr>
        </p:nvSpPr>
        <p:spPr>
          <a:xfrm>
            <a:off x="7142479" y="2234666"/>
            <a:ext cx="3380291" cy="1431188"/>
          </a:xfrm>
        </p:spPr>
        <p:txBody>
          <a:bodyPr vert="horz" lIns="91440" tIns="45720" rIns="91440" bIns="45720" rtlCol="0" anchor="b">
            <a:normAutofit fontScale="90000"/>
          </a:bodyPr>
          <a:lstStyle/>
          <a:p>
            <a:pPr algn="ctr">
              <a:lnSpc>
                <a:spcPct val="80000"/>
              </a:lnSpc>
            </a:pPr>
            <a:r>
              <a:rPr lang="en-US" sz="7200" dirty="0">
                <a:solidFill>
                  <a:schemeClr val="tx1"/>
                </a:solidFill>
              </a:rPr>
              <a:t>      </a:t>
            </a:r>
            <a:r>
              <a:rPr lang="en-US" sz="8000" dirty="0">
                <a:solidFill>
                  <a:schemeClr val="tx1"/>
                </a:solidFill>
              </a:rPr>
              <a:t>cheetah</a:t>
            </a:r>
          </a:p>
        </p:txBody>
      </p:sp>
      <p:sp>
        <p:nvSpPr>
          <p:cNvPr id="7" name="Subtítulo 6"/>
          <p:cNvSpPr>
            <a:spLocks noGrp="1"/>
          </p:cNvSpPr>
          <p:nvPr>
            <p:ph type="subTitle" idx="1"/>
          </p:nvPr>
        </p:nvSpPr>
        <p:spPr>
          <a:xfrm>
            <a:off x="6556100" y="4687316"/>
            <a:ext cx="4972512" cy="1517088"/>
          </a:xfrm>
        </p:spPr>
        <p:txBody>
          <a:bodyPr vert="horz" lIns="91440" tIns="45720" rIns="91440" bIns="45720" rtlCol="0">
            <a:normAutofit/>
          </a:bodyPr>
          <a:lstStyle/>
          <a:p>
            <a:pPr>
              <a:spcBef>
                <a:spcPts val="1200"/>
              </a:spcBef>
            </a:pPr>
            <a:r>
              <a:rPr lang="en-US" sz="2200" dirty="0">
                <a:solidFill>
                  <a:srgbClr val="FFFFFF"/>
                </a:solidFill>
              </a:rPr>
              <a:t>João Marcos de Oliveira Júnior</a:t>
            </a:r>
          </a:p>
        </p:txBody>
      </p:sp>
      <p:sp>
        <p:nvSpPr>
          <p:cNvPr id="144" name="Freeform: Shape 143">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Imagem 10" descr="Interface gráfica do usuário, Site&#10;&#10;Descrição gerada automaticamente">
            <a:extLst>
              <a:ext uri="{FF2B5EF4-FFF2-40B4-BE49-F238E27FC236}">
                <a16:creationId xmlns:a16="http://schemas.microsoft.com/office/drawing/2014/main" id="{65DF7CBE-96AD-4995-87E1-AFD3BBDBBFC7}"/>
              </a:ext>
            </a:extLst>
          </p:cNvPr>
          <p:cNvPicPr>
            <a:picLocks noChangeAspect="1"/>
          </p:cNvPicPr>
          <p:nvPr/>
        </p:nvPicPr>
        <p:blipFill rotWithShape="1">
          <a:blip r:embed="rId8"/>
          <a:srcRect l="14448" t="9393" r="81692" b="81387"/>
          <a:stretch/>
        </p:blipFill>
        <p:spPr>
          <a:xfrm>
            <a:off x="0" y="0"/>
            <a:ext cx="1007035" cy="1056640"/>
          </a:xfrm>
          <a:prstGeom prst="rect">
            <a:avLst/>
          </a:prstGeom>
        </p:spPr>
      </p:pic>
      <p:pic>
        <p:nvPicPr>
          <p:cNvPr id="3" name="Imagem 2" descr="Interface gráfica do usuário, Texto, Aplicativo&#10;&#10;Descrição gerada automaticamente">
            <a:extLst>
              <a:ext uri="{FF2B5EF4-FFF2-40B4-BE49-F238E27FC236}">
                <a16:creationId xmlns:a16="http://schemas.microsoft.com/office/drawing/2014/main" id="{9548263B-2354-1A03-9C64-366882B00F10}"/>
              </a:ext>
            </a:extLst>
          </p:cNvPr>
          <p:cNvPicPr>
            <a:picLocks noChangeAspect="1"/>
          </p:cNvPicPr>
          <p:nvPr/>
        </p:nvPicPr>
        <p:blipFill rotWithShape="1">
          <a:blip r:embed="rId9"/>
          <a:srcRect l="39816" t="26315" r="4654" b="26497"/>
          <a:stretch/>
        </p:blipFill>
        <p:spPr bwMode="auto">
          <a:xfrm>
            <a:off x="233680" y="1930400"/>
            <a:ext cx="4693920" cy="3312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21339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Joao">
            <a:hlinkClick r:id="" action="ppaction://media"/>
            <a:extLst>
              <a:ext uri="{FF2B5EF4-FFF2-40B4-BE49-F238E27FC236}">
                <a16:creationId xmlns:a16="http://schemas.microsoft.com/office/drawing/2014/main" id="{EB2425B2-9BA4-FBFC-2D77-0204C5BA092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877" y="95693"/>
            <a:ext cx="11848075" cy="6076507"/>
          </a:xfrm>
        </p:spPr>
      </p:pic>
    </p:spTree>
    <p:extLst>
      <p:ext uri="{BB962C8B-B14F-4D97-AF65-F5344CB8AC3E}">
        <p14:creationId xmlns:p14="http://schemas.microsoft.com/office/powerpoint/2010/main" val="362901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Rectangle 69">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2" name="Group 71">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73" name="Oval 72">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74" name="Oval 73">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76" name="Rectangle 75">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Espaço Reservado para Conteúdo 2">
            <a:extLst>
              <a:ext uri="{FF2B5EF4-FFF2-40B4-BE49-F238E27FC236}">
                <a16:creationId xmlns:a16="http://schemas.microsoft.com/office/drawing/2014/main" id="{7FEA78C9-117C-4BAF-B24F-8A622DA04328}"/>
              </a:ext>
            </a:extLst>
          </p:cNvPr>
          <p:cNvSpPr>
            <a:spLocks noGrp="1"/>
          </p:cNvSpPr>
          <p:nvPr>
            <p:ph sz="half" idx="1"/>
          </p:nvPr>
        </p:nvSpPr>
        <p:spPr>
          <a:xfrm>
            <a:off x="7937524" y="2064730"/>
            <a:ext cx="2942706" cy="2728536"/>
          </a:xfrm>
        </p:spPr>
        <p:txBody>
          <a:bodyPr vert="horz" lIns="91440" tIns="45720" rIns="91440" bIns="45720" rtlCol="0" anchor="ctr">
            <a:normAutofit/>
          </a:bodyPr>
          <a:lstStyle/>
          <a:p>
            <a:pPr marL="0" indent="0">
              <a:buNone/>
            </a:pPr>
            <a:r>
              <a:rPr lang="en-US" sz="2800" b="0" i="0" dirty="0">
                <a:solidFill>
                  <a:schemeClr val="tx2"/>
                </a:solidFill>
                <a:effectLst/>
              </a:rPr>
              <a:t> </a:t>
            </a:r>
            <a:endParaRPr lang="en-US" sz="2800" dirty="0">
              <a:solidFill>
                <a:schemeClr val="tx2"/>
              </a:solidFill>
            </a:endParaRPr>
          </a:p>
        </p:txBody>
      </p:sp>
      <p:grpSp>
        <p:nvGrpSpPr>
          <p:cNvPr id="78" name="Group 77">
            <a:extLst>
              <a:ext uri="{FF2B5EF4-FFF2-40B4-BE49-F238E27FC236}">
                <a16:creationId xmlns:a16="http://schemas.microsoft.com/office/drawing/2014/main" id="{B4CFDD4A-4FA1-4CD9-90D5-E253C2040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14818" y="720071"/>
            <a:ext cx="5417868" cy="5417858"/>
            <a:chOff x="1311770" y="720071"/>
            <a:chExt cx="5417868" cy="5417858"/>
          </a:xfrm>
        </p:grpSpPr>
        <p:sp>
          <p:nvSpPr>
            <p:cNvPr id="79" name="Oval 78">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1770" y="720071"/>
              <a:ext cx="5417868" cy="5417858"/>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0" name="Oval 79">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ítulo 1">
            <a:extLst>
              <a:ext uri="{FF2B5EF4-FFF2-40B4-BE49-F238E27FC236}">
                <a16:creationId xmlns:a16="http://schemas.microsoft.com/office/drawing/2014/main" id="{C270F97D-192F-4666-BCD0-E0254F82F16E}"/>
              </a:ext>
            </a:extLst>
          </p:cNvPr>
          <p:cNvSpPr>
            <a:spLocks noGrp="1"/>
          </p:cNvSpPr>
          <p:nvPr>
            <p:ph type="title"/>
          </p:nvPr>
        </p:nvSpPr>
        <p:spPr>
          <a:xfrm>
            <a:off x="1717507" y="1316890"/>
            <a:ext cx="4606394" cy="4224216"/>
          </a:xfrm>
        </p:spPr>
        <p:txBody>
          <a:bodyPr vert="horz" lIns="91440" tIns="45720" rIns="91440" bIns="45720" rtlCol="0" anchor="ctr">
            <a:normAutofit/>
          </a:bodyPr>
          <a:lstStyle/>
          <a:p>
            <a:pPr algn="ctr">
              <a:lnSpc>
                <a:spcPct val="80000"/>
              </a:lnSpc>
            </a:pPr>
            <a:r>
              <a:rPr lang="en-US" sz="6000" dirty="0" err="1">
                <a:solidFill>
                  <a:srgbClr val="FFFFFF"/>
                </a:solidFill>
              </a:rPr>
              <a:t>Objetivo</a:t>
            </a:r>
            <a:endParaRPr lang="en-US" sz="6000" dirty="0">
              <a:solidFill>
                <a:srgbClr val="FFFFFF"/>
              </a:solidFill>
            </a:endParaRPr>
          </a:p>
        </p:txBody>
      </p:sp>
      <p:sp>
        <p:nvSpPr>
          <p:cNvPr id="82" name="Rectangle 81">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5208" y="3388657"/>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aixaDeTexto 4">
            <a:extLst>
              <a:ext uri="{FF2B5EF4-FFF2-40B4-BE49-F238E27FC236}">
                <a16:creationId xmlns:a16="http://schemas.microsoft.com/office/drawing/2014/main" id="{C841CCB0-8540-CF27-7E47-0112FE3E0677}"/>
              </a:ext>
            </a:extLst>
          </p:cNvPr>
          <p:cNvSpPr txBox="1"/>
          <p:nvPr/>
        </p:nvSpPr>
        <p:spPr>
          <a:xfrm>
            <a:off x="7708392" y="1796668"/>
            <a:ext cx="3959352" cy="2308324"/>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Avaliar a segurança inicial e o desempenho da aspiração mecânica sustentada usando o Indigo CAT RX </a:t>
            </a:r>
            <a:r>
              <a:rPr lang="pt-BR" dirty="0" err="1">
                <a:latin typeface="Arial" panose="020B0604020202020204" pitchFamily="34" charset="0"/>
                <a:cs typeface="Arial" panose="020B0604020202020204" pitchFamily="34" charset="0"/>
              </a:rPr>
              <a:t>Aspiration</a:t>
            </a:r>
            <a:r>
              <a:rPr lang="pt-BR" dirty="0">
                <a:latin typeface="Arial" panose="020B0604020202020204" pitchFamily="34" charset="0"/>
                <a:cs typeface="Arial" panose="020B0604020202020204" pitchFamily="34" charset="0"/>
              </a:rPr>
              <a:t> System (Penumbra Inc, Alameda, CA) antes da ICP em pacientes com oclusão aguda de vasos coronários e alta carga de trombos.</a:t>
            </a:r>
          </a:p>
        </p:txBody>
      </p:sp>
    </p:spTree>
    <p:extLst>
      <p:ext uri="{BB962C8B-B14F-4D97-AF65-F5344CB8AC3E}">
        <p14:creationId xmlns:p14="http://schemas.microsoft.com/office/powerpoint/2010/main" val="11957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1C40124-1649-4FF2-8F64-C8284EB9FD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8" name="Oval 87">
              <a:extLst>
                <a:ext uri="{FF2B5EF4-FFF2-40B4-BE49-F238E27FC236}">
                  <a16:creationId xmlns:a16="http://schemas.microsoft.com/office/drawing/2014/main" id="{086727CD-9977-4B25-9516-2B6E06AA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9" name="Oval 88">
              <a:extLst>
                <a:ext uri="{FF2B5EF4-FFF2-40B4-BE49-F238E27FC236}">
                  <a16:creationId xmlns:a16="http://schemas.microsoft.com/office/drawing/2014/main" id="{219F4D31-E06B-4B98-A1F1-A29AFCBDD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1" name="Rectangle 90">
            <a:extLst>
              <a:ext uri="{FF2B5EF4-FFF2-40B4-BE49-F238E27FC236}">
                <a16:creationId xmlns:a16="http://schemas.microsoft.com/office/drawing/2014/main" id="{04C6A80A-C3F4-48DE-80ED-845C8B3E1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BF6A412-EDF2-4702-A0FF-C391776B4AA0}"/>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a:t>DESENHO DO ESTUDO</a:t>
            </a:r>
          </a:p>
        </p:txBody>
      </p:sp>
      <p:grpSp>
        <p:nvGrpSpPr>
          <p:cNvPr id="93" name="Group 92">
            <a:extLst>
              <a:ext uri="{FF2B5EF4-FFF2-40B4-BE49-F238E27FC236}">
                <a16:creationId xmlns:a16="http://schemas.microsoft.com/office/drawing/2014/main" id="{9E2417C7-A82F-44F7-A96F-B751F3302F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4" name="Oval 93">
              <a:extLst>
                <a:ext uri="{FF2B5EF4-FFF2-40B4-BE49-F238E27FC236}">
                  <a16:creationId xmlns:a16="http://schemas.microsoft.com/office/drawing/2014/main" id="{C41F7344-9C8B-4289-B22F-5A9BE386F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5" name="Oval 94">
              <a:extLst>
                <a:ext uri="{FF2B5EF4-FFF2-40B4-BE49-F238E27FC236}">
                  <a16:creationId xmlns:a16="http://schemas.microsoft.com/office/drawing/2014/main" id="{3D44D01D-A2CB-4AC9-9D70-A4DC027D1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9" name="Espaço Reservado para Conteúdo 2">
            <a:extLst>
              <a:ext uri="{FF2B5EF4-FFF2-40B4-BE49-F238E27FC236}">
                <a16:creationId xmlns:a16="http://schemas.microsoft.com/office/drawing/2014/main" id="{521A522C-F4DD-6964-8ED5-7EFCE61AAC3F}"/>
              </a:ext>
            </a:extLst>
          </p:cNvPr>
          <p:cNvGraphicFramePr>
            <a:graphicFrameLocks noGrp="1"/>
          </p:cNvGraphicFramePr>
          <p:nvPr>
            <p:ph sz="half" idx="1"/>
            <p:extLst>
              <p:ext uri="{D42A27DB-BD31-4B8C-83A1-F6EECF244321}">
                <p14:modId xmlns:p14="http://schemas.microsoft.com/office/powerpoint/2010/main" val="193567215"/>
              </p:ext>
            </p:extLst>
          </p:nvPr>
        </p:nvGraphicFramePr>
        <p:xfrm>
          <a:off x="4970109" y="2121408"/>
          <a:ext cx="6730276" cy="40507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Imagem 2">
            <a:extLst>
              <a:ext uri="{FF2B5EF4-FFF2-40B4-BE49-F238E27FC236}">
                <a16:creationId xmlns:a16="http://schemas.microsoft.com/office/drawing/2014/main" id="{795E77DA-9196-47B3-1A6D-8008F08DC6C3}"/>
              </a:ext>
            </a:extLst>
          </p:cNvPr>
          <p:cNvPicPr>
            <a:picLocks noChangeAspect="1"/>
          </p:cNvPicPr>
          <p:nvPr/>
        </p:nvPicPr>
        <p:blipFill rotWithShape="1">
          <a:blip r:embed="rId11"/>
          <a:srcRect l="19833" t="35531" r="61132" b="30929"/>
          <a:stretch/>
        </p:blipFill>
        <p:spPr bwMode="auto">
          <a:xfrm>
            <a:off x="-29193" y="137160"/>
            <a:ext cx="4650069" cy="6430848"/>
          </a:xfrm>
          <a:prstGeom prst="rect">
            <a:avLst/>
          </a:prstGeom>
          <a:ln>
            <a:noFill/>
          </a:ln>
          <a:extLst>
            <a:ext uri="{53640926-AAD7-44D8-BBD7-CCE9431645EC}">
              <a14:shadowObscured xmlns:a14="http://schemas.microsoft.com/office/drawing/2010/main"/>
            </a:ext>
          </a:extLst>
        </p:spPr>
      </p:pic>
      <p:sp>
        <p:nvSpPr>
          <p:cNvPr id="4" name="CaixaDeTexto 3">
            <a:extLst>
              <a:ext uri="{FF2B5EF4-FFF2-40B4-BE49-F238E27FC236}">
                <a16:creationId xmlns:a16="http://schemas.microsoft.com/office/drawing/2014/main" id="{9619AEEB-FBD6-02A0-C2BB-880C14885FA3}"/>
              </a:ext>
            </a:extLst>
          </p:cNvPr>
          <p:cNvSpPr txBox="1"/>
          <p:nvPr/>
        </p:nvSpPr>
        <p:spPr>
          <a:xfrm>
            <a:off x="5586984" y="2249424"/>
            <a:ext cx="6035040" cy="430887"/>
          </a:xfrm>
          <a:prstGeom prst="rect">
            <a:avLst/>
          </a:prstGeom>
          <a:noFill/>
        </p:spPr>
        <p:txBody>
          <a:bodyPr wrap="square" rtlCol="0">
            <a:spAutoFit/>
          </a:bodyPr>
          <a:lstStyle/>
          <a:p>
            <a:r>
              <a:rPr lang="pt-BR" sz="1100" dirty="0"/>
              <a:t>Foi um estudo de registro pós-comercialização de braço único que inscreveu cerca de 400 pacientes de agosto de 2019 a dezembro de 2020 em 25 hospitais nos Estados Unidos</a:t>
            </a:r>
          </a:p>
        </p:txBody>
      </p:sp>
      <p:sp>
        <p:nvSpPr>
          <p:cNvPr id="5" name="CaixaDeTexto 4">
            <a:extLst>
              <a:ext uri="{FF2B5EF4-FFF2-40B4-BE49-F238E27FC236}">
                <a16:creationId xmlns:a16="http://schemas.microsoft.com/office/drawing/2014/main" id="{FC1E1432-4F58-1C4C-2E20-E3EE96E3A5EE}"/>
              </a:ext>
            </a:extLst>
          </p:cNvPr>
          <p:cNvSpPr txBox="1"/>
          <p:nvPr/>
        </p:nvSpPr>
        <p:spPr>
          <a:xfrm>
            <a:off x="5650992" y="3099816"/>
            <a:ext cx="5971032" cy="430887"/>
          </a:xfrm>
          <a:prstGeom prst="rect">
            <a:avLst/>
          </a:prstGeom>
          <a:noFill/>
        </p:spPr>
        <p:txBody>
          <a:bodyPr wrap="square" rtlCol="0">
            <a:spAutoFit/>
          </a:bodyPr>
          <a:lstStyle/>
          <a:p>
            <a:r>
              <a:rPr lang="pt-BR" sz="1100" dirty="0"/>
              <a:t>Os pacientes foram acompanhados por 180 dias ou até o resultado (ou seja, retirada ou morte), o que ocorrer primeiro.</a:t>
            </a:r>
          </a:p>
        </p:txBody>
      </p:sp>
      <p:sp>
        <p:nvSpPr>
          <p:cNvPr id="6" name="CaixaDeTexto 5">
            <a:extLst>
              <a:ext uri="{FF2B5EF4-FFF2-40B4-BE49-F238E27FC236}">
                <a16:creationId xmlns:a16="http://schemas.microsoft.com/office/drawing/2014/main" id="{9F9B2002-AD2E-097F-168D-796E82BDBE8A}"/>
              </a:ext>
            </a:extLst>
          </p:cNvPr>
          <p:cNvSpPr txBox="1"/>
          <p:nvPr/>
        </p:nvSpPr>
        <p:spPr>
          <a:xfrm>
            <a:off x="5650992" y="3886200"/>
            <a:ext cx="5779926" cy="430887"/>
          </a:xfrm>
          <a:prstGeom prst="rect">
            <a:avLst/>
          </a:prstGeom>
          <a:noFill/>
        </p:spPr>
        <p:txBody>
          <a:bodyPr wrap="square" rtlCol="0">
            <a:spAutoFit/>
          </a:bodyPr>
          <a:lstStyle/>
          <a:p>
            <a:r>
              <a:rPr lang="pt-BR" sz="1100" dirty="0"/>
              <a:t>Foi projetado para avaliar a viabilidade de uma utilização mais ampla da </a:t>
            </a:r>
            <a:r>
              <a:rPr lang="pt-BR" sz="1100" dirty="0" err="1"/>
              <a:t>trombectomia</a:t>
            </a:r>
            <a:r>
              <a:rPr lang="pt-BR" sz="1100" dirty="0"/>
              <a:t> por aspiração mecânica sustentada.</a:t>
            </a:r>
          </a:p>
        </p:txBody>
      </p:sp>
      <p:sp>
        <p:nvSpPr>
          <p:cNvPr id="7" name="CaixaDeTexto 6">
            <a:extLst>
              <a:ext uri="{FF2B5EF4-FFF2-40B4-BE49-F238E27FC236}">
                <a16:creationId xmlns:a16="http://schemas.microsoft.com/office/drawing/2014/main" id="{DD0B814E-1D02-783D-6AFA-F88A34B082E8}"/>
              </a:ext>
            </a:extLst>
          </p:cNvPr>
          <p:cNvSpPr txBox="1"/>
          <p:nvPr/>
        </p:nvSpPr>
        <p:spPr>
          <a:xfrm>
            <a:off x="5742432" y="4676081"/>
            <a:ext cx="5879592" cy="430887"/>
          </a:xfrm>
          <a:prstGeom prst="rect">
            <a:avLst/>
          </a:prstGeom>
          <a:noFill/>
        </p:spPr>
        <p:txBody>
          <a:bodyPr wrap="square" rtlCol="0">
            <a:spAutoFit/>
          </a:bodyPr>
          <a:lstStyle/>
          <a:p>
            <a:r>
              <a:rPr lang="pt-BR" sz="1100" dirty="0"/>
              <a:t>O estudo foi conduzido com supervisão ética adequada e cada centro obteve um conselho de revisão institucional (Listagem S1) antes de inscrever pacientes</a:t>
            </a:r>
          </a:p>
        </p:txBody>
      </p:sp>
      <p:sp>
        <p:nvSpPr>
          <p:cNvPr id="8" name="CaixaDeTexto 7">
            <a:extLst>
              <a:ext uri="{FF2B5EF4-FFF2-40B4-BE49-F238E27FC236}">
                <a16:creationId xmlns:a16="http://schemas.microsoft.com/office/drawing/2014/main" id="{07015ADE-A1B0-F898-1601-B3BAA73F22C3}"/>
              </a:ext>
            </a:extLst>
          </p:cNvPr>
          <p:cNvSpPr txBox="1"/>
          <p:nvPr/>
        </p:nvSpPr>
        <p:spPr>
          <a:xfrm>
            <a:off x="5742432" y="5643346"/>
            <a:ext cx="5879592" cy="430887"/>
          </a:xfrm>
          <a:prstGeom prst="rect">
            <a:avLst/>
          </a:prstGeom>
          <a:noFill/>
        </p:spPr>
        <p:txBody>
          <a:bodyPr wrap="square" rtlCol="0">
            <a:spAutoFit/>
          </a:bodyPr>
          <a:lstStyle/>
          <a:p>
            <a:r>
              <a:rPr lang="pt-BR" sz="1100" dirty="0"/>
              <a:t>Pacientes consecutivos apresentando oclusão coronariana aguda e alta carga de trombos encaminhados para ICP foram selecionados.</a:t>
            </a:r>
          </a:p>
        </p:txBody>
      </p:sp>
    </p:spTree>
    <p:extLst>
      <p:ext uri="{BB962C8B-B14F-4D97-AF65-F5344CB8AC3E}">
        <p14:creationId xmlns:p14="http://schemas.microsoft.com/office/powerpoint/2010/main" val="390419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0CD1832-92D4-4C94-9AF9-268F7EF50BC3}"/>
              </a:ext>
            </a:extLst>
          </p:cNvPr>
          <p:cNvSpPr>
            <a:spLocks noGrp="1"/>
          </p:cNvSpPr>
          <p:nvPr>
            <p:ph sz="half" idx="1"/>
          </p:nvPr>
        </p:nvSpPr>
        <p:spPr>
          <a:xfrm>
            <a:off x="686308" y="512064"/>
            <a:ext cx="4914900" cy="5903976"/>
          </a:xfrm>
        </p:spPr>
        <p:txBody>
          <a:bodyPr>
            <a:normAutofit lnSpcReduction="10000"/>
          </a:bodyPr>
          <a:lstStyle/>
          <a:p>
            <a:pPr marL="0" indent="0">
              <a:buNone/>
            </a:pPr>
            <a:r>
              <a:rPr lang="pt-BR" b="1" dirty="0"/>
              <a:t>CRITÉRIOS DE INCLUSÃO</a:t>
            </a:r>
          </a:p>
          <a:p>
            <a:pPr marL="0" indent="0">
              <a:buNone/>
            </a:pPr>
            <a:endParaRPr lang="pt-BR" b="1" dirty="0"/>
          </a:p>
          <a:p>
            <a:r>
              <a:rPr lang="pt-BR" dirty="0"/>
              <a:t>Idade≥18 anos, apresentando se à unidade de tratamento dentro de 12 horas após o início dos sintomas.</a:t>
            </a:r>
          </a:p>
          <a:p>
            <a:r>
              <a:rPr lang="pt-BR" dirty="0"/>
              <a:t>Trombo de grau 4 ou 5 na angiografia após o fio-guia cruzar a lesão-alvo.</a:t>
            </a:r>
          </a:p>
          <a:p>
            <a:r>
              <a:rPr lang="pt-BR" dirty="0"/>
              <a:t> Lesão-alvo localizada em uma artéria coronária nativa.</a:t>
            </a:r>
          </a:p>
          <a:p>
            <a:r>
              <a:rPr lang="pt-BR" dirty="0"/>
              <a:t> Utilização do Sistema de Aspiração Indigo CAT RX antes da ICP.</a:t>
            </a:r>
          </a:p>
          <a:p>
            <a:r>
              <a:rPr lang="pt-BR" dirty="0"/>
              <a:t>Consentimento informado obtido do paciente ou de um representante legalmente autorizado. Devido à natureza e gravidade do infarto agudo do miocárdio, o consentimento informado pode ser obtido até 2 dias corridos após o procedimento, mas antes da alta.</a:t>
            </a:r>
          </a:p>
        </p:txBody>
      </p:sp>
      <p:sp>
        <p:nvSpPr>
          <p:cNvPr id="4" name="Espaço Reservado para Conteúdo 3">
            <a:extLst>
              <a:ext uri="{FF2B5EF4-FFF2-40B4-BE49-F238E27FC236}">
                <a16:creationId xmlns:a16="http://schemas.microsoft.com/office/drawing/2014/main" id="{DD8E2346-CFCE-482D-AD1B-18E3FA73B98F}"/>
              </a:ext>
            </a:extLst>
          </p:cNvPr>
          <p:cNvSpPr>
            <a:spLocks noGrp="1"/>
          </p:cNvSpPr>
          <p:nvPr>
            <p:ph sz="half" idx="2"/>
          </p:nvPr>
        </p:nvSpPr>
        <p:spPr>
          <a:xfrm>
            <a:off x="5934456" y="512064"/>
            <a:ext cx="5089144" cy="6089459"/>
          </a:xfrm>
        </p:spPr>
        <p:txBody>
          <a:bodyPr>
            <a:normAutofit lnSpcReduction="10000"/>
          </a:bodyPr>
          <a:lstStyle/>
          <a:p>
            <a:pPr marL="0" indent="0">
              <a:lnSpc>
                <a:spcPct val="107000"/>
              </a:lnSpc>
              <a:spcAft>
                <a:spcPts val="800"/>
              </a:spcAft>
              <a:buNone/>
            </a:pPr>
            <a:r>
              <a:rPr lang="pt-BR" b="1" dirty="0"/>
              <a:t>CRITÉRIOS DE EXCLUSÃO</a:t>
            </a:r>
          </a:p>
          <a:p>
            <a:pPr>
              <a:lnSpc>
                <a:spcPct val="107000"/>
              </a:lnSpc>
              <a:spcAft>
                <a:spcPts val="800"/>
              </a:spcAft>
            </a:pPr>
            <a:r>
              <a:rPr lang="pt-BR" dirty="0"/>
              <a:t> Início de sintomas de AVC </a:t>
            </a:r>
          </a:p>
          <a:p>
            <a:pPr>
              <a:lnSpc>
                <a:spcPct val="107000"/>
              </a:lnSpc>
              <a:spcAft>
                <a:spcPts val="800"/>
              </a:spcAft>
            </a:pPr>
            <a:r>
              <a:rPr lang="pt-BR" dirty="0"/>
              <a:t>Tratamento com terapia fibrinolítica para oclusão do vaso coronário índice.</a:t>
            </a:r>
          </a:p>
          <a:p>
            <a:pPr>
              <a:lnSpc>
                <a:spcPct val="107000"/>
              </a:lnSpc>
              <a:spcAft>
                <a:spcPts val="800"/>
              </a:spcAft>
            </a:pPr>
            <a:r>
              <a:rPr lang="pt-BR" dirty="0"/>
              <a:t> Expectativa de vida &lt; 6 meses.</a:t>
            </a:r>
          </a:p>
          <a:p>
            <a:pPr>
              <a:lnSpc>
                <a:spcPct val="107000"/>
              </a:lnSpc>
              <a:spcAft>
                <a:spcPts val="800"/>
              </a:spcAft>
            </a:pPr>
            <a:r>
              <a:rPr lang="pt-BR" dirty="0"/>
              <a:t>Paciente relutante ou incapaz de cumprir o cronograma de acompanhamento.</a:t>
            </a:r>
          </a:p>
          <a:p>
            <a:pPr>
              <a:lnSpc>
                <a:spcPct val="107000"/>
              </a:lnSpc>
              <a:spcAft>
                <a:spcPts val="800"/>
              </a:spcAft>
            </a:pPr>
            <a:r>
              <a:rPr lang="pt-BR" dirty="0"/>
              <a:t>Gravidez.</a:t>
            </a:r>
          </a:p>
          <a:p>
            <a:pPr marL="0" indent="0">
              <a:buNone/>
            </a:pPr>
            <a:endParaRPr lang="pt-BR" dirty="0"/>
          </a:p>
          <a:p>
            <a:pPr marL="0" indent="0">
              <a:buNone/>
            </a:pPr>
            <a:endParaRPr lang="pt-BR" dirty="0"/>
          </a:p>
          <a:p>
            <a:pPr marL="0" indent="0">
              <a:buNone/>
            </a:pPr>
            <a:endParaRPr lang="pt-BR" dirty="0"/>
          </a:p>
        </p:txBody>
      </p:sp>
    </p:spTree>
    <p:extLst>
      <p:ext uri="{BB962C8B-B14F-4D97-AF65-F5344CB8AC3E}">
        <p14:creationId xmlns:p14="http://schemas.microsoft.com/office/powerpoint/2010/main" val="401364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81DA59-932C-39B0-9C61-B416184FBA53}"/>
              </a:ext>
            </a:extLst>
          </p:cNvPr>
          <p:cNvSpPr>
            <a:spLocks noGrp="1"/>
          </p:cNvSpPr>
          <p:nvPr>
            <p:ph type="title"/>
          </p:nvPr>
        </p:nvSpPr>
        <p:spPr/>
        <p:txBody>
          <a:bodyPr/>
          <a:lstStyle/>
          <a:p>
            <a:r>
              <a:rPr lang="pt-BR" dirty="0"/>
              <a:t>desfechos</a:t>
            </a:r>
          </a:p>
        </p:txBody>
      </p:sp>
      <p:sp>
        <p:nvSpPr>
          <p:cNvPr id="3" name="Espaço Reservado para Conteúdo 2">
            <a:extLst>
              <a:ext uri="{FF2B5EF4-FFF2-40B4-BE49-F238E27FC236}">
                <a16:creationId xmlns:a16="http://schemas.microsoft.com/office/drawing/2014/main" id="{02B229A1-C798-9CDE-5420-68ADAE6A022A}"/>
              </a:ext>
            </a:extLst>
          </p:cNvPr>
          <p:cNvSpPr>
            <a:spLocks noGrp="1"/>
          </p:cNvSpPr>
          <p:nvPr>
            <p:ph sz="half" idx="1"/>
          </p:nvPr>
        </p:nvSpPr>
        <p:spPr>
          <a:xfrm>
            <a:off x="914400" y="2194560"/>
            <a:ext cx="4910328" cy="3977640"/>
          </a:xfrm>
        </p:spPr>
        <p:txBody>
          <a:bodyPr>
            <a:normAutofit lnSpcReduction="10000"/>
          </a:bodyPr>
          <a:lstStyle/>
          <a:p>
            <a:r>
              <a:rPr lang="pt-BR" dirty="0"/>
              <a:t>PRIMÁRIO</a:t>
            </a:r>
          </a:p>
          <a:p>
            <a:pPr marL="0" indent="0">
              <a:buNone/>
            </a:pPr>
            <a:r>
              <a:rPr lang="pt-BR" sz="1800" dirty="0">
                <a:latin typeface="Arial" panose="020B0604020202020204" pitchFamily="34" charset="0"/>
                <a:cs typeface="Arial" panose="020B0604020202020204" pitchFamily="34" charset="0"/>
              </a:rPr>
              <a:t>- Morte cardiovascular,</a:t>
            </a:r>
          </a:p>
          <a:p>
            <a:pPr marL="0" indent="0">
              <a:buNone/>
            </a:pPr>
            <a:r>
              <a:rPr lang="pt-BR" sz="1800" dirty="0">
                <a:latin typeface="Arial" panose="020B0604020202020204" pitchFamily="34" charset="0"/>
                <a:cs typeface="Arial" panose="020B0604020202020204" pitchFamily="34" charset="0"/>
              </a:rPr>
              <a:t>- Infarto do miocárdio recorrente,</a:t>
            </a:r>
          </a:p>
          <a:p>
            <a:pPr marL="0" indent="0">
              <a:buNone/>
            </a:pPr>
            <a:r>
              <a:rPr lang="pt-BR" sz="1800" dirty="0">
                <a:latin typeface="Arial" panose="020B0604020202020204" pitchFamily="34" charset="0"/>
                <a:cs typeface="Arial" panose="020B0604020202020204" pitchFamily="34" charset="0"/>
              </a:rPr>
              <a:t>-  Choque cardiogênico ou insuficiência cardíaca classe IV ( New York Heart </a:t>
            </a:r>
            <a:r>
              <a:rPr lang="pt-BR" sz="1800" dirty="0" err="1">
                <a:latin typeface="Arial" panose="020B0604020202020204" pitchFamily="34" charset="0"/>
                <a:cs typeface="Arial" panose="020B0604020202020204" pitchFamily="34" charset="0"/>
              </a:rPr>
              <a:t>Association</a:t>
            </a:r>
            <a:r>
              <a:rPr lang="pt-BR" sz="1800" dirty="0">
                <a:latin typeface="Arial" panose="020B0604020202020204" pitchFamily="34" charset="0"/>
                <a:cs typeface="Arial" panose="020B0604020202020204" pitchFamily="34" charset="0"/>
              </a:rPr>
              <a:t>) - nova ou piora em 30 dias.</a:t>
            </a:r>
          </a:p>
          <a:p>
            <a:endParaRPr lang="pt-BR" dirty="0"/>
          </a:p>
          <a:p>
            <a:pPr marL="0" indent="0">
              <a:buNone/>
            </a:pPr>
            <a:endParaRPr lang="pt-BR" b="0" i="0" dirty="0">
              <a:solidFill>
                <a:srgbClr val="000000"/>
              </a:solidFill>
              <a:effectLst/>
              <a:latin typeface="Source Sans Pro" panose="020B0503030403020204" pitchFamily="34" charset="0"/>
            </a:endParaRPr>
          </a:p>
          <a:p>
            <a:pPr marL="0" indent="0">
              <a:buNone/>
            </a:pPr>
            <a:endParaRPr lang="pt-BR" dirty="0"/>
          </a:p>
        </p:txBody>
      </p:sp>
      <p:sp>
        <p:nvSpPr>
          <p:cNvPr id="4" name="Espaço Reservado para Conteúdo 3">
            <a:extLst>
              <a:ext uri="{FF2B5EF4-FFF2-40B4-BE49-F238E27FC236}">
                <a16:creationId xmlns:a16="http://schemas.microsoft.com/office/drawing/2014/main" id="{E36E9621-24D1-26C7-056E-B86DC36F25FE}"/>
              </a:ext>
            </a:extLst>
          </p:cNvPr>
          <p:cNvSpPr>
            <a:spLocks noGrp="1"/>
          </p:cNvSpPr>
          <p:nvPr>
            <p:ph sz="half" idx="2"/>
          </p:nvPr>
        </p:nvSpPr>
        <p:spPr/>
        <p:txBody>
          <a:bodyPr>
            <a:normAutofit lnSpcReduction="10000"/>
          </a:bodyPr>
          <a:lstStyle/>
          <a:p>
            <a:r>
              <a:rPr lang="pt-BR" dirty="0"/>
              <a:t>SECUNDÁRIO</a:t>
            </a:r>
          </a:p>
          <a:p>
            <a:pPr algn="l">
              <a:buFontTx/>
              <a:buChar char="-"/>
            </a:pPr>
            <a:r>
              <a:rPr lang="pt-BR" sz="1900" b="0" i="0" dirty="0">
                <a:solidFill>
                  <a:srgbClr val="000000"/>
                </a:solidFill>
                <a:effectLst/>
                <a:latin typeface="Arial" panose="020B0604020202020204" pitchFamily="34" charset="0"/>
                <a:cs typeface="Arial" panose="020B0604020202020204" pitchFamily="34" charset="0"/>
              </a:rPr>
              <a:t>G</a:t>
            </a:r>
            <a:r>
              <a:rPr lang="pt-BR" sz="1900" dirty="0">
                <a:latin typeface="Arial" panose="020B0604020202020204" pitchFamily="34" charset="0"/>
                <a:cs typeface="Arial" panose="020B0604020202020204" pitchFamily="34" charset="0"/>
              </a:rPr>
              <a:t>rau de fluxo TIMI final,</a:t>
            </a:r>
          </a:p>
          <a:p>
            <a:pPr algn="l">
              <a:buFontTx/>
              <a:buChar char="-"/>
            </a:pPr>
            <a:r>
              <a:rPr lang="pt-BR" sz="1900" dirty="0">
                <a:latin typeface="Arial" panose="020B0604020202020204" pitchFamily="34" charset="0"/>
                <a:cs typeface="Arial" panose="020B0604020202020204" pitchFamily="34" charset="0"/>
              </a:rPr>
              <a:t>Grau final de trombo,</a:t>
            </a:r>
          </a:p>
          <a:p>
            <a:pPr algn="l">
              <a:buFontTx/>
              <a:buChar char="-"/>
            </a:pPr>
            <a:r>
              <a:rPr lang="pt-BR" sz="1900" dirty="0">
                <a:latin typeface="Arial" panose="020B0604020202020204" pitchFamily="34" charset="0"/>
                <a:cs typeface="Arial" panose="020B0604020202020204" pitchFamily="34" charset="0"/>
              </a:rPr>
              <a:t>Taxa de embolização distal e trombose de </a:t>
            </a:r>
            <a:r>
              <a:rPr lang="pt-BR" sz="1900" dirty="0" err="1">
                <a:latin typeface="Arial" panose="020B0604020202020204" pitchFamily="34" charset="0"/>
                <a:cs typeface="Arial" panose="020B0604020202020204" pitchFamily="34" charset="0"/>
              </a:rPr>
              <a:t>stent</a:t>
            </a:r>
            <a:r>
              <a:rPr lang="pt-BR" sz="1900" dirty="0">
                <a:latin typeface="Arial" panose="020B0604020202020204" pitchFamily="34" charset="0"/>
                <a:cs typeface="Arial" panose="020B0604020202020204" pitchFamily="34" charset="0"/>
              </a:rPr>
              <a:t> em 180 dias</a:t>
            </a:r>
          </a:p>
          <a:p>
            <a:pPr algn="l">
              <a:buFontTx/>
              <a:buChar char="-"/>
            </a:pPr>
            <a:r>
              <a:rPr lang="pt-BR" sz="1900" b="0" i="0" dirty="0">
                <a:solidFill>
                  <a:srgbClr val="000000"/>
                </a:solidFill>
                <a:effectLst/>
                <a:latin typeface="Arial" panose="020B0604020202020204" pitchFamily="34" charset="0"/>
                <a:cs typeface="Arial" panose="020B0604020202020204" pitchFamily="34" charset="0"/>
              </a:rPr>
              <a:t>Eventos secu</a:t>
            </a:r>
            <a:r>
              <a:rPr lang="pt-BR" sz="1900" dirty="0">
                <a:solidFill>
                  <a:srgbClr val="000000"/>
                </a:solidFill>
                <a:latin typeface="Arial" panose="020B0604020202020204" pitchFamily="34" charset="0"/>
                <a:cs typeface="Arial" panose="020B0604020202020204" pitchFamily="34" charset="0"/>
              </a:rPr>
              <a:t>ndários : </a:t>
            </a:r>
            <a:r>
              <a:rPr lang="pt-BR" sz="1900" dirty="0">
                <a:latin typeface="Arial" panose="020B0604020202020204" pitchFamily="34" charset="0"/>
                <a:cs typeface="Arial" panose="020B0604020202020204" pitchFamily="34" charset="0"/>
              </a:rPr>
              <a:t>eventos adversos graves relacionados ao dispositivo, acidente vascular cerebral e sangramento maior em 30 dias e mortalidade por todas as causas, morte cardiovascular, infarto do miocárdio recorrente, choque cardiogênico e insuficiência cardíaca classe IV em 180 dias.</a:t>
            </a:r>
            <a:endParaRPr lang="pt-BR" sz="19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038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AEA384E-1EDA-46E2-61D2-0A3F0159FBC0}"/>
              </a:ext>
            </a:extLst>
          </p:cNvPr>
          <p:cNvSpPr>
            <a:spLocks noGrp="1"/>
          </p:cNvSpPr>
          <p:nvPr>
            <p:ph type="title"/>
          </p:nvPr>
        </p:nvSpPr>
        <p:spPr>
          <a:xfrm>
            <a:off x="8991600" y="1847850"/>
            <a:ext cx="3200400" cy="1737360"/>
          </a:xfrm>
        </p:spPr>
        <p:txBody>
          <a:bodyPr/>
          <a:lstStyle/>
          <a:p>
            <a:r>
              <a:rPr lang="pt-BR" dirty="0"/>
              <a:t>metodologia</a:t>
            </a:r>
          </a:p>
        </p:txBody>
      </p:sp>
      <p:sp>
        <p:nvSpPr>
          <p:cNvPr id="4" name="Espaço Reservado para Conteúdo 3">
            <a:extLst>
              <a:ext uri="{FF2B5EF4-FFF2-40B4-BE49-F238E27FC236}">
                <a16:creationId xmlns:a16="http://schemas.microsoft.com/office/drawing/2014/main" id="{14801438-4524-8D71-8E34-6258E26AE5EE}"/>
              </a:ext>
            </a:extLst>
          </p:cNvPr>
          <p:cNvSpPr>
            <a:spLocks noGrp="1"/>
          </p:cNvSpPr>
          <p:nvPr>
            <p:ph idx="1"/>
          </p:nvPr>
        </p:nvSpPr>
        <p:spPr/>
        <p:txBody>
          <a:bodyPr>
            <a:normAutofit fontScale="85000" lnSpcReduction="10000"/>
          </a:bodyPr>
          <a:lstStyle/>
          <a:p>
            <a:r>
              <a:rPr lang="pt-BR" dirty="0"/>
              <a:t>O revisor médico independente e os membros do laboratório central independente não estiveram envolvidos com a inscrição ou atendimento do paciente</a:t>
            </a:r>
          </a:p>
          <a:p>
            <a:r>
              <a:rPr lang="pt-BR" dirty="0"/>
              <a:t>O revisor médico independente revisou e julgou os eventos adversos em relação ao dispositivo e aos pontos finais do estudo</a:t>
            </a:r>
          </a:p>
          <a:p>
            <a:r>
              <a:rPr lang="pt-BR" dirty="0"/>
              <a:t>A preparação para o tratamento foi realizada de acordo com o padrão de atendimento do local (imagens intravasculares usadas a critério do operador;)</a:t>
            </a:r>
          </a:p>
          <a:p>
            <a:r>
              <a:rPr lang="pt-BR" dirty="0"/>
              <a:t>Após o </a:t>
            </a:r>
            <a:r>
              <a:rPr lang="pt-BR" dirty="0" err="1"/>
              <a:t>angiograma</a:t>
            </a:r>
            <a:r>
              <a:rPr lang="pt-BR" dirty="0"/>
              <a:t> inicial e o cruzamento da lesão com o fio-guia, o cateter de aspiração era avançado pelo cateter-guia e navegado até a lesão. Ao sair da extremidade distal do cateter-guia, o interruptor de fluxo era ligado, permitindo que a aspiração mecânica sustentada fosse aplicada através do cateter de aspiração à medida que avançava.</a:t>
            </a:r>
          </a:p>
          <a:p>
            <a:r>
              <a:rPr lang="pt-BR" dirty="0"/>
              <a:t>Antes de avançar novamente o cateter de aspiração, se considerado necessário pelo operador, o cateter foi lavado com solução salina para limpar qualquer bloqueio e evitar a reintrodução de trombos nas artérias coronárias. Pós </a:t>
            </a:r>
            <a:r>
              <a:rPr lang="pt-BR" dirty="0" err="1"/>
              <a:t>trombectomia</a:t>
            </a:r>
            <a:r>
              <a:rPr lang="pt-BR" dirty="0"/>
              <a:t>, foi realizada a angioplastia.</a:t>
            </a:r>
          </a:p>
        </p:txBody>
      </p:sp>
    </p:spTree>
    <p:extLst>
      <p:ext uri="{BB962C8B-B14F-4D97-AF65-F5344CB8AC3E}">
        <p14:creationId xmlns:p14="http://schemas.microsoft.com/office/powerpoint/2010/main" val="43661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972DA-F413-4480-9CA9-4132497347A9}"/>
              </a:ext>
            </a:extLst>
          </p:cNvPr>
          <p:cNvSpPr>
            <a:spLocks noGrp="1"/>
          </p:cNvSpPr>
          <p:nvPr>
            <p:ph type="title"/>
          </p:nvPr>
        </p:nvSpPr>
        <p:spPr>
          <a:xfrm>
            <a:off x="8229600" y="2011680"/>
            <a:ext cx="3877056" cy="1783080"/>
          </a:xfrm>
        </p:spPr>
        <p:txBody>
          <a:bodyPr vert="horz" lIns="91440" tIns="45720" rIns="91440" bIns="45720" rtlCol="0" anchor="ctr">
            <a:normAutofit fontScale="90000"/>
          </a:bodyPr>
          <a:lstStyle/>
          <a:p>
            <a:pPr algn="r">
              <a:lnSpc>
                <a:spcPct val="80000"/>
              </a:lnSpc>
            </a:pPr>
            <a:r>
              <a:rPr lang="en-US" sz="6000" kern="1200" cap="all" baseline="0" dirty="0">
                <a:blipFill dpi="0" rotWithShape="1">
                  <a:blip r:embed="rId2"/>
                  <a:srcRect/>
                  <a:tile tx="6350" ty="-127000" sx="65000" sy="64000" flip="none" algn="tl"/>
                </a:blipFill>
                <a:latin typeface="+mj-lt"/>
                <a:ea typeface="+mj-ea"/>
                <a:cs typeface="+mj-cs"/>
              </a:rPr>
              <a:t>                </a:t>
            </a:r>
            <a:r>
              <a:rPr lang="en-US" sz="6000" kern="1200" cap="all" baseline="0" dirty="0" err="1">
                <a:blipFill dpi="0" rotWithShape="1">
                  <a:blip r:embed="rId2"/>
                  <a:srcRect/>
                  <a:tile tx="6350" ty="-127000" sx="65000" sy="64000" flip="none" algn="tl"/>
                </a:blipFill>
                <a:latin typeface="+mj-lt"/>
                <a:ea typeface="+mj-ea"/>
                <a:cs typeface="+mj-cs"/>
              </a:rPr>
              <a:t>Resultados</a:t>
            </a:r>
            <a:endParaRPr lang="en-US" sz="6000" kern="1200" cap="all" baseline="0" dirty="0">
              <a:blipFill dpi="0" rotWithShape="1">
                <a:blip r:embed="rId2"/>
                <a:srcRect/>
                <a:tile tx="6350" ty="-127000" sx="65000" sy="64000" flip="none" algn="tl"/>
              </a:blipFill>
              <a:latin typeface="+mj-lt"/>
              <a:ea typeface="+mj-ea"/>
              <a:cs typeface="+mj-cs"/>
            </a:endParaRPr>
          </a:p>
        </p:txBody>
      </p:sp>
      <p:pic>
        <p:nvPicPr>
          <p:cNvPr id="15" name="Espaço Reservado para Conteúdo 14">
            <a:extLst>
              <a:ext uri="{FF2B5EF4-FFF2-40B4-BE49-F238E27FC236}">
                <a16:creationId xmlns:a16="http://schemas.microsoft.com/office/drawing/2014/main" id="{44DE4B3F-2333-DB3E-B1EE-4E1A11A50CDE}"/>
              </a:ext>
            </a:extLst>
          </p:cNvPr>
          <p:cNvPicPr>
            <a:picLocks noGrp="1" noChangeAspect="1"/>
          </p:cNvPicPr>
          <p:nvPr>
            <p:ph idx="1"/>
          </p:nvPr>
        </p:nvPicPr>
        <p:blipFill rotWithShape="1">
          <a:blip r:embed="rId3"/>
          <a:srcRect l="32605" t="7984" r="50366" b="29045"/>
          <a:stretch/>
        </p:blipFill>
        <p:spPr>
          <a:xfrm>
            <a:off x="4050792" y="91441"/>
            <a:ext cx="3602736" cy="6537960"/>
          </a:xfrm>
        </p:spPr>
      </p:pic>
      <p:pic>
        <p:nvPicPr>
          <p:cNvPr id="4" name="Imagem 3">
            <a:extLst>
              <a:ext uri="{FF2B5EF4-FFF2-40B4-BE49-F238E27FC236}">
                <a16:creationId xmlns:a16="http://schemas.microsoft.com/office/drawing/2014/main" id="{848B69BF-DE11-31F5-7A0D-07B617877BBD}"/>
              </a:ext>
            </a:extLst>
          </p:cNvPr>
          <p:cNvPicPr>
            <a:picLocks noChangeAspect="1"/>
          </p:cNvPicPr>
          <p:nvPr/>
        </p:nvPicPr>
        <p:blipFill rotWithShape="1">
          <a:blip r:embed="rId4"/>
          <a:srcRect l="50000" t="20924" r="24772" b="10634"/>
          <a:stretch/>
        </p:blipFill>
        <p:spPr>
          <a:xfrm>
            <a:off x="611332" y="0"/>
            <a:ext cx="3439460" cy="6858000"/>
          </a:xfrm>
          <a:prstGeom prst="rect">
            <a:avLst/>
          </a:prstGeom>
        </p:spPr>
      </p:pic>
      <p:sp>
        <p:nvSpPr>
          <p:cNvPr id="64" name="Seta: para a Direita 63">
            <a:extLst>
              <a:ext uri="{FF2B5EF4-FFF2-40B4-BE49-F238E27FC236}">
                <a16:creationId xmlns:a16="http://schemas.microsoft.com/office/drawing/2014/main" id="{08A02D10-EAB8-61B9-8ACC-C29A0D09371E}"/>
              </a:ext>
            </a:extLst>
          </p:cNvPr>
          <p:cNvSpPr/>
          <p:nvPr/>
        </p:nvSpPr>
        <p:spPr>
          <a:xfrm>
            <a:off x="173563" y="600075"/>
            <a:ext cx="390525" cy="247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Seta: para a Direita 64">
            <a:extLst>
              <a:ext uri="{FF2B5EF4-FFF2-40B4-BE49-F238E27FC236}">
                <a16:creationId xmlns:a16="http://schemas.microsoft.com/office/drawing/2014/main" id="{3C94CE6C-9B3B-8982-AFD8-13C5F0CA24E5}"/>
              </a:ext>
            </a:extLst>
          </p:cNvPr>
          <p:cNvSpPr/>
          <p:nvPr/>
        </p:nvSpPr>
        <p:spPr>
          <a:xfrm>
            <a:off x="173563" y="2903220"/>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Seta: para a Direita 65">
            <a:extLst>
              <a:ext uri="{FF2B5EF4-FFF2-40B4-BE49-F238E27FC236}">
                <a16:creationId xmlns:a16="http://schemas.microsoft.com/office/drawing/2014/main" id="{40841BA6-25FF-934D-A151-FA175DAEA79A}"/>
              </a:ext>
            </a:extLst>
          </p:cNvPr>
          <p:cNvSpPr/>
          <p:nvPr/>
        </p:nvSpPr>
        <p:spPr>
          <a:xfrm>
            <a:off x="173562" y="4150995"/>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Seta: para a Direita 66">
            <a:extLst>
              <a:ext uri="{FF2B5EF4-FFF2-40B4-BE49-F238E27FC236}">
                <a16:creationId xmlns:a16="http://schemas.microsoft.com/office/drawing/2014/main" id="{4C2DFAB0-EA4E-3162-72F9-EC44F3D91006}"/>
              </a:ext>
            </a:extLst>
          </p:cNvPr>
          <p:cNvSpPr/>
          <p:nvPr/>
        </p:nvSpPr>
        <p:spPr>
          <a:xfrm>
            <a:off x="173562" y="4398644"/>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Seta: para a Direita 67">
            <a:extLst>
              <a:ext uri="{FF2B5EF4-FFF2-40B4-BE49-F238E27FC236}">
                <a16:creationId xmlns:a16="http://schemas.microsoft.com/office/drawing/2014/main" id="{36BC4E97-6768-29F3-CB72-83479C364F3A}"/>
              </a:ext>
            </a:extLst>
          </p:cNvPr>
          <p:cNvSpPr/>
          <p:nvPr/>
        </p:nvSpPr>
        <p:spPr>
          <a:xfrm>
            <a:off x="173562" y="4646293"/>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9" name="Seta: para a Direita 68">
            <a:extLst>
              <a:ext uri="{FF2B5EF4-FFF2-40B4-BE49-F238E27FC236}">
                <a16:creationId xmlns:a16="http://schemas.microsoft.com/office/drawing/2014/main" id="{F46EA30E-904C-906D-6448-8456405934DD}"/>
              </a:ext>
            </a:extLst>
          </p:cNvPr>
          <p:cNvSpPr/>
          <p:nvPr/>
        </p:nvSpPr>
        <p:spPr>
          <a:xfrm>
            <a:off x="173561" y="5836920"/>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Seta: para a Direita 69">
            <a:extLst>
              <a:ext uri="{FF2B5EF4-FFF2-40B4-BE49-F238E27FC236}">
                <a16:creationId xmlns:a16="http://schemas.microsoft.com/office/drawing/2014/main" id="{6671A77C-A523-DEAB-3547-741BE53B1E3F}"/>
              </a:ext>
            </a:extLst>
          </p:cNvPr>
          <p:cNvSpPr/>
          <p:nvPr/>
        </p:nvSpPr>
        <p:spPr>
          <a:xfrm>
            <a:off x="173560" y="6134100"/>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1" name="Seta: para a Direita 70">
            <a:extLst>
              <a:ext uri="{FF2B5EF4-FFF2-40B4-BE49-F238E27FC236}">
                <a16:creationId xmlns:a16="http://schemas.microsoft.com/office/drawing/2014/main" id="{05125D54-79F2-D044-1BC2-8A1B2559E153}"/>
              </a:ext>
            </a:extLst>
          </p:cNvPr>
          <p:cNvSpPr/>
          <p:nvPr/>
        </p:nvSpPr>
        <p:spPr>
          <a:xfrm>
            <a:off x="173559" y="6431280"/>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Seta: para a Direita 71">
            <a:extLst>
              <a:ext uri="{FF2B5EF4-FFF2-40B4-BE49-F238E27FC236}">
                <a16:creationId xmlns:a16="http://schemas.microsoft.com/office/drawing/2014/main" id="{3F029DB7-0670-79A6-7D52-9E0604E22D6D}"/>
              </a:ext>
            </a:extLst>
          </p:cNvPr>
          <p:cNvSpPr/>
          <p:nvPr/>
        </p:nvSpPr>
        <p:spPr>
          <a:xfrm>
            <a:off x="3753040" y="604839"/>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Seta: para a Direita 72">
            <a:extLst>
              <a:ext uri="{FF2B5EF4-FFF2-40B4-BE49-F238E27FC236}">
                <a16:creationId xmlns:a16="http://schemas.microsoft.com/office/drawing/2014/main" id="{4EBE24FF-CC3B-A139-5F84-7DD5FE210A94}"/>
              </a:ext>
            </a:extLst>
          </p:cNvPr>
          <p:cNvSpPr/>
          <p:nvPr/>
        </p:nvSpPr>
        <p:spPr>
          <a:xfrm>
            <a:off x="3713147" y="1333502"/>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4" name="Seta: para a Direita 73">
            <a:extLst>
              <a:ext uri="{FF2B5EF4-FFF2-40B4-BE49-F238E27FC236}">
                <a16:creationId xmlns:a16="http://schemas.microsoft.com/office/drawing/2014/main" id="{2AE00CCF-A1D9-89D3-078B-DF466603C4F9}"/>
              </a:ext>
            </a:extLst>
          </p:cNvPr>
          <p:cNvSpPr/>
          <p:nvPr/>
        </p:nvSpPr>
        <p:spPr>
          <a:xfrm>
            <a:off x="3684053" y="1672592"/>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Seta: para a Direita 74">
            <a:extLst>
              <a:ext uri="{FF2B5EF4-FFF2-40B4-BE49-F238E27FC236}">
                <a16:creationId xmlns:a16="http://schemas.microsoft.com/office/drawing/2014/main" id="{9FE1E236-17C1-B36F-14B3-8E47408BC622}"/>
              </a:ext>
            </a:extLst>
          </p:cNvPr>
          <p:cNvSpPr/>
          <p:nvPr/>
        </p:nvSpPr>
        <p:spPr>
          <a:xfrm>
            <a:off x="3729024" y="2178369"/>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Seta: para a Direita 75">
            <a:extLst>
              <a:ext uri="{FF2B5EF4-FFF2-40B4-BE49-F238E27FC236}">
                <a16:creationId xmlns:a16="http://schemas.microsoft.com/office/drawing/2014/main" id="{29FE2C4B-B06A-F020-B9F3-488A74A7B4A7}"/>
              </a:ext>
            </a:extLst>
          </p:cNvPr>
          <p:cNvSpPr/>
          <p:nvPr/>
        </p:nvSpPr>
        <p:spPr>
          <a:xfrm>
            <a:off x="3729023" y="2512697"/>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7" name="Seta: para a Direita 76">
            <a:extLst>
              <a:ext uri="{FF2B5EF4-FFF2-40B4-BE49-F238E27FC236}">
                <a16:creationId xmlns:a16="http://schemas.microsoft.com/office/drawing/2014/main" id="{A661C36C-EBAB-139C-D3AD-B0879A4756FC}"/>
              </a:ext>
            </a:extLst>
          </p:cNvPr>
          <p:cNvSpPr/>
          <p:nvPr/>
        </p:nvSpPr>
        <p:spPr>
          <a:xfrm>
            <a:off x="3753040" y="3547111"/>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8" name="Seta: para a Direita 77">
            <a:extLst>
              <a:ext uri="{FF2B5EF4-FFF2-40B4-BE49-F238E27FC236}">
                <a16:creationId xmlns:a16="http://schemas.microsoft.com/office/drawing/2014/main" id="{AD6D8B6E-C9C6-24DA-6794-828D4E0DF844}"/>
              </a:ext>
            </a:extLst>
          </p:cNvPr>
          <p:cNvSpPr/>
          <p:nvPr/>
        </p:nvSpPr>
        <p:spPr>
          <a:xfrm>
            <a:off x="3729022" y="4770117"/>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9" name="Seta: para a Direita 78">
            <a:extLst>
              <a:ext uri="{FF2B5EF4-FFF2-40B4-BE49-F238E27FC236}">
                <a16:creationId xmlns:a16="http://schemas.microsoft.com/office/drawing/2014/main" id="{B804E7C4-B774-0C5E-B4EF-E3CBFEF30DDF}"/>
              </a:ext>
            </a:extLst>
          </p:cNvPr>
          <p:cNvSpPr/>
          <p:nvPr/>
        </p:nvSpPr>
        <p:spPr>
          <a:xfrm>
            <a:off x="3694645" y="5331144"/>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eta: para a Direita 2">
            <a:extLst>
              <a:ext uri="{FF2B5EF4-FFF2-40B4-BE49-F238E27FC236}">
                <a16:creationId xmlns:a16="http://schemas.microsoft.com/office/drawing/2014/main" id="{7F44A3B9-06F4-4074-9A7E-CF7E77811AF3}"/>
              </a:ext>
            </a:extLst>
          </p:cNvPr>
          <p:cNvSpPr/>
          <p:nvPr/>
        </p:nvSpPr>
        <p:spPr>
          <a:xfrm>
            <a:off x="3694156" y="6381749"/>
            <a:ext cx="390525" cy="247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9237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1C40124-1649-4FF2-8F64-C8284EB9FD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 name="Oval 29">
              <a:extLst>
                <a:ext uri="{FF2B5EF4-FFF2-40B4-BE49-F238E27FC236}">
                  <a16:creationId xmlns:a16="http://schemas.microsoft.com/office/drawing/2014/main" id="{086727CD-9977-4B25-9516-2B6E06AA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219F4D31-E06B-4B98-A1F1-A29AFCBDD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33" name="Rectangle 3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Imagem 1" descr="Gráfico, Gráfico de barras&#10;&#10;Descrição gerada automaticamente">
            <a:extLst>
              <a:ext uri="{FF2B5EF4-FFF2-40B4-BE49-F238E27FC236}">
                <a16:creationId xmlns:a16="http://schemas.microsoft.com/office/drawing/2014/main" id="{C8F59E4B-5956-22F9-8EE0-8FAF887B104C}"/>
              </a:ext>
            </a:extLst>
          </p:cNvPr>
          <p:cNvPicPr>
            <a:picLocks noChangeAspect="1"/>
          </p:cNvPicPr>
          <p:nvPr/>
        </p:nvPicPr>
        <p:blipFill rotWithShape="1">
          <a:blip r:embed="rId4"/>
          <a:srcRect l="16934" t="23864" r="15639" b="9421"/>
          <a:stretch/>
        </p:blipFill>
        <p:spPr bwMode="auto">
          <a:xfrm>
            <a:off x="2288649" y="467660"/>
            <a:ext cx="7589520" cy="3247442"/>
          </a:xfrm>
          <a:prstGeom prst="rect">
            <a:avLst/>
          </a:prstGeom>
          <a:extLst>
            <a:ext uri="{53640926-AAD7-44D8-BBD7-CCE9431645EC}">
              <a14:shadowObscured xmlns:a14="http://schemas.microsoft.com/office/drawing/2010/main"/>
            </a:ext>
          </a:extLst>
        </p:spPr>
      </p:pic>
      <p:sp>
        <p:nvSpPr>
          <p:cNvPr id="35" name="Rectangle 3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5">
              <a:alphaModFix amt="9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ítulo 4">
            <a:extLst>
              <a:ext uri="{FF2B5EF4-FFF2-40B4-BE49-F238E27FC236}">
                <a16:creationId xmlns:a16="http://schemas.microsoft.com/office/drawing/2014/main" id="{438ED23C-3817-CA6D-23E0-3E82B1FA32EA}"/>
              </a:ext>
            </a:extLst>
          </p:cNvPr>
          <p:cNvSpPr>
            <a:spLocks noGrp="1"/>
          </p:cNvSpPr>
          <p:nvPr>
            <p:ph type="title"/>
          </p:nvPr>
        </p:nvSpPr>
        <p:spPr>
          <a:xfrm>
            <a:off x="1285457" y="4162031"/>
            <a:ext cx="2006384" cy="611137"/>
          </a:xfrm>
        </p:spPr>
        <p:txBody>
          <a:bodyPr vert="horz" lIns="91440" tIns="45720" rIns="91440" bIns="45720" rtlCol="0" anchor="ctr">
            <a:normAutofit/>
          </a:bodyPr>
          <a:lstStyle/>
          <a:p>
            <a:pPr algn="r"/>
            <a:r>
              <a:rPr lang="en-US" sz="2800" dirty="0" err="1"/>
              <a:t>resultados</a:t>
            </a:r>
            <a:endParaRPr lang="en-US" sz="2800" dirty="0"/>
          </a:p>
        </p:txBody>
      </p:sp>
      <p:sp>
        <p:nvSpPr>
          <p:cNvPr id="7" name="Espaço Reservado para Texto 6">
            <a:extLst>
              <a:ext uri="{FF2B5EF4-FFF2-40B4-BE49-F238E27FC236}">
                <a16:creationId xmlns:a16="http://schemas.microsoft.com/office/drawing/2014/main" id="{E91D8A63-EF95-F5C1-EC81-D4A2C81DA439}"/>
              </a:ext>
            </a:extLst>
          </p:cNvPr>
          <p:cNvSpPr>
            <a:spLocks noGrp="1"/>
          </p:cNvSpPr>
          <p:nvPr>
            <p:ph type="body" sz="half" idx="2"/>
          </p:nvPr>
        </p:nvSpPr>
        <p:spPr>
          <a:xfrm>
            <a:off x="3291842" y="4170410"/>
            <a:ext cx="7625300" cy="1767141"/>
          </a:xfrm>
        </p:spPr>
        <p:txBody>
          <a:bodyPr vert="horz" lIns="91440" tIns="45720" rIns="91440" bIns="45720" rtlCol="0" anchor="ctr">
            <a:normAutofit/>
          </a:bodyPr>
          <a:lstStyle/>
          <a:p>
            <a:pPr marL="102870">
              <a:lnSpc>
                <a:spcPct val="90000"/>
              </a:lnSpc>
            </a:pPr>
            <a:r>
              <a:rPr lang="pt-BR" dirty="0"/>
              <a:t>No início do estudo, 28,46% (105/369) dos pacientes apresentavam sinais de insuficiência cardíaca ao exame físico (</a:t>
            </a:r>
            <a:r>
              <a:rPr lang="pt-BR" dirty="0" err="1"/>
              <a:t>Killip</a:t>
            </a:r>
            <a:r>
              <a:rPr lang="pt-BR" dirty="0"/>
              <a:t> classe II ) e pela alta após o procedimento, caiu para 6,74% (24/356). Inicialmente, 57,82% (207/358) dos pacientes relataram sintomas de insuficiência cardíaca classificados como classe II a IV da New York Heart </a:t>
            </a:r>
            <a:r>
              <a:rPr lang="pt-BR" dirty="0" err="1"/>
              <a:t>Association</a:t>
            </a:r>
            <a:r>
              <a:rPr lang="pt-BR" dirty="0"/>
              <a:t>; isso diminuiu para 10,74% (35/326) em 180 dias.</a:t>
            </a:r>
            <a:endParaRPr lang="en-US" dirty="0">
              <a:solidFill>
                <a:schemeClr val="tx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3" name="Oval 4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8160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5" name="Rectangle 1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D07F4C-5D18-3FF8-FA73-784C126E30FA}"/>
              </a:ext>
            </a:extLst>
          </p:cNvPr>
          <p:cNvSpPr>
            <a:spLocks noGrp="1"/>
          </p:cNvSpPr>
          <p:nvPr>
            <p:ph type="title"/>
          </p:nvPr>
        </p:nvSpPr>
        <p:spPr>
          <a:xfrm>
            <a:off x="7046685" y="284319"/>
            <a:ext cx="3875316" cy="802964"/>
          </a:xfrm>
        </p:spPr>
        <p:txBody>
          <a:bodyPr vert="horz" lIns="91440" tIns="45720" rIns="91440" bIns="45720" rtlCol="0" anchor="ctr">
            <a:normAutofit/>
          </a:bodyPr>
          <a:lstStyle/>
          <a:p>
            <a:r>
              <a:rPr lang="en-US" sz="4800" dirty="0" err="1">
                <a:solidFill>
                  <a:schemeClr val="tx1"/>
                </a:solidFill>
              </a:rPr>
              <a:t>resultados</a:t>
            </a:r>
            <a:endParaRPr lang="en-US" sz="4800" dirty="0">
              <a:solidFill>
                <a:schemeClr val="tx1"/>
              </a:solidFill>
            </a:endParaRPr>
          </a:p>
        </p:txBody>
      </p:sp>
      <p:sp>
        <p:nvSpPr>
          <p:cNvPr id="17" name="Freeform: Shape 16">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Espaço Reservado para Conteúdo 5">
            <a:extLst>
              <a:ext uri="{FF2B5EF4-FFF2-40B4-BE49-F238E27FC236}">
                <a16:creationId xmlns:a16="http://schemas.microsoft.com/office/drawing/2014/main" id="{2F502413-2DF5-9349-06D7-1623D6C132BA}"/>
              </a:ext>
            </a:extLst>
          </p:cNvPr>
          <p:cNvPicPr>
            <a:picLocks noGrp="1" noChangeAspect="1"/>
          </p:cNvPicPr>
          <p:nvPr>
            <p:ph idx="1"/>
          </p:nvPr>
        </p:nvPicPr>
        <p:blipFill rotWithShape="1">
          <a:blip r:embed="rId5"/>
          <a:srcRect l="49876" t="24561" r="22725" b="12810"/>
          <a:stretch/>
        </p:blipFill>
        <p:spPr>
          <a:xfrm>
            <a:off x="284480" y="1287596"/>
            <a:ext cx="4370625" cy="4747444"/>
          </a:xfrm>
          <a:prstGeom prst="rect">
            <a:avLst/>
          </a:prstGeom>
        </p:spPr>
      </p:pic>
      <p:sp>
        <p:nvSpPr>
          <p:cNvPr id="4" name="Espaço Reservado para Texto 3">
            <a:extLst>
              <a:ext uri="{FF2B5EF4-FFF2-40B4-BE49-F238E27FC236}">
                <a16:creationId xmlns:a16="http://schemas.microsoft.com/office/drawing/2014/main" id="{BBE4CC1C-B840-97C7-0E81-89D5A20E3318}"/>
              </a:ext>
            </a:extLst>
          </p:cNvPr>
          <p:cNvSpPr>
            <a:spLocks noGrp="1"/>
          </p:cNvSpPr>
          <p:nvPr>
            <p:ph type="body" sz="half" idx="2"/>
          </p:nvPr>
        </p:nvSpPr>
        <p:spPr>
          <a:xfrm>
            <a:off x="6482080" y="1209040"/>
            <a:ext cx="5608320" cy="4963159"/>
          </a:xfrm>
        </p:spPr>
        <p:txBody>
          <a:bodyPr vert="horz" lIns="91440" tIns="45720" rIns="91440" bIns="45720" rtlCol="0">
            <a:normAutofit/>
          </a:bodyPr>
          <a:lstStyle/>
          <a:p>
            <a:pPr marL="285750" indent="-182880">
              <a:lnSpc>
                <a:spcPct val="90000"/>
              </a:lnSpc>
              <a:buFont typeface="Wingdings" pitchFamily="2" charset="2"/>
              <a:buChar char="§"/>
            </a:pPr>
            <a:r>
              <a:rPr lang="pt-BR" dirty="0">
                <a:solidFill>
                  <a:schemeClr val="tx1"/>
                </a:solidFill>
              </a:rPr>
              <a:t>A taxa composta primária de eventos cardiovasculares adversos maiores em 30 dias foi de 3,60% (95% CI, 2,0–6,0%), em comparação com a taxa histórica de 6,1% . Nenhum ataque isquêmico transitório foi relatado em 30 dias. AVC em 30 dias ocorreu em 3 pacientes (0,77% [95% CI, 0,2–2,2%]) e foi confirmado por neuroimagem.</a:t>
            </a:r>
          </a:p>
          <a:p>
            <a:pPr marL="285750" indent="-182880">
              <a:lnSpc>
                <a:spcPct val="90000"/>
              </a:lnSpc>
              <a:buFont typeface="Wingdings" pitchFamily="2" charset="2"/>
              <a:buChar char="§"/>
            </a:pPr>
            <a:r>
              <a:rPr lang="pt-BR" dirty="0">
                <a:solidFill>
                  <a:schemeClr val="tx1"/>
                </a:solidFill>
              </a:rPr>
              <a:t>Morte cardiovascular em 30 dias ocorreu em 2 pacientes (0,51% [95% CI, 0,1–1,8%]). Ambos estavam em choque cardiogênico e nenhum deles estava relacionado ao dispositivo. Quatro pacientes apresentaram sangramento maior em 30 dias (1,03% [95% CI, 0,3–2,6%]). Todos estavam relacionados ao procedimento, mas não atribuído ao dispositivo. Três pacientes tiveram complicações no local de acesso . taxa de insuficiência cardíaca classe IV da New York Heart </a:t>
            </a:r>
            <a:r>
              <a:rPr lang="pt-BR" dirty="0" err="1">
                <a:solidFill>
                  <a:schemeClr val="tx1"/>
                </a:solidFill>
              </a:rPr>
              <a:t>Association</a:t>
            </a:r>
            <a:r>
              <a:rPr lang="pt-BR" dirty="0">
                <a:solidFill>
                  <a:schemeClr val="tx1"/>
                </a:solidFill>
              </a:rPr>
              <a:t> em 180 dias foi de 1,08% (95% CI, 0,3–2,7%) e a taxa de morte cardiovascular em 180 dias foi de 1,08% (95% CI, 0,3–2,7%). </a:t>
            </a:r>
          </a:p>
          <a:p>
            <a:pPr marL="285750" indent="-182880">
              <a:lnSpc>
                <a:spcPct val="90000"/>
              </a:lnSpc>
              <a:buFont typeface="Wingdings" pitchFamily="2" charset="2"/>
              <a:buChar char="§"/>
            </a:pPr>
            <a:r>
              <a:rPr lang="pt-BR" dirty="0">
                <a:solidFill>
                  <a:schemeClr val="tx1"/>
                </a:solidFill>
              </a:rPr>
              <a:t>Além disso, não foram identificadas diferenças significativas nos resultados em uma comparação dos subgrupos de infarto do miocárdio sem </a:t>
            </a:r>
            <a:r>
              <a:rPr lang="pt-BR" dirty="0" err="1">
                <a:solidFill>
                  <a:schemeClr val="tx1"/>
                </a:solidFill>
              </a:rPr>
              <a:t>supradesnivelamento</a:t>
            </a:r>
            <a:r>
              <a:rPr lang="pt-BR" dirty="0">
                <a:solidFill>
                  <a:schemeClr val="tx1"/>
                </a:solidFill>
              </a:rPr>
              <a:t> do segmento ST e STEMI </a:t>
            </a:r>
            <a:endParaRPr lang="en-US" dirty="0">
              <a:solidFill>
                <a:schemeClr val="tx1"/>
              </a:solidFill>
            </a:endParaRPr>
          </a:p>
        </p:txBody>
      </p:sp>
      <p:grpSp>
        <p:nvGrpSpPr>
          <p:cNvPr id="19" name="Group 18">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1" name="Oval 20">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815774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38ED23C-3817-CA6D-23E0-3E82B1FA32EA}"/>
              </a:ext>
            </a:extLst>
          </p:cNvPr>
          <p:cNvSpPr>
            <a:spLocks noGrp="1"/>
          </p:cNvSpPr>
          <p:nvPr>
            <p:ph type="title"/>
          </p:nvPr>
        </p:nvSpPr>
        <p:spPr>
          <a:xfrm>
            <a:off x="9253728" y="856488"/>
            <a:ext cx="2191512" cy="716280"/>
          </a:xfrm>
        </p:spPr>
        <p:txBody>
          <a:bodyPr>
            <a:normAutofit fontScale="90000"/>
          </a:bodyPr>
          <a:lstStyle/>
          <a:p>
            <a:r>
              <a:rPr lang="pt-BR" dirty="0"/>
              <a:t>resultados</a:t>
            </a:r>
          </a:p>
        </p:txBody>
      </p:sp>
      <p:sp>
        <p:nvSpPr>
          <p:cNvPr id="7" name="Espaço Reservado para Texto 6">
            <a:extLst>
              <a:ext uri="{FF2B5EF4-FFF2-40B4-BE49-F238E27FC236}">
                <a16:creationId xmlns:a16="http://schemas.microsoft.com/office/drawing/2014/main" id="{E91D8A63-EF95-F5C1-EC81-D4A2C81DA439}"/>
              </a:ext>
            </a:extLst>
          </p:cNvPr>
          <p:cNvSpPr>
            <a:spLocks noGrp="1"/>
          </p:cNvSpPr>
          <p:nvPr>
            <p:ph type="body" sz="half" idx="2"/>
          </p:nvPr>
        </p:nvSpPr>
        <p:spPr>
          <a:xfrm>
            <a:off x="8601456" y="2396744"/>
            <a:ext cx="3185160" cy="4241800"/>
          </a:xfrm>
        </p:spPr>
        <p:txBody>
          <a:bodyPr/>
          <a:lstStyle/>
          <a:p>
            <a:pPr marL="285750" indent="-285750">
              <a:buFont typeface="Wingdings" panose="05000000000000000000" pitchFamily="2" charset="2"/>
              <a:buChar char="§"/>
            </a:pPr>
            <a:r>
              <a:rPr lang="pt-BR" dirty="0"/>
              <a:t>Avaliações laboratoriais básicas de (A) grau de rubor miocárdico e (B) Graus de fluxo TIMI na avaliação coronariográfica diagnóstica, após aspiração com CAT RX e na avaliação coronariográfica final.</a:t>
            </a:r>
          </a:p>
        </p:txBody>
      </p:sp>
      <p:pic>
        <p:nvPicPr>
          <p:cNvPr id="2" name="Espaço Reservado para Conteúdo 1" descr="Interface gráfica do usuário&#10;&#10;Descrição gerada automaticamente">
            <a:extLst>
              <a:ext uri="{FF2B5EF4-FFF2-40B4-BE49-F238E27FC236}">
                <a16:creationId xmlns:a16="http://schemas.microsoft.com/office/drawing/2014/main" id="{CE4290C4-03BB-2870-C9F9-9D4560C92BD4}"/>
              </a:ext>
            </a:extLst>
          </p:cNvPr>
          <p:cNvPicPr>
            <a:picLocks noGrp="1" noChangeAspect="1"/>
          </p:cNvPicPr>
          <p:nvPr>
            <p:ph idx="1"/>
          </p:nvPr>
        </p:nvPicPr>
        <p:blipFill rotWithShape="1">
          <a:blip r:embed="rId2"/>
          <a:srcRect l="28070" t="23599" r="28904" b="10761"/>
          <a:stretch/>
        </p:blipFill>
        <p:spPr bwMode="auto">
          <a:xfrm>
            <a:off x="516388" y="212651"/>
            <a:ext cx="7336465" cy="62732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121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Oval 33">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6" name="Oval 35">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Título 12"/>
          <p:cNvSpPr>
            <a:spLocks noGrp="1"/>
          </p:cNvSpPr>
          <p:nvPr>
            <p:ph type="title"/>
          </p:nvPr>
        </p:nvSpPr>
        <p:spPr>
          <a:xfrm>
            <a:off x="1490145" y="2376862"/>
            <a:ext cx="2640646" cy="2104273"/>
          </a:xfrm>
          <a:noFill/>
        </p:spPr>
        <p:txBody>
          <a:bodyPr rtlCol="0">
            <a:normAutofit/>
          </a:bodyPr>
          <a:lstStyle/>
          <a:p>
            <a:pPr algn="ctr" rtl="0"/>
            <a:r>
              <a:rPr lang="pt-BR" sz="3000">
                <a:solidFill>
                  <a:srgbClr val="FFFFFF"/>
                </a:solidFill>
              </a:rPr>
              <a:t>Programação</a:t>
            </a:r>
          </a:p>
        </p:txBody>
      </p:sp>
      <p:sp>
        <p:nvSpPr>
          <p:cNvPr id="38" name="Rectangle 37">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7" name="Espaço Reservado para Conteúdo 13">
            <a:extLst>
              <a:ext uri="{FF2B5EF4-FFF2-40B4-BE49-F238E27FC236}">
                <a16:creationId xmlns:a16="http://schemas.microsoft.com/office/drawing/2014/main" id="{CBC2AB01-002D-8088-A24C-8460042A50F5}"/>
              </a:ext>
            </a:extLst>
          </p:cNvPr>
          <p:cNvGraphicFramePr>
            <a:graphicFrameLocks noGrp="1"/>
          </p:cNvGraphicFramePr>
          <p:nvPr>
            <p:ph idx="1"/>
            <p:extLst>
              <p:ext uri="{D42A27DB-BD31-4B8C-83A1-F6EECF244321}">
                <p14:modId xmlns:p14="http://schemas.microsoft.com/office/powerpoint/2010/main" val="1431763620"/>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90699-0B84-BC76-7B6A-3EACB9435EAF}"/>
              </a:ext>
            </a:extLst>
          </p:cNvPr>
          <p:cNvSpPr>
            <a:spLocks noGrp="1"/>
          </p:cNvSpPr>
          <p:nvPr>
            <p:ph type="title"/>
          </p:nvPr>
        </p:nvSpPr>
        <p:spPr>
          <a:xfrm>
            <a:off x="9153144" y="1691640"/>
            <a:ext cx="3200400" cy="1737360"/>
          </a:xfrm>
        </p:spPr>
        <p:txBody>
          <a:bodyPr/>
          <a:lstStyle/>
          <a:p>
            <a:r>
              <a:rPr lang="pt-BR" dirty="0"/>
              <a:t>resultados</a:t>
            </a:r>
          </a:p>
        </p:txBody>
      </p:sp>
      <p:pic>
        <p:nvPicPr>
          <p:cNvPr id="4" name="Espaço Reservado para Conteúdo 3" descr="Linha do tempo&#10;&#10;Descrição gerada automaticamente">
            <a:extLst>
              <a:ext uri="{FF2B5EF4-FFF2-40B4-BE49-F238E27FC236}">
                <a16:creationId xmlns:a16="http://schemas.microsoft.com/office/drawing/2014/main" id="{8E109F12-07B4-6801-FEA0-754950B21A52}"/>
              </a:ext>
            </a:extLst>
          </p:cNvPr>
          <p:cNvPicPr>
            <a:picLocks noGrp="1" noChangeAspect="1"/>
          </p:cNvPicPr>
          <p:nvPr>
            <p:ph idx="1"/>
          </p:nvPr>
        </p:nvPicPr>
        <p:blipFill rotWithShape="1">
          <a:blip r:embed="rId2"/>
          <a:srcRect l="11594" t="26852" r="12282" b="11838"/>
          <a:stretch/>
        </p:blipFill>
        <p:spPr bwMode="auto">
          <a:xfrm>
            <a:off x="329609" y="244549"/>
            <a:ext cx="7761768" cy="61775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706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68895F-BEC9-E6B1-2C9D-DAA8B1F724EF}"/>
              </a:ext>
            </a:extLst>
          </p:cNvPr>
          <p:cNvSpPr>
            <a:spLocks noGrp="1"/>
          </p:cNvSpPr>
          <p:nvPr>
            <p:ph type="title"/>
          </p:nvPr>
        </p:nvSpPr>
        <p:spPr>
          <a:xfrm>
            <a:off x="9418320" y="1691640"/>
            <a:ext cx="3200400" cy="1737360"/>
          </a:xfrm>
        </p:spPr>
        <p:txBody>
          <a:bodyPr/>
          <a:lstStyle/>
          <a:p>
            <a:r>
              <a:rPr lang="pt-BR" dirty="0"/>
              <a:t>DISCUSSÃO</a:t>
            </a:r>
          </a:p>
        </p:txBody>
      </p:sp>
      <p:sp>
        <p:nvSpPr>
          <p:cNvPr id="3" name="Espaço Reservado para Conteúdo 2">
            <a:extLst>
              <a:ext uri="{FF2B5EF4-FFF2-40B4-BE49-F238E27FC236}">
                <a16:creationId xmlns:a16="http://schemas.microsoft.com/office/drawing/2014/main" id="{AE754C14-A40C-E19C-DBB9-AA1F902173DC}"/>
              </a:ext>
            </a:extLst>
          </p:cNvPr>
          <p:cNvSpPr>
            <a:spLocks noGrp="1"/>
          </p:cNvSpPr>
          <p:nvPr>
            <p:ph idx="1"/>
          </p:nvPr>
        </p:nvSpPr>
        <p:spPr>
          <a:xfrm>
            <a:off x="874776" y="1298448"/>
            <a:ext cx="6711696" cy="5020056"/>
          </a:xfrm>
        </p:spPr>
        <p:txBody>
          <a:bodyPr>
            <a:normAutofit lnSpcReduction="10000"/>
          </a:bodyPr>
          <a:lstStyle/>
          <a:p>
            <a:r>
              <a:rPr lang="pt-BR" sz="1600" dirty="0">
                <a:latin typeface="Arial" panose="020B0604020202020204" pitchFamily="34" charset="0"/>
                <a:cs typeface="Arial" panose="020B0604020202020204" pitchFamily="34" charset="0"/>
              </a:rPr>
              <a:t>Neste estudo inicial, a </a:t>
            </a:r>
            <a:r>
              <a:rPr lang="pt-BR" sz="1600" dirty="0" err="1">
                <a:latin typeface="Arial" panose="020B0604020202020204" pitchFamily="34" charset="0"/>
                <a:cs typeface="Arial" panose="020B0604020202020204" pitchFamily="34" charset="0"/>
              </a:rPr>
              <a:t>trombectomia</a:t>
            </a:r>
            <a:r>
              <a:rPr lang="pt-BR" sz="1600" dirty="0">
                <a:latin typeface="Arial" panose="020B0604020202020204" pitchFamily="34" charset="0"/>
                <a:cs typeface="Arial" panose="020B0604020202020204" pitchFamily="34" charset="0"/>
              </a:rPr>
              <a:t> seletiva por aspiração mecânica sustentada em pacientes com síndrome coronariana aguda (SCA) com alta carga de trombos foi sugerida como segura e associada a uma baixa taxa de eventos cardiovasculares adversos maiores de 3,60% (95% CI, 2,0–6,0%). </a:t>
            </a:r>
          </a:p>
          <a:p>
            <a:r>
              <a:rPr lang="pt-BR" sz="1600" dirty="0">
                <a:latin typeface="Arial" panose="020B0604020202020204" pitchFamily="34" charset="0"/>
                <a:cs typeface="Arial" panose="020B0604020202020204" pitchFamily="34" charset="0"/>
              </a:rPr>
              <a:t>O trombo final TIMI grau 0 (99,50%) e o fluxo final TIMI grau 3 (97,50%) demonstram excelente redução do volume do trombo e desfecho em relação às artérias epicárdicas. </a:t>
            </a:r>
          </a:p>
          <a:p>
            <a:r>
              <a:rPr lang="pt-BR" sz="1600" dirty="0">
                <a:latin typeface="Arial" panose="020B0604020202020204" pitchFamily="34" charset="0"/>
                <a:cs typeface="Arial" panose="020B0604020202020204" pitchFamily="34" charset="0"/>
              </a:rPr>
              <a:t>Embora estudos anteriores tenham descoberto que a </a:t>
            </a:r>
            <a:r>
              <a:rPr lang="pt-BR" sz="1600" dirty="0" err="1">
                <a:latin typeface="Arial" panose="020B0604020202020204" pitchFamily="34" charset="0"/>
                <a:cs typeface="Arial" panose="020B0604020202020204" pitchFamily="34" charset="0"/>
              </a:rPr>
              <a:t>trombectomia</a:t>
            </a:r>
            <a:r>
              <a:rPr lang="pt-BR" sz="1600" dirty="0">
                <a:latin typeface="Arial" panose="020B0604020202020204" pitchFamily="34" charset="0"/>
                <a:cs typeface="Arial" panose="020B0604020202020204" pitchFamily="34" charset="0"/>
              </a:rPr>
              <a:t> por aspiração melhora a perfusão no nível do tecido em relação à ICP isolada (OR, 3,04 [95% CI, 1,74– 5,78]), a perfusão miocárdica TIMI grau 3 foi historicamente alcançada apenas em 47,6% (intervalo 26,9–87,8%) dos pacientes tratados com qualquer dispositivo de </a:t>
            </a:r>
            <a:r>
              <a:rPr lang="pt-BR" sz="1600" dirty="0" err="1">
                <a:latin typeface="Arial" panose="020B0604020202020204" pitchFamily="34" charset="0"/>
                <a:cs typeface="Arial" panose="020B0604020202020204" pitchFamily="34" charset="0"/>
              </a:rPr>
              <a:t>trombectomia</a:t>
            </a:r>
            <a:r>
              <a:rPr lang="pt-BR" sz="1600" dirty="0">
                <a:latin typeface="Arial" panose="020B0604020202020204" pitchFamily="34" charset="0"/>
                <a:cs typeface="Arial" panose="020B0604020202020204" pitchFamily="34" charset="0"/>
              </a:rPr>
              <a:t> e 52,2% (intervalo, 35,8–87,8%) com </a:t>
            </a:r>
            <a:r>
              <a:rPr lang="pt-BR" sz="1600" dirty="0" err="1">
                <a:latin typeface="Arial" panose="020B0604020202020204" pitchFamily="34" charset="0"/>
                <a:cs typeface="Arial" panose="020B0604020202020204" pitchFamily="34" charset="0"/>
              </a:rPr>
              <a:t>trombectomia</a:t>
            </a:r>
            <a:r>
              <a:rPr lang="pt-BR" sz="1600" dirty="0">
                <a:latin typeface="Arial" panose="020B0604020202020204" pitchFamily="34" charset="0"/>
                <a:cs typeface="Arial" panose="020B0604020202020204" pitchFamily="34" charset="0"/>
              </a:rPr>
              <a:t> por aspiração.</a:t>
            </a:r>
          </a:p>
          <a:p>
            <a:r>
              <a:rPr lang="pt-BR" sz="1600" dirty="0">
                <a:latin typeface="Arial" panose="020B0604020202020204" pitchFamily="34" charset="0"/>
                <a:cs typeface="Arial" panose="020B0604020202020204" pitchFamily="34" charset="0"/>
              </a:rPr>
              <a:t>A taxa de MBG(rubor miocárdio)  imediatamente após o tratamento com CAT RX (45,69%) foi semelhante à MBG  final em ensaios anteriores, incluindo aqueles que usaram aspiração manual, mas no CHEETAH, a taxa de MBG  final (99,75%) foi notavelmente alta, talvez relacionada para remoção de coágulo mais eficiente e confiável usando </a:t>
            </a:r>
            <a:r>
              <a:rPr lang="pt-BR" sz="1600" dirty="0" err="1">
                <a:latin typeface="Arial" panose="020B0604020202020204" pitchFamily="34" charset="0"/>
                <a:cs typeface="Arial" panose="020B0604020202020204" pitchFamily="34" charset="0"/>
              </a:rPr>
              <a:t>trombectomia</a:t>
            </a:r>
            <a:r>
              <a:rPr lang="pt-BR" sz="1600" dirty="0">
                <a:latin typeface="Arial" panose="020B0604020202020204" pitchFamily="34" charset="0"/>
                <a:cs typeface="Arial" panose="020B0604020202020204" pitchFamily="34" charset="0"/>
              </a:rPr>
              <a:t> sustentada que resultou em função microvascular normalizada após a ICP </a:t>
            </a:r>
            <a:r>
              <a:rPr lang="pt-BR" sz="1600" dirty="0" err="1">
                <a:latin typeface="Arial" panose="020B0604020202020204" pitchFamily="34" charset="0"/>
                <a:cs typeface="Arial" panose="020B0604020202020204" pitchFamily="34" charset="0"/>
              </a:rPr>
              <a:t>subseqüente</a:t>
            </a:r>
            <a:endParaRPr lang="pt-B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16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68895F-BEC9-E6B1-2C9D-DAA8B1F724EF}"/>
              </a:ext>
            </a:extLst>
          </p:cNvPr>
          <p:cNvSpPr>
            <a:spLocks noGrp="1"/>
          </p:cNvSpPr>
          <p:nvPr>
            <p:ph type="title"/>
          </p:nvPr>
        </p:nvSpPr>
        <p:spPr>
          <a:xfrm>
            <a:off x="9418320" y="1691640"/>
            <a:ext cx="3200400" cy="1737360"/>
          </a:xfrm>
        </p:spPr>
        <p:txBody>
          <a:bodyPr/>
          <a:lstStyle/>
          <a:p>
            <a:r>
              <a:rPr lang="pt-BR" dirty="0"/>
              <a:t>DISCUSSÃO</a:t>
            </a:r>
          </a:p>
        </p:txBody>
      </p:sp>
      <p:sp>
        <p:nvSpPr>
          <p:cNvPr id="3" name="Espaço Reservado para Conteúdo 2">
            <a:extLst>
              <a:ext uri="{FF2B5EF4-FFF2-40B4-BE49-F238E27FC236}">
                <a16:creationId xmlns:a16="http://schemas.microsoft.com/office/drawing/2014/main" id="{AE754C14-A40C-E19C-DBB9-AA1F902173DC}"/>
              </a:ext>
            </a:extLst>
          </p:cNvPr>
          <p:cNvSpPr>
            <a:spLocks noGrp="1"/>
          </p:cNvSpPr>
          <p:nvPr>
            <p:ph idx="1"/>
          </p:nvPr>
        </p:nvSpPr>
        <p:spPr>
          <a:xfrm>
            <a:off x="874776" y="1298448"/>
            <a:ext cx="6711696" cy="5020056"/>
          </a:xfrm>
        </p:spPr>
        <p:txBody>
          <a:bodyPr>
            <a:normAutofit/>
          </a:bodyPr>
          <a:lstStyle/>
          <a:p>
            <a:r>
              <a:rPr lang="pt-BR" sz="1600" dirty="0">
                <a:latin typeface="Arial" panose="020B0604020202020204" pitchFamily="34" charset="0"/>
                <a:cs typeface="Arial" panose="020B0604020202020204" pitchFamily="34" charset="0"/>
              </a:rPr>
              <a:t>Durante a </a:t>
            </a:r>
            <a:r>
              <a:rPr lang="pt-BR" sz="1600" dirty="0" err="1">
                <a:latin typeface="Arial" panose="020B0604020202020204" pitchFamily="34" charset="0"/>
                <a:cs typeface="Arial" panose="020B0604020202020204" pitchFamily="34" charset="0"/>
              </a:rPr>
              <a:t>trombectomia</a:t>
            </a:r>
            <a:r>
              <a:rPr lang="pt-BR" sz="1600" dirty="0">
                <a:latin typeface="Arial" panose="020B0604020202020204" pitchFamily="34" charset="0"/>
                <a:cs typeface="Arial" panose="020B0604020202020204" pitchFamily="34" charset="0"/>
              </a:rPr>
              <a:t> por aspiração manual, a força de aspiração cai rapidamente com o </a:t>
            </a:r>
            <a:r>
              <a:rPr lang="pt-BR" sz="1600" dirty="0" err="1">
                <a:latin typeface="Arial" panose="020B0604020202020204" pitchFamily="34" charset="0"/>
                <a:cs typeface="Arial" panose="020B0604020202020204" pitchFamily="34" charset="0"/>
              </a:rPr>
              <a:t>tempo,e</a:t>
            </a:r>
            <a:r>
              <a:rPr lang="pt-BR" sz="1600" dirty="0">
                <a:latin typeface="Arial" panose="020B0604020202020204" pitchFamily="34" charset="0"/>
                <a:cs typeface="Arial" panose="020B0604020202020204" pitchFamily="34" charset="0"/>
              </a:rPr>
              <a:t> a </a:t>
            </a:r>
            <a:r>
              <a:rPr lang="pt-BR" sz="1600" dirty="0" err="1">
                <a:latin typeface="Arial" panose="020B0604020202020204" pitchFamily="34" charset="0"/>
                <a:cs typeface="Arial" panose="020B0604020202020204" pitchFamily="34" charset="0"/>
              </a:rPr>
              <a:t>trombectomia</a:t>
            </a:r>
            <a:r>
              <a:rPr lang="pt-BR" sz="1600" dirty="0">
                <a:latin typeface="Arial" panose="020B0604020202020204" pitchFamily="34" charset="0"/>
                <a:cs typeface="Arial" panose="020B0604020202020204" pitchFamily="34" charset="0"/>
              </a:rPr>
              <a:t> mecânica emprega a fragmentação do coágulo e outros mecanismos (por exemplo, jatos salinos) que podem empurrar o coágulo distalmente e aumentar o tamanho do infarto. A embolização distal aumenta a obstrução microvascular e está associada a menor MBG.</a:t>
            </a:r>
          </a:p>
          <a:p>
            <a:r>
              <a:rPr lang="pt-BR" sz="1600" dirty="0">
                <a:latin typeface="Arial" panose="020B0604020202020204" pitchFamily="34" charset="0"/>
                <a:cs typeface="Arial" panose="020B0604020202020204" pitchFamily="34" charset="0"/>
              </a:rPr>
              <a:t>A trombose de </a:t>
            </a:r>
            <a:r>
              <a:rPr lang="pt-BR" sz="1600" dirty="0" err="1">
                <a:latin typeface="Arial" panose="020B0604020202020204" pitchFamily="34" charset="0"/>
                <a:cs typeface="Arial" panose="020B0604020202020204" pitchFamily="34" charset="0"/>
              </a:rPr>
              <a:t>stent</a:t>
            </a:r>
            <a:r>
              <a:rPr lang="pt-BR" sz="1600" dirty="0">
                <a:latin typeface="Arial" panose="020B0604020202020204" pitchFamily="34" charset="0"/>
                <a:cs typeface="Arial" panose="020B0604020202020204" pitchFamily="34" charset="0"/>
              </a:rPr>
              <a:t> no estudo CHEETAH foi 2,43%. Embora comparações diretas não possam ser feitas devido à variabilidade nas populações, a taxa de trombose de </a:t>
            </a:r>
            <a:r>
              <a:rPr lang="pt-BR" sz="1600" dirty="0" err="1">
                <a:latin typeface="Arial" panose="020B0604020202020204" pitchFamily="34" charset="0"/>
                <a:cs typeface="Arial" panose="020B0604020202020204" pitchFamily="34" charset="0"/>
              </a:rPr>
              <a:t>stent</a:t>
            </a:r>
            <a:r>
              <a:rPr lang="pt-BR" sz="1600" dirty="0">
                <a:latin typeface="Arial" panose="020B0604020202020204" pitchFamily="34" charset="0"/>
                <a:cs typeface="Arial" panose="020B0604020202020204" pitchFamily="34" charset="0"/>
              </a:rPr>
              <a:t>  do estudo está alinhada com as taxas relatadas anteriormente em outros estudos de SCA (2,4–3,9%)</a:t>
            </a:r>
          </a:p>
          <a:p>
            <a:r>
              <a:rPr lang="pt-BR" sz="1600" dirty="0">
                <a:latin typeface="Arial" panose="020B0604020202020204" pitchFamily="34" charset="0"/>
                <a:cs typeface="Arial" panose="020B0604020202020204" pitchFamily="34" charset="0"/>
              </a:rPr>
              <a:t>O AVC é uma complicação conhecida da ICP com ou sem </a:t>
            </a:r>
            <a:r>
              <a:rPr lang="pt-BR" sz="1600" dirty="0" err="1">
                <a:latin typeface="Arial" panose="020B0604020202020204" pitchFamily="34" charset="0"/>
                <a:cs typeface="Arial" panose="020B0604020202020204" pitchFamily="34" charset="0"/>
              </a:rPr>
              <a:t>trombectomia</a:t>
            </a:r>
            <a:r>
              <a:rPr lang="pt-BR" sz="1600" dirty="0">
                <a:latin typeface="Arial" panose="020B0604020202020204" pitchFamily="34" charset="0"/>
                <a:cs typeface="Arial" panose="020B0604020202020204" pitchFamily="34" charset="0"/>
              </a:rPr>
              <a:t>, e doença carotídea, choque cardiogênico, fibrilação atrial e idade avançada são fortes </a:t>
            </a:r>
            <a:r>
              <a:rPr lang="pt-BR" sz="1600" dirty="0" err="1">
                <a:latin typeface="Arial" panose="020B0604020202020204" pitchFamily="34" charset="0"/>
                <a:cs typeface="Arial" panose="020B0604020202020204" pitchFamily="34" charset="0"/>
              </a:rPr>
              <a:t>preditores.No</a:t>
            </a:r>
            <a:r>
              <a:rPr lang="pt-BR" sz="1600" dirty="0">
                <a:latin typeface="Arial" panose="020B0604020202020204" pitchFamily="34" charset="0"/>
                <a:cs typeface="Arial" panose="020B0604020202020204" pitchFamily="34" charset="0"/>
              </a:rPr>
              <a:t> CHEETAH, o AVC ocorreu em 3 pacientes. A taxa de AVC no grupo de </a:t>
            </a:r>
            <a:r>
              <a:rPr lang="pt-BR" sz="1600" dirty="0" err="1">
                <a:latin typeface="Arial" panose="020B0604020202020204" pitchFamily="34" charset="0"/>
                <a:cs typeface="Arial" panose="020B0604020202020204" pitchFamily="34" charset="0"/>
              </a:rPr>
              <a:t>tromboaspiração</a:t>
            </a:r>
            <a:r>
              <a:rPr lang="pt-BR" sz="1600" dirty="0">
                <a:latin typeface="Arial" panose="020B0604020202020204" pitchFamily="34" charset="0"/>
                <a:cs typeface="Arial" panose="020B0604020202020204" pitchFamily="34" charset="0"/>
              </a:rPr>
              <a:t> do TOTAL foi maior periprocedimento, bem como após os primeiros 30 dias; no entanto, houve um número relativamente pequeno de eventos. O risco de acidente vascular cerebral com </a:t>
            </a:r>
            <a:r>
              <a:rPr lang="pt-BR" sz="1600" dirty="0" err="1">
                <a:latin typeface="Arial" panose="020B0604020202020204" pitchFamily="34" charset="0"/>
                <a:cs typeface="Arial" panose="020B0604020202020204" pitchFamily="34" charset="0"/>
              </a:rPr>
              <a:t>trombectomia</a:t>
            </a:r>
            <a:r>
              <a:rPr lang="pt-BR" sz="1600" dirty="0">
                <a:latin typeface="Arial" panose="020B0604020202020204" pitchFamily="34" charset="0"/>
                <a:cs typeface="Arial" panose="020B0604020202020204" pitchFamily="34" charset="0"/>
              </a:rPr>
              <a:t> por aspiração contínua precisa ser mais investigado em um estudo controlado randomizado.</a:t>
            </a:r>
          </a:p>
          <a:p>
            <a:endParaRPr lang="pt-BR" sz="1600" dirty="0">
              <a:latin typeface="Arial" panose="020B0604020202020204" pitchFamily="34" charset="0"/>
              <a:cs typeface="Arial" panose="020B0604020202020204" pitchFamily="34" charset="0"/>
            </a:endParaRPr>
          </a:p>
          <a:p>
            <a:endParaRPr lang="pt-B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52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898FD-A8B7-24ED-826F-6DA604638AF0}"/>
              </a:ext>
            </a:extLst>
          </p:cNvPr>
          <p:cNvSpPr>
            <a:spLocks noGrp="1"/>
          </p:cNvSpPr>
          <p:nvPr>
            <p:ph type="title"/>
          </p:nvPr>
        </p:nvSpPr>
        <p:spPr>
          <a:xfrm>
            <a:off x="9281160" y="1517904"/>
            <a:ext cx="3200400" cy="1737360"/>
          </a:xfrm>
        </p:spPr>
        <p:txBody>
          <a:bodyPr/>
          <a:lstStyle/>
          <a:p>
            <a:r>
              <a:rPr lang="pt-BR" dirty="0"/>
              <a:t>discussão</a:t>
            </a:r>
          </a:p>
        </p:txBody>
      </p:sp>
      <p:sp>
        <p:nvSpPr>
          <p:cNvPr id="3" name="Espaço Reservado para Conteúdo 2">
            <a:extLst>
              <a:ext uri="{FF2B5EF4-FFF2-40B4-BE49-F238E27FC236}">
                <a16:creationId xmlns:a16="http://schemas.microsoft.com/office/drawing/2014/main" id="{4C6B989F-7CC3-4F37-85A3-F91B8D84130B}"/>
              </a:ext>
            </a:extLst>
          </p:cNvPr>
          <p:cNvSpPr>
            <a:spLocks noGrp="1"/>
          </p:cNvSpPr>
          <p:nvPr>
            <p:ph idx="1"/>
          </p:nvPr>
        </p:nvSpPr>
        <p:spPr>
          <a:xfrm>
            <a:off x="856488" y="1307592"/>
            <a:ext cx="6711696" cy="5020056"/>
          </a:xfrm>
        </p:spPr>
        <p:txBody>
          <a:bodyPr>
            <a:normAutofit/>
          </a:bodyPr>
          <a:lstStyle/>
          <a:p>
            <a:r>
              <a:rPr lang="pt-BR" sz="1600" dirty="0">
                <a:latin typeface="Arial" panose="020B0604020202020204" pitchFamily="34" charset="0"/>
                <a:cs typeface="Arial" panose="020B0604020202020204" pitchFamily="34" charset="0"/>
              </a:rPr>
              <a:t>No estudo CHEETAH, o Sistema de Aspiração Indigo CAT RX foi associado a tempos de procedimento curtos (o tempo médio [DP] de acesso à reperfusão foi de 18,4 [12,5] minutos). </a:t>
            </a:r>
          </a:p>
          <a:p>
            <a:r>
              <a:rPr lang="pt-BR" sz="1600" dirty="0">
                <a:latin typeface="Arial" panose="020B0604020202020204" pitchFamily="34" charset="0"/>
                <a:cs typeface="Arial" panose="020B0604020202020204" pitchFamily="34" charset="0"/>
              </a:rPr>
              <a:t>Uso de inibidores de glicoproteína </a:t>
            </a:r>
            <a:r>
              <a:rPr lang="pt-BR" sz="1600" dirty="0" err="1">
                <a:latin typeface="Arial" panose="020B0604020202020204" pitchFamily="34" charset="0"/>
                <a:cs typeface="Arial" panose="020B0604020202020204" pitchFamily="34" charset="0"/>
              </a:rPr>
              <a:t>IIb</a:t>
            </a:r>
            <a:r>
              <a:rPr lang="pt-BR" sz="1600" dirty="0">
                <a:latin typeface="Arial" panose="020B0604020202020204" pitchFamily="34" charset="0"/>
                <a:cs typeface="Arial" panose="020B0604020202020204" pitchFamily="34" charset="0"/>
              </a:rPr>
              <a:t>/</a:t>
            </a:r>
            <a:r>
              <a:rPr lang="pt-BR" sz="1600" dirty="0" err="1">
                <a:latin typeface="Arial" panose="020B0604020202020204" pitchFamily="34" charset="0"/>
                <a:cs typeface="Arial" panose="020B0604020202020204" pitchFamily="34" charset="0"/>
              </a:rPr>
              <a:t>IIIa</a:t>
            </a:r>
            <a:r>
              <a:rPr lang="pt-BR" sz="1600" dirty="0">
                <a:latin typeface="Arial" panose="020B0604020202020204" pitchFamily="34" charset="0"/>
                <a:cs typeface="Arial" panose="020B0604020202020204" pitchFamily="34" charset="0"/>
              </a:rPr>
              <a:t> em nosso estudo ficou a critério do operador. Seu uso foi numericamente inferior à taxa relatada na população com alta carga de trombo do estudo TOTAL (33,25% versus 40,80%, respectivamente) e não teve impacto nos resultados desse </a:t>
            </a:r>
            <a:r>
              <a:rPr lang="pt-BR" sz="1600" dirty="0" err="1">
                <a:latin typeface="Arial" panose="020B0604020202020204" pitchFamily="34" charset="0"/>
                <a:cs typeface="Arial" panose="020B0604020202020204" pitchFamily="34" charset="0"/>
              </a:rPr>
              <a:t>estudo.Essa</a:t>
            </a:r>
            <a:r>
              <a:rPr lang="pt-BR" sz="1600" dirty="0">
                <a:latin typeface="Arial" panose="020B0604020202020204" pitchFamily="34" charset="0"/>
                <a:cs typeface="Arial" panose="020B0604020202020204" pitchFamily="34" charset="0"/>
              </a:rPr>
              <a:t> diminuição do uso pode refletir o manejo farmacológico atual do infarto agudo do miocárdio. </a:t>
            </a:r>
          </a:p>
          <a:p>
            <a:r>
              <a:rPr lang="pt-BR" sz="1600" dirty="0">
                <a:latin typeface="Arial" panose="020B0604020202020204" pitchFamily="34" charset="0"/>
                <a:cs typeface="Arial" panose="020B0604020202020204" pitchFamily="34" charset="0"/>
              </a:rPr>
              <a:t>Além disso, os operadores do estudo relataram uma melhor visualização da lesão culpada em 94,72% dos casos. Com alta carga de trombo, uma coluna principal de trombo ou sangue estático pode obscurecer uma lesão subjacente mais focal. Isso pode resultar em ICP de áreas não envolvidas (aumentando o risco de lesão da íntima ou dissecção e extensão da lesão) e requer </a:t>
            </a:r>
            <a:r>
              <a:rPr lang="pt-BR" sz="1600" dirty="0" err="1">
                <a:latin typeface="Arial" panose="020B0604020202020204" pitchFamily="34" charset="0"/>
                <a:cs typeface="Arial" panose="020B0604020202020204" pitchFamily="34" charset="0"/>
              </a:rPr>
              <a:t>stents</a:t>
            </a:r>
            <a:r>
              <a:rPr lang="pt-BR" sz="1600" dirty="0">
                <a:latin typeface="Arial" panose="020B0604020202020204" pitchFamily="34" charset="0"/>
                <a:cs typeface="Arial" panose="020B0604020202020204" pitchFamily="34" charset="0"/>
              </a:rPr>
              <a:t> mais longos.</a:t>
            </a:r>
          </a:p>
        </p:txBody>
      </p:sp>
    </p:spTree>
    <p:extLst>
      <p:ext uri="{BB962C8B-B14F-4D97-AF65-F5344CB8AC3E}">
        <p14:creationId xmlns:p14="http://schemas.microsoft.com/office/powerpoint/2010/main" val="177567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25">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7" name="Oval 26">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8" name="Oval 27">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36" name="Rectangle 29">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989755F-3224-415C-908E-C9DA40AAC28B}"/>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br>
              <a:rPr lang="en-US" sz="3400" dirty="0"/>
            </a:br>
            <a:r>
              <a:rPr lang="en-US" sz="3400" dirty="0" err="1"/>
              <a:t>Limitações</a:t>
            </a:r>
            <a:br>
              <a:rPr lang="en-US" sz="3400" dirty="0"/>
            </a:br>
            <a:endParaRPr lang="en-US" sz="3400" dirty="0"/>
          </a:p>
        </p:txBody>
      </p:sp>
      <p:pic>
        <p:nvPicPr>
          <p:cNvPr id="37" name="Picture 21">
            <a:extLst>
              <a:ext uri="{FF2B5EF4-FFF2-40B4-BE49-F238E27FC236}">
                <a16:creationId xmlns:a16="http://schemas.microsoft.com/office/drawing/2014/main" id="{1EEB3F02-8467-D77D-7EDE-33C04A50C9AD}"/>
              </a:ext>
            </a:extLst>
          </p:cNvPr>
          <p:cNvPicPr>
            <a:picLocks noChangeAspect="1"/>
          </p:cNvPicPr>
          <p:nvPr/>
        </p:nvPicPr>
        <p:blipFill rotWithShape="1">
          <a:blip r:embed="rId6"/>
          <a:srcRect l="13739" r="48148"/>
          <a:stretch/>
        </p:blipFill>
        <p:spPr>
          <a:xfrm>
            <a:off x="3344" y="10"/>
            <a:ext cx="4646726" cy="6857990"/>
          </a:xfrm>
          <a:prstGeom prst="rect">
            <a:avLst/>
          </a:prstGeom>
        </p:spPr>
      </p:pic>
      <p:sp>
        <p:nvSpPr>
          <p:cNvPr id="38" name="Espaço Reservado para Conteúdo 2">
            <a:extLst>
              <a:ext uri="{FF2B5EF4-FFF2-40B4-BE49-F238E27FC236}">
                <a16:creationId xmlns:a16="http://schemas.microsoft.com/office/drawing/2014/main" id="{73664346-E906-420D-AE07-16A9E33F2703}"/>
              </a:ext>
            </a:extLst>
          </p:cNvPr>
          <p:cNvSpPr>
            <a:spLocks noGrp="1"/>
          </p:cNvSpPr>
          <p:nvPr>
            <p:ph sz="half" idx="1"/>
          </p:nvPr>
        </p:nvSpPr>
        <p:spPr>
          <a:xfrm>
            <a:off x="4970109" y="2121408"/>
            <a:ext cx="6730276" cy="4050792"/>
          </a:xfrm>
        </p:spPr>
        <p:txBody>
          <a:bodyPr vert="horz" lIns="91440" tIns="45720" rIns="91440" bIns="45720" rtlCol="0">
            <a:normAutofit/>
          </a:bodyPr>
          <a:lstStyle/>
          <a:p>
            <a:r>
              <a:rPr lang="pt-BR" sz="1600" dirty="0"/>
              <a:t>As limitações incluem a falta de randomização, o fato de que nem todos os cardiologistas intervencionistas dos locais participaram do estudo. </a:t>
            </a:r>
          </a:p>
          <a:p>
            <a:r>
              <a:rPr lang="pt-BR" sz="1600" dirty="0"/>
              <a:t>Além disso, a capacidade de inscrever pacientes até 2 dias após o procedimento, mas antes da alta, pode ter introduzido um viés de seleção. </a:t>
            </a:r>
          </a:p>
          <a:p>
            <a:r>
              <a:rPr lang="pt-BR" sz="1600" dirty="0"/>
              <a:t>A inscrição no estudo e a triagem ocorreram durante a pandemia de COVID-19, introduzindo desafios para obter o consentimento antes do procedimento, pois os representantes legalmente autorizados podem ter sido impedidos de entrar no </a:t>
            </a:r>
            <a:r>
              <a:rPr lang="pt-BR" sz="1600" dirty="0" err="1"/>
              <a:t>hospita</a:t>
            </a:r>
            <a:endParaRPr lang="en-US" sz="1800" b="0" i="0" dirty="0">
              <a:effectLst/>
            </a:endParaRPr>
          </a:p>
        </p:txBody>
      </p:sp>
      <p:grpSp>
        <p:nvGrpSpPr>
          <p:cNvPr id="32" name="Group 31">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3" name="Oval 32">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4" name="Oval 33">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735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 name="Oval 4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4" name="Oval 4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46" name="Rectangle 45">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BC8B0B6-32AE-49F8-AB9E-DEAE592B9D50}"/>
              </a:ext>
            </a:extLst>
          </p:cNvPr>
          <p:cNvSpPr>
            <a:spLocks noGrp="1"/>
          </p:cNvSpPr>
          <p:nvPr>
            <p:ph type="title"/>
          </p:nvPr>
        </p:nvSpPr>
        <p:spPr>
          <a:xfrm>
            <a:off x="6803136" y="685801"/>
            <a:ext cx="4667807" cy="1188720"/>
          </a:xfrm>
        </p:spPr>
        <p:txBody>
          <a:bodyPr vert="horz" lIns="91440" tIns="45720" rIns="91440" bIns="45720" rtlCol="0" anchor="ctr">
            <a:normAutofit/>
          </a:bodyPr>
          <a:lstStyle/>
          <a:p>
            <a:r>
              <a:rPr lang="en-US" dirty="0" err="1">
                <a:solidFill>
                  <a:schemeClr val="tx1"/>
                </a:solidFill>
              </a:rPr>
              <a:t>Conclusão</a:t>
            </a:r>
            <a:endParaRPr lang="en-US" dirty="0">
              <a:solidFill>
                <a:schemeClr val="tx1"/>
              </a:solidFill>
            </a:endParaRPr>
          </a:p>
        </p:txBody>
      </p:sp>
      <p:sp>
        <p:nvSpPr>
          <p:cNvPr id="48" name="Freeform: Shape 47">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4" descr="Uma imagem de radiação eletromagnética">
            <a:extLst>
              <a:ext uri="{FF2B5EF4-FFF2-40B4-BE49-F238E27FC236}">
                <a16:creationId xmlns:a16="http://schemas.microsoft.com/office/drawing/2014/main" id="{243B8EC6-9285-8407-CB2C-531B68353199}"/>
              </a:ext>
            </a:extLst>
          </p:cNvPr>
          <p:cNvPicPr>
            <a:picLocks noChangeAspect="1"/>
          </p:cNvPicPr>
          <p:nvPr/>
        </p:nvPicPr>
        <p:blipFill rotWithShape="1">
          <a:blip r:embed="rId4"/>
          <a:srcRect l="20223" r="20225"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Espaço Reservado para Conteúdo 2">
            <a:extLst>
              <a:ext uri="{FF2B5EF4-FFF2-40B4-BE49-F238E27FC236}">
                <a16:creationId xmlns:a16="http://schemas.microsoft.com/office/drawing/2014/main" id="{6094F4F1-5BDB-4CDB-B851-AFE2CB36C94C}"/>
              </a:ext>
            </a:extLst>
          </p:cNvPr>
          <p:cNvSpPr>
            <a:spLocks noGrp="1"/>
          </p:cNvSpPr>
          <p:nvPr>
            <p:ph sz="half" idx="1"/>
          </p:nvPr>
        </p:nvSpPr>
        <p:spPr>
          <a:xfrm>
            <a:off x="6550924" y="2927444"/>
            <a:ext cx="4920019" cy="3244755"/>
          </a:xfrm>
        </p:spPr>
        <p:txBody>
          <a:bodyPr vert="horz" lIns="91440" tIns="45720" rIns="91440" bIns="45720" rtlCol="0">
            <a:normAutofit/>
          </a:bodyPr>
          <a:lstStyle/>
          <a:p>
            <a:endParaRPr lang="en-US" sz="1300" dirty="0">
              <a:effectLst/>
            </a:endParaRPr>
          </a:p>
          <a:p>
            <a:endParaRPr lang="en-US" sz="1300" dirty="0"/>
          </a:p>
        </p:txBody>
      </p:sp>
      <p:sp>
        <p:nvSpPr>
          <p:cNvPr id="4" name="CaixaDeTexto 3">
            <a:extLst>
              <a:ext uri="{FF2B5EF4-FFF2-40B4-BE49-F238E27FC236}">
                <a16:creationId xmlns:a16="http://schemas.microsoft.com/office/drawing/2014/main" id="{B7428B27-1421-2C4B-8B16-1E31EF6C0EBD}"/>
              </a:ext>
            </a:extLst>
          </p:cNvPr>
          <p:cNvSpPr txBox="1"/>
          <p:nvPr/>
        </p:nvSpPr>
        <p:spPr>
          <a:xfrm>
            <a:off x="6420519" y="1874521"/>
            <a:ext cx="5180828" cy="4247317"/>
          </a:xfrm>
          <a:prstGeom prst="rect">
            <a:avLst/>
          </a:prstGeom>
          <a:noFill/>
        </p:spPr>
        <p:txBody>
          <a:bodyPr wrap="square" rtlCol="0">
            <a:spAutoFit/>
          </a:bodyPr>
          <a:lstStyle/>
          <a:p>
            <a:pPr marL="285750" indent="-285750">
              <a:buFont typeface="Arial" panose="020B0604020202020204" pitchFamily="34" charset="0"/>
              <a:buChar char="•"/>
            </a:pPr>
            <a:r>
              <a:rPr lang="pt-BR" dirty="0"/>
              <a:t>Os resultados do estudo CHEETAH sugerem que a </a:t>
            </a:r>
            <a:r>
              <a:rPr lang="pt-BR" dirty="0" err="1"/>
              <a:t>trombectomia</a:t>
            </a:r>
            <a:r>
              <a:rPr lang="pt-BR" dirty="0"/>
              <a:t> seletiva por aspiração mecânica sustentada em pacientes com SCA com alta carga de trombos antes da ICP pode ser apropriada. Constatou-se que o sistema de aspiração Indigo CAT RX é seguro e associado à redução da carga de trombos, restauração do fluxo e normalização da perfusão miocárdica. </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Para validar ainda mais os resultados do CHEETAH e a utilidade da </a:t>
            </a:r>
            <a:r>
              <a:rPr lang="pt-BR" dirty="0" err="1"/>
              <a:t>trombectomia</a:t>
            </a:r>
            <a:r>
              <a:rPr lang="pt-BR" dirty="0"/>
              <a:t> por aspiração com CAT RX, um estudo controlado randomizado é necessário e está em desenvolvimento.</a:t>
            </a:r>
          </a:p>
        </p:txBody>
      </p:sp>
    </p:spTree>
    <p:extLst>
      <p:ext uri="{BB962C8B-B14F-4D97-AF65-F5344CB8AC3E}">
        <p14:creationId xmlns:p14="http://schemas.microsoft.com/office/powerpoint/2010/main" val="40518434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0CECAB-8363-4D56-AB4D-17D3072AAD06}"/>
              </a:ext>
            </a:extLst>
          </p:cNvPr>
          <p:cNvSpPr>
            <a:spLocks noGrp="1"/>
          </p:cNvSpPr>
          <p:nvPr>
            <p:ph type="title"/>
          </p:nvPr>
        </p:nvSpPr>
        <p:spPr>
          <a:xfrm>
            <a:off x="1069848" y="484632"/>
            <a:ext cx="10058400" cy="1609344"/>
          </a:xfrm>
        </p:spPr>
        <p:txBody>
          <a:bodyPr vert="horz" lIns="91440" tIns="45720" rIns="91440" bIns="45720" rtlCol="0" anchor="ctr">
            <a:normAutofit/>
          </a:bodyPr>
          <a:lstStyle/>
          <a:p>
            <a:r>
              <a:rPr lang="en-US" sz="5400"/>
              <a:t>Referências Bibliográficas</a:t>
            </a:r>
          </a:p>
        </p:txBody>
      </p:sp>
      <p:sp>
        <p:nvSpPr>
          <p:cNvPr id="6" name="CaixaDeTexto 5">
            <a:extLst>
              <a:ext uri="{FF2B5EF4-FFF2-40B4-BE49-F238E27FC236}">
                <a16:creationId xmlns:a16="http://schemas.microsoft.com/office/drawing/2014/main" id="{62E2B9BB-B9C0-411E-95FF-F12F3DE65F19}"/>
              </a:ext>
            </a:extLst>
          </p:cNvPr>
          <p:cNvSpPr txBox="1"/>
          <p:nvPr/>
        </p:nvSpPr>
        <p:spPr>
          <a:xfrm>
            <a:off x="1069848" y="2320412"/>
            <a:ext cx="10058400" cy="3851787"/>
          </a:xfrm>
          <a:prstGeom prst="rect">
            <a:avLst/>
          </a:prstGeom>
        </p:spPr>
        <p:txBody>
          <a:bodyPr vert="horz" lIns="91440" tIns="45720" rIns="91440" bIns="45720" rtlCol="0">
            <a:normAutofit/>
          </a:bodyPr>
          <a:lstStyle/>
          <a:p>
            <a:pPr indent="-182880" defTabSz="914400">
              <a:lnSpc>
                <a:spcPct val="90000"/>
              </a:lnSpc>
              <a:spcAft>
                <a:spcPts val="800"/>
              </a:spcAft>
              <a:buClr>
                <a:schemeClr val="accent1">
                  <a:lumMod val="75000"/>
                </a:schemeClr>
              </a:buClr>
              <a:buSzPct val="85000"/>
              <a:buFont typeface="Wingdings" pitchFamily="2" charset="2"/>
              <a:buChar char="§"/>
            </a:pPr>
            <a:endParaRPr lang="en-US" sz="1500" b="0" i="0" dirty="0">
              <a:effectLst/>
            </a:endParaRPr>
          </a:p>
        </p:txBody>
      </p:sp>
      <p:sp>
        <p:nvSpPr>
          <p:cNvPr id="7" name="CaixaDeTexto 6">
            <a:extLst>
              <a:ext uri="{FF2B5EF4-FFF2-40B4-BE49-F238E27FC236}">
                <a16:creationId xmlns:a16="http://schemas.microsoft.com/office/drawing/2014/main" id="{01DE39BF-7DC7-3C02-6286-83DAE71EE1D2}"/>
              </a:ext>
            </a:extLst>
          </p:cNvPr>
          <p:cNvSpPr txBox="1"/>
          <p:nvPr/>
        </p:nvSpPr>
        <p:spPr>
          <a:xfrm>
            <a:off x="1069848" y="1728216"/>
            <a:ext cx="10149840" cy="5242461"/>
          </a:xfrm>
          <a:prstGeom prst="rect">
            <a:avLst/>
          </a:prstGeom>
          <a:noFill/>
        </p:spPr>
        <p:txBody>
          <a:bodyPr wrap="square" rtlCol="0">
            <a:spAutoFit/>
          </a:bodyPr>
          <a:lstStyle/>
          <a:p>
            <a:pPr algn="just">
              <a:lnSpc>
                <a:spcPts val="1500"/>
              </a:lnSpc>
              <a:spcAft>
                <a:spcPts val="800"/>
              </a:spcAft>
            </a:pP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1.Anderson JL,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Morrow</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DA.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Acute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myocardial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infarction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 </a:t>
            </a:r>
            <a:r>
              <a:rPr lang="pt-BR" sz="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Engl</a:t>
            </a:r>
            <a:r>
              <a:rPr lang="pt-BR" sz="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 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2017;376:2053–2064.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10.1056/nejmra1606915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2"/>
              </a:rPr>
              <a:t>Crossref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3"/>
              </a:rPr>
              <a:t>PubMed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Aft>
                <a:spcPts val="800"/>
              </a:spcAft>
            </a:pP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2.Amsterdam EA, Wenger NK,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Brindis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RG, Casey DE,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Ganiats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TG, Holmes DR,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Jaffe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AS, et al. 2014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aha</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acc</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guideline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management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patients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with</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non–</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st-elevation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acute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coronary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syndromes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Circulation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2014;130:e344–e426.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10.1161/CIR.0000000000000134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4"/>
              </a:rPr>
              <a:t>Crossref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5"/>
              </a:rPr>
              <a:t>PubMed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Aft>
                <a:spcPts val="800"/>
              </a:spcAft>
            </a:pP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3.O’Gara PT, Kushner FG,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Ascheim</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DD, Casey DE, Chung MK, de Lemos JA,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Ettinger</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SM, et al. 2013 ACC/AHA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guideline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management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st-elevation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myocardial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infarction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Circulation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2013;127:e362–e425.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10.1161/CIR.0b013e3182742cf6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6"/>
              </a:rPr>
              <a:t>Crossref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7"/>
              </a:rPr>
              <a:t>PubMed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Aft>
                <a:spcPts val="800"/>
              </a:spcAft>
            </a:pP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4.Jaffe R,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Charron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Puley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G, Dick A, Strauss BH. Microvascular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obstruction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no-</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reflow</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phenomenon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after</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percutaneous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coronary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intervention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Circulation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2008;117:3152–3156.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10.1161/circulationaha.107.742312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8"/>
              </a:rPr>
              <a:t>Crossref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9"/>
              </a:rPr>
              <a:t>PubMed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Aft>
                <a:spcPts val="800"/>
              </a:spcAft>
            </a:pP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5.van ‘t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AWJ, Liem A,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Suryapranata</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Hoorntje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JCA, de Boer M-J,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Zijlstra</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Angiographic</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assessment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myocardial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reperfusion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patients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treated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with</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primary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angioplasty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acute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myocardial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infarction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Circulation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1998;97:2302–2306.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10.1161/01.cir.97.23.2302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10"/>
              </a:rPr>
              <a:t>Crossref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11"/>
              </a:rPr>
              <a:t>PubMed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Aft>
                <a:spcPts val="800"/>
              </a:spcAft>
            </a:pP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6.Ito H,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Maruyama</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Iwakura</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Takiuchi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Masuyama</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 Hori M,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Higashino</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Y, Fujii K,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Minamino</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 Clinical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implications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“no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reflow</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phenomenon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Circulation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1996;93:223–228.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10.1161/01.cir.93.2.223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12"/>
              </a:rPr>
              <a:t>Crossref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13"/>
              </a:rPr>
              <a:t>PubMed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Aft>
                <a:spcPts val="800"/>
              </a:spcAft>
            </a:pP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7.Henriques JP,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Zijlstra</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Ottervanger</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JP, de Boer MJ, van ‘t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AW,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Hoorntje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JC, et al.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Incidence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clinical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significance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distal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embolization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during</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primary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angioplasty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acute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myocardial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infarction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Eur</a:t>
            </a:r>
            <a:r>
              <a:rPr lang="pt-BR" sz="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Heart J</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2002;23:1112–1117.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10.1053/euhj.2001.3035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14"/>
              </a:rPr>
              <a:t>Crossref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15"/>
              </a:rPr>
              <a:t>PubMed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Aft>
                <a:spcPts val="800"/>
              </a:spcAft>
            </a:pP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8.Svilaas 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Vlaar</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PJ, van der Horst IC,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Diercks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GFH, de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Smet</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BJGL, van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Heuvel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AFM, et al.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Thrombus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aspiration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during</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primary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percutaneous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coronary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intervention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 </a:t>
            </a:r>
            <a:r>
              <a:rPr lang="pt-BR" sz="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Engl</a:t>
            </a:r>
            <a:r>
              <a:rPr lang="pt-BR" sz="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 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2008;358:557–567.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10.1056/NEJMoa0706416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16"/>
              </a:rPr>
              <a:t>Crossref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17"/>
              </a:rPr>
              <a:t>PubMed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Aft>
                <a:spcPts val="800"/>
              </a:spcAft>
            </a:pP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9.Sardella G,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Mancone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Bucciarelli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-Ducci C,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Agati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L,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Scardala</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 Carbone I,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Francone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 et al.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Thrombus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aspiration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during</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primary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percutaneous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coronary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intervention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improves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myocardial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reperfusion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reduces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infarct</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size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The expira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thrombectomy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with</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export</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catheter</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infarct-related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artery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during</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primary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percutaneous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coronary</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intervention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prospective</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randomized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trial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 Am Coll </a:t>
            </a:r>
            <a:r>
              <a:rPr lang="pt-BR" sz="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Cardiol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2009;53:309–315.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10.1016/j.jacc.2008.10.017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18"/>
              </a:rPr>
              <a:t>Crossref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19"/>
              </a:rPr>
              <a:t>PubMed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Aft>
                <a:spcPts val="800"/>
              </a:spcAft>
            </a:pP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10.Fröbert O,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Lagerqvist</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Olivecrona</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GK,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Omerovic</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Gudnason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Maeng</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Aasa</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Angerås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 Calais F,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Danielewicz</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 et al.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Thrombus</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aspiration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during</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st-segment</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elevation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myocardial</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infarction</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 </a:t>
            </a:r>
            <a:r>
              <a:rPr lang="pt-BR" sz="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Engl</a:t>
            </a:r>
            <a:r>
              <a:rPr lang="pt-BR" sz="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J 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2013;369:1587–1597. </a:t>
            </a:r>
            <a:r>
              <a:rPr lang="pt-BR" sz="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doi</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10.1056/nejmoa1308789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20"/>
              </a:rPr>
              <a:t>Crossref</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pt-BR" sz="800" dirty="0" err="1">
                <a:solidFill>
                  <a:srgbClr val="2B7BB9"/>
                </a:solidFill>
                <a:effectLst/>
                <a:latin typeface="Arial" panose="020B0604020202020204" pitchFamily="34" charset="0"/>
                <a:ea typeface="Times New Roman" panose="02020603050405020304" pitchFamily="18" charset="0"/>
                <a:cs typeface="Times New Roman" panose="02020603050405020304" pitchFamily="18" charset="0"/>
                <a:hlinkClick r:id="rId21"/>
              </a:rPr>
              <a:t>PubMed</a:t>
            </a:r>
            <a:r>
              <a:rPr lang="pt-BR" sz="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pt-BR" sz="8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Tree>
    <p:extLst>
      <p:ext uri="{BB962C8B-B14F-4D97-AF65-F5344CB8AC3E}">
        <p14:creationId xmlns:p14="http://schemas.microsoft.com/office/powerpoint/2010/main" val="127734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5" name="Rectangle 14">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EFFE921-57D7-7A1D-225D-C67EB342FD69}"/>
              </a:ext>
            </a:extLst>
          </p:cNvPr>
          <p:cNvSpPr>
            <a:spLocks noGrp="1"/>
          </p:cNvSpPr>
          <p:nvPr>
            <p:ph type="title"/>
          </p:nvPr>
        </p:nvSpPr>
        <p:spPr>
          <a:xfrm>
            <a:off x="8786706" y="2729992"/>
            <a:ext cx="3816774" cy="1609344"/>
          </a:xfrm>
          <a:ln>
            <a:noFill/>
          </a:ln>
        </p:spPr>
        <p:txBody>
          <a:bodyPr vert="horz" lIns="91440" tIns="45720" rIns="91440" bIns="45720" rtlCol="0" anchor="ctr">
            <a:normAutofit/>
          </a:bodyPr>
          <a:lstStyle/>
          <a:p>
            <a:r>
              <a:rPr lang="en-US" dirty="0"/>
              <a:t>OBRIGADO!!!</a:t>
            </a:r>
            <a:br>
              <a:rPr lang="en-US" dirty="0"/>
            </a:br>
            <a:endParaRPr lang="en-US" dirty="0"/>
          </a:p>
        </p:txBody>
      </p:sp>
      <p:pic>
        <p:nvPicPr>
          <p:cNvPr id="6" name="Espaço Reservado para Imagem 5" descr="Uma imagem contendo mesa, pequeno, plástico, água&#10;&#10;Descrição gerada automaticamente">
            <a:extLst>
              <a:ext uri="{FF2B5EF4-FFF2-40B4-BE49-F238E27FC236}">
                <a16:creationId xmlns:a16="http://schemas.microsoft.com/office/drawing/2014/main" id="{510EB36A-B6FC-FB3A-8AA0-8F25F374A45F}"/>
              </a:ext>
            </a:extLst>
          </p:cNvPr>
          <p:cNvPicPr>
            <a:picLocks noGrp="1" noChangeAspect="1"/>
          </p:cNvPicPr>
          <p:nvPr>
            <p:ph type="pic" idx="1"/>
          </p:nvPr>
        </p:nvPicPr>
        <p:blipFill rotWithShape="1">
          <a:blip r:embed="rId6">
            <a:extLst>
              <a:ext uri="{28A0092B-C50C-407E-A947-70E740481C1C}">
                <a14:useLocalDpi xmlns:a14="http://schemas.microsoft.com/office/drawing/2010/main" val="0"/>
              </a:ext>
            </a:extLst>
          </a:blip>
          <a:srcRect l="26800"/>
          <a:stretch/>
        </p:blipFill>
        <p:spPr>
          <a:xfrm>
            <a:off x="3343" y="10"/>
            <a:ext cx="7548923" cy="6857990"/>
          </a:xfrm>
          <a:prstGeom prst="rect">
            <a:avLst/>
          </a:prstGeom>
        </p:spPr>
      </p:pic>
      <p:sp>
        <p:nvSpPr>
          <p:cNvPr id="4" name="Espaço Reservado para Texto 3">
            <a:extLst>
              <a:ext uri="{FF2B5EF4-FFF2-40B4-BE49-F238E27FC236}">
                <a16:creationId xmlns:a16="http://schemas.microsoft.com/office/drawing/2014/main" id="{4742766F-DA6F-1046-6417-7829CA8C9772}"/>
              </a:ext>
            </a:extLst>
          </p:cNvPr>
          <p:cNvSpPr>
            <a:spLocks noGrp="1"/>
          </p:cNvSpPr>
          <p:nvPr>
            <p:ph type="body" sz="half" idx="2"/>
          </p:nvPr>
        </p:nvSpPr>
        <p:spPr>
          <a:xfrm>
            <a:off x="7883611" y="2121408"/>
            <a:ext cx="3816774" cy="4050792"/>
          </a:xfrm>
        </p:spPr>
        <p:txBody>
          <a:bodyPr vert="horz" lIns="91440" tIns="45720" rIns="91440" bIns="45720" rtlCol="0">
            <a:normAutofit/>
          </a:bodyPr>
          <a:lstStyle/>
          <a:p>
            <a:pPr indent="-182880">
              <a:lnSpc>
                <a:spcPct val="90000"/>
              </a:lnSpc>
              <a:buFont typeface="Wingdings" pitchFamily="2" charset="2"/>
              <a:buChar char="§"/>
            </a:pPr>
            <a:endParaRPr lang="en-US" sz="1600">
              <a:solidFill>
                <a:schemeClr val="tx1"/>
              </a:solidFill>
            </a:endParaRPr>
          </a:p>
        </p:txBody>
      </p:sp>
      <p:grpSp>
        <p:nvGrpSpPr>
          <p:cNvPr id="17" name="Group 16">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26807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4">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756273D-F608-451F-A75B-4E7EB7ED8168}"/>
              </a:ext>
            </a:extLst>
          </p:cNvPr>
          <p:cNvSpPr>
            <a:spLocks noGrp="1"/>
          </p:cNvSpPr>
          <p:nvPr>
            <p:ph type="title"/>
          </p:nvPr>
        </p:nvSpPr>
        <p:spPr>
          <a:xfrm>
            <a:off x="7883612" y="457200"/>
            <a:ext cx="3816774" cy="5715000"/>
          </a:xfrm>
          <a:ln>
            <a:noFill/>
          </a:ln>
        </p:spPr>
        <p:txBody>
          <a:bodyPr vert="horz" lIns="91440" tIns="45720" rIns="91440" bIns="45720" rtlCol="0" anchor="ctr">
            <a:normAutofit/>
          </a:bodyPr>
          <a:lstStyle/>
          <a:p>
            <a:r>
              <a:rPr lang="en-US" sz="3200" dirty="0" err="1"/>
              <a:t>Introdução</a:t>
            </a:r>
            <a:r>
              <a:rPr lang="en-US" sz="3200" dirty="0"/>
              <a:t>:</a:t>
            </a:r>
            <a:br>
              <a:rPr lang="en-US" sz="3200" dirty="0"/>
            </a:br>
            <a:br>
              <a:rPr lang="en-US" sz="3200" dirty="0"/>
            </a:br>
            <a:r>
              <a:rPr lang="pt-BR" sz="1200" dirty="0">
                <a:latin typeface="Arial" panose="020B0604020202020204" pitchFamily="34" charset="0"/>
                <a:cs typeface="Arial" panose="020B0604020202020204" pitchFamily="34" charset="0"/>
              </a:rPr>
              <a:t> ∙ o infarto agudo do miocárdio , geralmente resultante da ruptura da placa coronária, formação de trombo e oclusão do vaso, é uma das principais causas de morbidade e mortalidade em todo o mundo.</a:t>
            </a:r>
            <a:br>
              <a:rPr lang="pt-BR" sz="1200" dirty="0">
                <a:latin typeface="Arial" panose="020B0604020202020204" pitchFamily="34" charset="0"/>
                <a:cs typeface="Arial" panose="020B0604020202020204" pitchFamily="34" charset="0"/>
              </a:rPr>
            </a:br>
            <a:br>
              <a:rPr lang="pt-BR" sz="1200" dirty="0">
                <a:latin typeface="Arial" panose="020B0604020202020204" pitchFamily="34" charset="0"/>
                <a:cs typeface="Arial" panose="020B0604020202020204" pitchFamily="34" charset="0"/>
              </a:rPr>
            </a:br>
            <a:r>
              <a:rPr lang="pt-BR" sz="1200" dirty="0">
                <a:latin typeface="Arial" panose="020B0604020202020204" pitchFamily="34" charset="0"/>
                <a:cs typeface="Arial" panose="020B0604020202020204" pitchFamily="34" charset="0"/>
              </a:rPr>
              <a:t>∙ O tratamento se concentra em minimizar a extensão  do infarto reabrindo a artéria impactada e restaurando a perfusão miocárdica.</a:t>
            </a:r>
            <a:br>
              <a:rPr lang="pt-BR" sz="1200" dirty="0">
                <a:latin typeface="Arial" panose="020B0604020202020204" pitchFamily="34" charset="0"/>
                <a:cs typeface="Arial" panose="020B0604020202020204" pitchFamily="34" charset="0"/>
              </a:rPr>
            </a:br>
            <a:br>
              <a:rPr lang="pt-BR" sz="1200" dirty="0">
                <a:latin typeface="Arial" panose="020B0604020202020204" pitchFamily="34" charset="0"/>
                <a:cs typeface="Arial" panose="020B0604020202020204" pitchFamily="34" charset="0"/>
              </a:rPr>
            </a:br>
            <a:r>
              <a:rPr lang="pt-BR" sz="1200" dirty="0">
                <a:latin typeface="Arial" panose="020B0604020202020204" pitchFamily="34" charset="0"/>
                <a:cs typeface="Arial" panose="020B0604020202020204" pitchFamily="34" charset="0"/>
              </a:rPr>
              <a:t>∙ Embora a intervenção coronária percutânea (ICP) seja uma opção de tratamento estabelecida e possa restabelecer o fluxo com segurança, ela pode também causar  embolização distal, resultando em obstrução microvascular persistente e má perfusão miocárdica.</a:t>
            </a:r>
            <a:br>
              <a:rPr lang="pt-BR" sz="1200" dirty="0">
                <a:latin typeface="Arial" panose="020B0604020202020204" pitchFamily="34" charset="0"/>
                <a:cs typeface="Arial" panose="020B0604020202020204" pitchFamily="34" charset="0"/>
              </a:rPr>
            </a:br>
            <a:br>
              <a:rPr lang="pt-BR" sz="1200" dirty="0">
                <a:latin typeface="Arial" panose="020B0604020202020204" pitchFamily="34" charset="0"/>
                <a:cs typeface="Arial" panose="020B0604020202020204" pitchFamily="34" charset="0"/>
              </a:rPr>
            </a:br>
            <a:r>
              <a:rPr lang="pt-BR" sz="1200" dirty="0">
                <a:latin typeface="Arial" panose="020B0604020202020204" pitchFamily="34" charset="0"/>
                <a:cs typeface="Arial" panose="020B0604020202020204" pitchFamily="34" charset="0"/>
              </a:rPr>
              <a:t>∙arsenal terapêutico complementar –alta carga trombótica - </a:t>
            </a:r>
            <a:r>
              <a:rPr lang="pt-BR" sz="1200" dirty="0" err="1">
                <a:latin typeface="Arial" panose="020B0604020202020204" pitchFamily="34" charset="0"/>
                <a:cs typeface="Arial" panose="020B0604020202020204" pitchFamily="34" charset="0"/>
              </a:rPr>
              <a:t>trombectomia</a:t>
            </a:r>
            <a:r>
              <a:rPr lang="pt-BR" sz="1200" dirty="0">
                <a:latin typeface="Arial" panose="020B0604020202020204" pitchFamily="34" charset="0"/>
                <a:cs typeface="Arial" panose="020B0604020202020204" pitchFamily="34" charset="0"/>
              </a:rPr>
              <a:t> mecânica</a:t>
            </a:r>
            <a:br>
              <a:rPr lang="pt-BR" sz="1200" dirty="0">
                <a:latin typeface="Arial" panose="020B0604020202020204" pitchFamily="34" charset="0"/>
                <a:cs typeface="Arial" panose="020B0604020202020204" pitchFamily="34" charset="0"/>
              </a:rPr>
            </a:br>
            <a:br>
              <a:rPr lang="pt-BR" sz="1200" dirty="0">
                <a:latin typeface="Arial" panose="020B0604020202020204" pitchFamily="34" charset="0"/>
                <a:cs typeface="Arial" panose="020B0604020202020204" pitchFamily="34" charset="0"/>
              </a:rPr>
            </a:br>
            <a:br>
              <a:rPr lang="pt-BR" sz="1300" dirty="0">
                <a:latin typeface="Arial" panose="020B0604020202020204" pitchFamily="34" charset="0"/>
                <a:cs typeface="Arial" panose="020B0604020202020204" pitchFamily="34" charset="0"/>
              </a:rPr>
            </a:br>
            <a:br>
              <a:rPr lang="pt-BR" sz="1300" dirty="0">
                <a:latin typeface="Arial" panose="020B0604020202020204" pitchFamily="34" charset="0"/>
                <a:cs typeface="Arial" panose="020B0604020202020204" pitchFamily="34" charset="0"/>
              </a:rPr>
            </a:br>
            <a:endParaRPr lang="en-US" sz="1300" dirty="0">
              <a:latin typeface="Arial" panose="020B0604020202020204" pitchFamily="34" charset="0"/>
              <a:cs typeface="Arial" panose="020B0604020202020204" pitchFamily="34" charset="0"/>
            </a:endParaRPr>
          </a:p>
        </p:txBody>
      </p:sp>
      <p:pic>
        <p:nvPicPr>
          <p:cNvPr id="31" name="Picture 20" descr="Analisando os resultados de raio-x médico">
            <a:extLst>
              <a:ext uri="{FF2B5EF4-FFF2-40B4-BE49-F238E27FC236}">
                <a16:creationId xmlns:a16="http://schemas.microsoft.com/office/drawing/2014/main" id="{52342959-079C-0835-951D-531FB368E8CB}"/>
              </a:ext>
            </a:extLst>
          </p:cNvPr>
          <p:cNvPicPr>
            <a:picLocks noChangeAspect="1"/>
          </p:cNvPicPr>
          <p:nvPr/>
        </p:nvPicPr>
        <p:blipFill rotWithShape="1">
          <a:blip r:embed="rId4"/>
          <a:srcRect l="25523" r="1001" b="-1"/>
          <a:stretch/>
        </p:blipFill>
        <p:spPr>
          <a:xfrm>
            <a:off x="-37297" y="-274310"/>
            <a:ext cx="7548923" cy="6857990"/>
          </a:xfrm>
          <a:prstGeom prst="rect">
            <a:avLst/>
          </a:prstGeom>
        </p:spPr>
      </p:pic>
      <p:sp>
        <p:nvSpPr>
          <p:cNvPr id="5" name="CaixaDeTexto 4">
            <a:extLst>
              <a:ext uri="{FF2B5EF4-FFF2-40B4-BE49-F238E27FC236}">
                <a16:creationId xmlns:a16="http://schemas.microsoft.com/office/drawing/2014/main" id="{58FDAD2D-B193-73F6-47C7-7EF7EFCE0F84}"/>
              </a:ext>
            </a:extLst>
          </p:cNvPr>
          <p:cNvSpPr txBox="1"/>
          <p:nvPr/>
        </p:nvSpPr>
        <p:spPr>
          <a:xfrm>
            <a:off x="7883611" y="1564639"/>
            <a:ext cx="3816774" cy="4607561"/>
          </a:xfrm>
          <a:prstGeom prst="rect">
            <a:avLst/>
          </a:prstGeom>
        </p:spPr>
        <p:txBody>
          <a:bodyPr vert="horz" lIns="91440" tIns="45720" rIns="91440" bIns="45720" rtlCol="0">
            <a:normAutofit/>
          </a:bodyPr>
          <a:lstStyle/>
          <a:p>
            <a:pPr marL="285750" indent="-182880" defTabSz="914400">
              <a:lnSpc>
                <a:spcPct val="90000"/>
              </a:lnSpc>
              <a:spcAft>
                <a:spcPts val="600"/>
              </a:spcAft>
              <a:buClr>
                <a:schemeClr val="accent1">
                  <a:lumMod val="75000"/>
                </a:schemeClr>
              </a:buClr>
              <a:buSzPct val="85000"/>
              <a:buFont typeface="Wingdings" pitchFamily="2" charset="2"/>
              <a:buChar char="§"/>
            </a:pPr>
            <a:endParaRPr lang="en-US" sz="1400" dirty="0"/>
          </a:p>
        </p:txBody>
      </p:sp>
      <p:grpSp>
        <p:nvGrpSpPr>
          <p:cNvPr id="27" name="Group 26">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27">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 name="CaixaDeTexto 9">
            <a:extLst>
              <a:ext uri="{FF2B5EF4-FFF2-40B4-BE49-F238E27FC236}">
                <a16:creationId xmlns:a16="http://schemas.microsoft.com/office/drawing/2014/main" id="{3815146F-41E2-4421-834C-C1BFD714D03D}"/>
              </a:ext>
            </a:extLst>
          </p:cNvPr>
          <p:cNvSpPr txBox="1"/>
          <p:nvPr/>
        </p:nvSpPr>
        <p:spPr>
          <a:xfrm>
            <a:off x="7763256" y="960120"/>
            <a:ext cx="3937129" cy="5212080"/>
          </a:xfrm>
          <a:prstGeom prst="rect">
            <a:avLst/>
          </a:prstGeom>
        </p:spPr>
        <p:txBody>
          <a:bodyPr vert="horz" lIns="91440" tIns="45720" rIns="91440" bIns="45720" rtlCol="0">
            <a:normAutofit/>
          </a:bodyPr>
          <a:lstStyle/>
          <a:p>
            <a:pPr marL="102870" defTabSz="914400">
              <a:lnSpc>
                <a:spcPct val="90000"/>
              </a:lnSpc>
              <a:spcAft>
                <a:spcPts val="600"/>
              </a:spcAft>
              <a:buClr>
                <a:schemeClr val="accent1">
                  <a:lumMod val="75000"/>
                </a:schemeClr>
              </a:buClr>
              <a:buSzPct val="85000"/>
            </a:pPr>
            <a:endParaRPr lang="en-US" sz="1500" b="0" i="0" dirty="0">
              <a:effectLst/>
            </a:endParaRPr>
          </a:p>
          <a:p>
            <a:pPr marL="285750" indent="-182880" defTabSz="914400">
              <a:lnSpc>
                <a:spcPct val="90000"/>
              </a:lnSpc>
              <a:spcAft>
                <a:spcPts val="600"/>
              </a:spcAft>
              <a:buClr>
                <a:schemeClr val="accent1">
                  <a:lumMod val="75000"/>
                </a:schemeClr>
              </a:buClr>
              <a:buSzPct val="85000"/>
              <a:buFont typeface="Wingdings" pitchFamily="2" charset="2"/>
              <a:buChar char="§"/>
            </a:pPr>
            <a:endParaRPr lang="en-US" sz="1500" dirty="0"/>
          </a:p>
          <a:p>
            <a:pPr marL="285750" indent="-182880" defTabSz="914400">
              <a:lnSpc>
                <a:spcPct val="90000"/>
              </a:lnSpc>
              <a:spcAft>
                <a:spcPts val="600"/>
              </a:spcAft>
              <a:buClr>
                <a:schemeClr val="accent1">
                  <a:lumMod val="75000"/>
                </a:schemeClr>
              </a:buClr>
              <a:buSzPct val="85000"/>
              <a:buFont typeface="Wingdings" pitchFamily="2" charset="2"/>
              <a:buChar char="§"/>
            </a:pPr>
            <a:endParaRPr lang="en-US" sz="1500" dirty="0">
              <a:effectLst/>
            </a:endParaRPr>
          </a:p>
        </p:txBody>
      </p:sp>
    </p:spTree>
    <p:extLst>
      <p:ext uri="{BB962C8B-B14F-4D97-AF65-F5344CB8AC3E}">
        <p14:creationId xmlns:p14="http://schemas.microsoft.com/office/powerpoint/2010/main" val="37205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F56BB-636D-9CE9-5F84-1DE6E7EE36DD}"/>
              </a:ext>
            </a:extLst>
          </p:cNvPr>
          <p:cNvSpPr>
            <a:spLocks noGrp="1"/>
          </p:cNvSpPr>
          <p:nvPr>
            <p:ph type="title"/>
          </p:nvPr>
        </p:nvSpPr>
        <p:spPr>
          <a:xfrm>
            <a:off x="1069848" y="484632"/>
            <a:ext cx="10058400" cy="978408"/>
          </a:xfrm>
        </p:spPr>
        <p:txBody>
          <a:bodyPr>
            <a:normAutofit fontScale="90000"/>
          </a:bodyPr>
          <a:lstStyle/>
          <a:p>
            <a:r>
              <a:rPr lang="pt-BR" dirty="0"/>
              <a:t>Introdução- TROMBECTOMIA POR ASPIRAÇÃO</a:t>
            </a:r>
          </a:p>
        </p:txBody>
      </p:sp>
      <p:sp>
        <p:nvSpPr>
          <p:cNvPr id="4" name="Espaço Reservado para Conteúdo 3">
            <a:extLst>
              <a:ext uri="{FF2B5EF4-FFF2-40B4-BE49-F238E27FC236}">
                <a16:creationId xmlns:a16="http://schemas.microsoft.com/office/drawing/2014/main" id="{0C957A34-621C-6BF1-9BB4-7F07424503A8}"/>
              </a:ext>
            </a:extLst>
          </p:cNvPr>
          <p:cNvSpPr>
            <a:spLocks noGrp="1"/>
          </p:cNvSpPr>
          <p:nvPr>
            <p:ph idx="1"/>
          </p:nvPr>
        </p:nvSpPr>
        <p:spPr>
          <a:xfrm>
            <a:off x="1063752" y="1463040"/>
            <a:ext cx="10064496" cy="4709160"/>
          </a:xfrm>
        </p:spPr>
        <p:txBody>
          <a:bodyPr/>
          <a:lstStyle/>
          <a:p>
            <a:r>
              <a:rPr lang="pt-BR" dirty="0"/>
              <a:t>Ensaios anteriores não mostraram um benefício cardiovascular claro da </a:t>
            </a:r>
            <a:r>
              <a:rPr lang="pt-BR" dirty="0" err="1"/>
              <a:t>trombectomia</a:t>
            </a:r>
            <a:r>
              <a:rPr lang="pt-BR" dirty="0"/>
              <a:t> manual de rotina e também podem ter um risco maior de acidente vascular cerebral.</a:t>
            </a:r>
          </a:p>
          <a:p>
            <a:pPr marL="0" indent="0">
              <a:buNone/>
            </a:pPr>
            <a:r>
              <a:rPr lang="pt-BR" dirty="0"/>
              <a:t>                      </a:t>
            </a:r>
          </a:p>
          <a:p>
            <a:pPr marL="0" indent="0">
              <a:buNone/>
            </a:pPr>
            <a:r>
              <a:rPr lang="pt-BR" dirty="0"/>
              <a:t>                      TASTE                                                                                        TOTAL</a:t>
            </a:r>
          </a:p>
        </p:txBody>
      </p:sp>
      <p:pic>
        <p:nvPicPr>
          <p:cNvPr id="6" name="Imagem 5">
            <a:extLst>
              <a:ext uri="{FF2B5EF4-FFF2-40B4-BE49-F238E27FC236}">
                <a16:creationId xmlns:a16="http://schemas.microsoft.com/office/drawing/2014/main" id="{2CA9E5FC-A961-5378-334B-583C84E43721}"/>
              </a:ext>
            </a:extLst>
          </p:cNvPr>
          <p:cNvPicPr>
            <a:picLocks noChangeAspect="1"/>
          </p:cNvPicPr>
          <p:nvPr/>
        </p:nvPicPr>
        <p:blipFill rotWithShape="1">
          <a:blip r:embed="rId2"/>
          <a:srcRect l="10834" t="34963" r="6666" b="32889"/>
          <a:stretch/>
        </p:blipFill>
        <p:spPr>
          <a:xfrm>
            <a:off x="6807200" y="3246120"/>
            <a:ext cx="5212080" cy="2926080"/>
          </a:xfrm>
          <a:prstGeom prst="rect">
            <a:avLst/>
          </a:prstGeom>
        </p:spPr>
      </p:pic>
      <p:pic>
        <p:nvPicPr>
          <p:cNvPr id="8" name="Imagem 7">
            <a:extLst>
              <a:ext uri="{FF2B5EF4-FFF2-40B4-BE49-F238E27FC236}">
                <a16:creationId xmlns:a16="http://schemas.microsoft.com/office/drawing/2014/main" id="{31DA5A5B-059E-E513-D333-84355A9E40C0}"/>
              </a:ext>
            </a:extLst>
          </p:cNvPr>
          <p:cNvPicPr>
            <a:picLocks noChangeAspect="1"/>
          </p:cNvPicPr>
          <p:nvPr/>
        </p:nvPicPr>
        <p:blipFill rotWithShape="1">
          <a:blip r:embed="rId3"/>
          <a:srcRect l="30750" t="21333" r="32000" b="30963"/>
          <a:stretch/>
        </p:blipFill>
        <p:spPr>
          <a:xfrm>
            <a:off x="1063752" y="3246120"/>
            <a:ext cx="4541520" cy="3271520"/>
          </a:xfrm>
          <a:prstGeom prst="rect">
            <a:avLst/>
          </a:prstGeom>
        </p:spPr>
      </p:pic>
    </p:spTree>
    <p:extLst>
      <p:ext uri="{BB962C8B-B14F-4D97-AF65-F5344CB8AC3E}">
        <p14:creationId xmlns:p14="http://schemas.microsoft.com/office/powerpoint/2010/main" val="159410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D7706-2A8C-032C-DF9B-8038CD0EDED7}"/>
              </a:ext>
            </a:extLst>
          </p:cNvPr>
          <p:cNvSpPr>
            <a:spLocks noGrp="1"/>
          </p:cNvSpPr>
          <p:nvPr>
            <p:ph type="title"/>
          </p:nvPr>
        </p:nvSpPr>
        <p:spPr>
          <a:xfrm>
            <a:off x="223520" y="124968"/>
            <a:ext cx="10058400" cy="1609344"/>
          </a:xfrm>
        </p:spPr>
        <p:txBody>
          <a:bodyPr/>
          <a:lstStyle/>
          <a:p>
            <a:r>
              <a:rPr lang="pt-BR" dirty="0"/>
              <a:t> INTRODUÇÃO</a:t>
            </a:r>
          </a:p>
        </p:txBody>
      </p:sp>
      <p:sp>
        <p:nvSpPr>
          <p:cNvPr id="3" name="Espaço Reservado para Conteúdo 2">
            <a:extLst>
              <a:ext uri="{FF2B5EF4-FFF2-40B4-BE49-F238E27FC236}">
                <a16:creationId xmlns:a16="http://schemas.microsoft.com/office/drawing/2014/main" id="{27602B27-E345-04EB-9A45-44BFB077478E}"/>
              </a:ext>
            </a:extLst>
          </p:cNvPr>
          <p:cNvSpPr>
            <a:spLocks noGrp="1"/>
          </p:cNvSpPr>
          <p:nvPr>
            <p:ph idx="1"/>
          </p:nvPr>
        </p:nvSpPr>
        <p:spPr>
          <a:xfrm>
            <a:off x="223520" y="1422400"/>
            <a:ext cx="10904728" cy="4892040"/>
          </a:xfrm>
        </p:spPr>
        <p:txBody>
          <a:bodyPr/>
          <a:lstStyle/>
          <a:p>
            <a:endParaRPr lang="pt-BR" dirty="0"/>
          </a:p>
          <a:p>
            <a:r>
              <a:rPr lang="pt-BR" dirty="0"/>
              <a:t>ESTUDO TASTE – ESC 2013 </a:t>
            </a:r>
          </a:p>
        </p:txBody>
      </p:sp>
      <p:pic>
        <p:nvPicPr>
          <p:cNvPr id="7" name="Imagem 6">
            <a:extLst>
              <a:ext uri="{FF2B5EF4-FFF2-40B4-BE49-F238E27FC236}">
                <a16:creationId xmlns:a16="http://schemas.microsoft.com/office/drawing/2014/main" id="{8DAC26F3-C306-ED21-4BFF-B21C8ABFC4DB}"/>
              </a:ext>
            </a:extLst>
          </p:cNvPr>
          <p:cNvPicPr>
            <a:picLocks noChangeAspect="1"/>
          </p:cNvPicPr>
          <p:nvPr/>
        </p:nvPicPr>
        <p:blipFill rotWithShape="1">
          <a:blip r:embed="rId2"/>
          <a:srcRect l="30666" t="24592" r="31917" b="25778"/>
          <a:stretch/>
        </p:blipFill>
        <p:spPr>
          <a:xfrm>
            <a:off x="81280" y="2166620"/>
            <a:ext cx="4043680" cy="3403600"/>
          </a:xfrm>
          <a:prstGeom prst="rect">
            <a:avLst/>
          </a:prstGeom>
        </p:spPr>
      </p:pic>
      <p:pic>
        <p:nvPicPr>
          <p:cNvPr id="9" name="Imagem 8">
            <a:extLst>
              <a:ext uri="{FF2B5EF4-FFF2-40B4-BE49-F238E27FC236}">
                <a16:creationId xmlns:a16="http://schemas.microsoft.com/office/drawing/2014/main" id="{03A700AC-E846-597C-8EBE-A1E1254BC2F2}"/>
              </a:ext>
            </a:extLst>
          </p:cNvPr>
          <p:cNvPicPr>
            <a:picLocks noChangeAspect="1"/>
          </p:cNvPicPr>
          <p:nvPr/>
        </p:nvPicPr>
        <p:blipFill rotWithShape="1">
          <a:blip r:embed="rId3"/>
          <a:srcRect l="30500" t="20297" r="31667" b="30074"/>
          <a:stretch/>
        </p:blipFill>
        <p:spPr>
          <a:xfrm>
            <a:off x="4135120" y="2166620"/>
            <a:ext cx="4145280" cy="3403600"/>
          </a:xfrm>
          <a:prstGeom prst="rect">
            <a:avLst/>
          </a:prstGeom>
        </p:spPr>
      </p:pic>
      <p:pic>
        <p:nvPicPr>
          <p:cNvPr id="11" name="Imagem 10">
            <a:extLst>
              <a:ext uri="{FF2B5EF4-FFF2-40B4-BE49-F238E27FC236}">
                <a16:creationId xmlns:a16="http://schemas.microsoft.com/office/drawing/2014/main" id="{2A2DE432-6242-2B4E-2890-1925C0F4CA03}"/>
              </a:ext>
            </a:extLst>
          </p:cNvPr>
          <p:cNvPicPr>
            <a:picLocks noChangeAspect="1"/>
          </p:cNvPicPr>
          <p:nvPr/>
        </p:nvPicPr>
        <p:blipFill rotWithShape="1">
          <a:blip r:embed="rId4"/>
          <a:srcRect l="31750" t="50000" r="32084" b="15185"/>
          <a:stretch/>
        </p:blipFill>
        <p:spPr>
          <a:xfrm>
            <a:off x="8412480" y="2082800"/>
            <a:ext cx="3698240" cy="3487420"/>
          </a:xfrm>
          <a:prstGeom prst="rect">
            <a:avLst/>
          </a:prstGeom>
        </p:spPr>
      </p:pic>
    </p:spTree>
    <p:extLst>
      <p:ext uri="{BB962C8B-B14F-4D97-AF65-F5344CB8AC3E}">
        <p14:creationId xmlns:p14="http://schemas.microsoft.com/office/powerpoint/2010/main" val="186414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D7706-2A8C-032C-DF9B-8038CD0EDED7}"/>
              </a:ext>
            </a:extLst>
          </p:cNvPr>
          <p:cNvSpPr>
            <a:spLocks noGrp="1"/>
          </p:cNvSpPr>
          <p:nvPr>
            <p:ph type="title"/>
          </p:nvPr>
        </p:nvSpPr>
        <p:spPr>
          <a:xfrm>
            <a:off x="724408" y="282194"/>
            <a:ext cx="10058400" cy="1609344"/>
          </a:xfrm>
        </p:spPr>
        <p:txBody>
          <a:bodyPr/>
          <a:lstStyle/>
          <a:p>
            <a:r>
              <a:rPr lang="pt-BR" dirty="0"/>
              <a:t>INTRODUÇÃO</a:t>
            </a:r>
          </a:p>
        </p:txBody>
      </p:sp>
      <p:sp>
        <p:nvSpPr>
          <p:cNvPr id="3" name="Espaço Reservado para Conteúdo 2">
            <a:extLst>
              <a:ext uri="{FF2B5EF4-FFF2-40B4-BE49-F238E27FC236}">
                <a16:creationId xmlns:a16="http://schemas.microsoft.com/office/drawing/2014/main" id="{27602B27-E345-04EB-9A45-44BFB077478E}"/>
              </a:ext>
            </a:extLst>
          </p:cNvPr>
          <p:cNvSpPr>
            <a:spLocks noGrp="1"/>
          </p:cNvSpPr>
          <p:nvPr>
            <p:ph idx="1"/>
          </p:nvPr>
        </p:nvSpPr>
        <p:spPr>
          <a:xfrm>
            <a:off x="629920" y="1666240"/>
            <a:ext cx="10498328" cy="4505960"/>
          </a:xfrm>
        </p:spPr>
        <p:txBody>
          <a:bodyPr/>
          <a:lstStyle/>
          <a:p>
            <a:r>
              <a:rPr lang="pt-BR" dirty="0"/>
              <a:t>ESTUDO TOTAL – NEJ 2016</a:t>
            </a:r>
          </a:p>
        </p:txBody>
      </p:sp>
      <p:pic>
        <p:nvPicPr>
          <p:cNvPr id="4" name="Picture 5" descr="Image">
            <a:extLst>
              <a:ext uri="{FF2B5EF4-FFF2-40B4-BE49-F238E27FC236}">
                <a16:creationId xmlns:a16="http://schemas.microsoft.com/office/drawing/2014/main" id="{76BCC20C-D37A-507F-0F6C-A1E8D533DD48}"/>
              </a:ext>
            </a:extLst>
          </p:cNvPr>
          <p:cNvPicPr>
            <a:picLocks noChangeAspect="1"/>
          </p:cNvPicPr>
          <p:nvPr/>
        </p:nvPicPr>
        <p:blipFill>
          <a:blip r:embed="rId2" cstate="print"/>
          <a:stretch>
            <a:fillRect/>
          </a:stretch>
        </p:blipFill>
        <p:spPr>
          <a:xfrm>
            <a:off x="5019040" y="2062480"/>
            <a:ext cx="7020560" cy="4070223"/>
          </a:xfrm>
          <a:prstGeom prst="rect">
            <a:avLst/>
          </a:prstGeom>
        </p:spPr>
      </p:pic>
      <p:pic>
        <p:nvPicPr>
          <p:cNvPr id="5" name="Picture 5" descr="Image">
            <a:extLst>
              <a:ext uri="{FF2B5EF4-FFF2-40B4-BE49-F238E27FC236}">
                <a16:creationId xmlns:a16="http://schemas.microsoft.com/office/drawing/2014/main" id="{E1FD3D75-EBA9-F3BF-1484-B2D263F5F57F}"/>
              </a:ext>
            </a:extLst>
          </p:cNvPr>
          <p:cNvPicPr>
            <a:picLocks noChangeAspect="1"/>
          </p:cNvPicPr>
          <p:nvPr/>
        </p:nvPicPr>
        <p:blipFill>
          <a:blip r:embed="rId3" cstate="print"/>
          <a:stretch>
            <a:fillRect/>
          </a:stretch>
        </p:blipFill>
        <p:spPr>
          <a:xfrm>
            <a:off x="812801" y="2062480"/>
            <a:ext cx="3854860" cy="4513326"/>
          </a:xfrm>
          <a:prstGeom prst="rect">
            <a:avLst/>
          </a:prstGeom>
        </p:spPr>
      </p:pic>
    </p:spTree>
    <p:extLst>
      <p:ext uri="{BB962C8B-B14F-4D97-AF65-F5344CB8AC3E}">
        <p14:creationId xmlns:p14="http://schemas.microsoft.com/office/powerpoint/2010/main" val="191193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30">
            <a:extLst>
              <a:ext uri="{FF2B5EF4-FFF2-40B4-BE49-F238E27FC236}">
                <a16:creationId xmlns:a16="http://schemas.microsoft.com/office/drawing/2014/main" id="{D5D3575F-6BD1-4889-A240-1A683CAAB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2">
            <a:extLst>
              <a:ext uri="{FF2B5EF4-FFF2-40B4-BE49-F238E27FC236}">
                <a16:creationId xmlns:a16="http://schemas.microsoft.com/office/drawing/2014/main" id="{E037193D-F8C4-4234-A7D1-A24AD3ACB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4">
            <a:extLst>
              <a:ext uri="{FF2B5EF4-FFF2-40B4-BE49-F238E27FC236}">
                <a16:creationId xmlns:a16="http://schemas.microsoft.com/office/drawing/2014/main" id="{F450CAB3-089A-49FB-8B72-B3ABD5A42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36">
            <a:extLst>
              <a:ext uri="{FF2B5EF4-FFF2-40B4-BE49-F238E27FC236}">
                <a16:creationId xmlns:a16="http://schemas.microsoft.com/office/drawing/2014/main" id="{F510F87B-4C36-4922-9DFC-5373F6D686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53" name="Oval 37">
              <a:extLst>
                <a:ext uri="{FF2B5EF4-FFF2-40B4-BE49-F238E27FC236}">
                  <a16:creationId xmlns:a16="http://schemas.microsoft.com/office/drawing/2014/main" id="{2F4E2F9E-4DA4-4F83-9136-4D04AE769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4" name="Oval 38">
              <a:extLst>
                <a:ext uri="{FF2B5EF4-FFF2-40B4-BE49-F238E27FC236}">
                  <a16:creationId xmlns:a16="http://schemas.microsoft.com/office/drawing/2014/main" id="{61C5CFE5-AF0C-48ED-AB2C-40E045743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55" name="Rectangle 40">
            <a:extLst>
              <a:ext uri="{FF2B5EF4-FFF2-40B4-BE49-F238E27FC236}">
                <a16:creationId xmlns:a16="http://schemas.microsoft.com/office/drawing/2014/main" id="{9818A645-2267-4F2E-9342-266D4D1DC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Espaço Reservado para Conteúdo 3">
            <a:extLst>
              <a:ext uri="{FF2B5EF4-FFF2-40B4-BE49-F238E27FC236}">
                <a16:creationId xmlns:a16="http://schemas.microsoft.com/office/drawing/2014/main" id="{5CC431EC-422F-DC76-FCBF-8863FD550F0B}"/>
              </a:ext>
            </a:extLst>
          </p:cNvPr>
          <p:cNvPicPr>
            <a:picLocks noChangeAspect="1"/>
          </p:cNvPicPr>
          <p:nvPr/>
        </p:nvPicPr>
        <p:blipFill rotWithShape="1">
          <a:blip r:embed="rId6"/>
          <a:srcRect l="38672" t="37680" r="21830" b="27962"/>
          <a:stretch/>
        </p:blipFill>
        <p:spPr>
          <a:xfrm>
            <a:off x="1011265" y="957747"/>
            <a:ext cx="3192298" cy="2062794"/>
          </a:xfrm>
          <a:prstGeom prst="rect">
            <a:avLst/>
          </a:prstGeom>
        </p:spPr>
      </p:pic>
      <p:sp>
        <p:nvSpPr>
          <p:cNvPr id="56" name="Rectangle 42">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Rectangle 44">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F5CAFA9-B2C3-7682-0A68-D5DE7EC25EF3}"/>
              </a:ext>
            </a:extLst>
          </p:cNvPr>
          <p:cNvSpPr>
            <a:spLocks noGrp="1"/>
          </p:cNvSpPr>
          <p:nvPr>
            <p:ph type="title"/>
          </p:nvPr>
        </p:nvSpPr>
        <p:spPr>
          <a:xfrm>
            <a:off x="1173480" y="4277802"/>
            <a:ext cx="10034016" cy="1622451"/>
          </a:xfrm>
        </p:spPr>
        <p:txBody>
          <a:bodyPr vert="horz" lIns="91440" tIns="45720" rIns="91440" bIns="45720" rtlCol="0" anchor="ctr">
            <a:normAutofit/>
          </a:bodyPr>
          <a:lstStyle/>
          <a:p>
            <a:pPr algn="ctr">
              <a:lnSpc>
                <a:spcPct val="80000"/>
              </a:lnSpc>
            </a:pPr>
            <a:r>
              <a:rPr lang="en-US" sz="6000" dirty="0" err="1">
                <a:blipFill dpi="0" rotWithShape="1">
                  <a:blip r:embed="rId4"/>
                  <a:srcRect/>
                  <a:tile tx="6350" ty="-127000" sx="65000" sy="64000" flip="none" algn="tl"/>
                </a:blipFill>
              </a:rPr>
              <a:t>Contexto</a:t>
            </a:r>
            <a:r>
              <a:rPr lang="en-US" sz="6000" dirty="0">
                <a:blipFill dpi="0" rotWithShape="1">
                  <a:blip r:embed="rId4"/>
                  <a:srcRect/>
                  <a:tile tx="6350" ty="-127000" sx="65000" sy="64000" flip="none" algn="tl"/>
                </a:blipFill>
              </a:rPr>
              <a:t> </a:t>
            </a:r>
            <a:r>
              <a:rPr lang="en-US" sz="6000" dirty="0" err="1">
                <a:blipFill dpi="0" rotWithShape="1">
                  <a:blip r:embed="rId4"/>
                  <a:srcRect/>
                  <a:tile tx="6350" ty="-127000" sx="65000" sy="64000" flip="none" algn="tl"/>
                </a:blipFill>
              </a:rPr>
              <a:t>nacional</a:t>
            </a:r>
            <a:r>
              <a:rPr lang="en-US" sz="6000" kern="1200" cap="all" baseline="0" dirty="0">
                <a:blipFill dpi="0" rotWithShape="1">
                  <a:blip r:embed="rId4"/>
                  <a:srcRect/>
                  <a:tile tx="6350" ty="-127000" sx="65000" sy="64000" flip="none" algn="tl"/>
                </a:blipFill>
                <a:latin typeface="+mj-lt"/>
                <a:ea typeface="+mj-ea"/>
                <a:cs typeface="+mj-cs"/>
              </a:rPr>
              <a:t> </a:t>
            </a:r>
          </a:p>
        </p:txBody>
      </p:sp>
      <p:pic>
        <p:nvPicPr>
          <p:cNvPr id="9" name="Imagem 8">
            <a:extLst>
              <a:ext uri="{FF2B5EF4-FFF2-40B4-BE49-F238E27FC236}">
                <a16:creationId xmlns:a16="http://schemas.microsoft.com/office/drawing/2014/main" id="{372DA30E-B4AD-629B-77DA-D75A1B77D820}"/>
              </a:ext>
            </a:extLst>
          </p:cNvPr>
          <p:cNvPicPr>
            <a:picLocks noChangeAspect="1"/>
          </p:cNvPicPr>
          <p:nvPr/>
        </p:nvPicPr>
        <p:blipFill rotWithShape="1">
          <a:blip r:embed="rId7"/>
          <a:srcRect l="21750" t="33778" r="51750" b="28977"/>
          <a:stretch/>
        </p:blipFill>
        <p:spPr>
          <a:xfrm>
            <a:off x="4525295" y="829946"/>
            <a:ext cx="3204999" cy="2533803"/>
          </a:xfrm>
          <a:prstGeom prst="rect">
            <a:avLst/>
          </a:prstGeom>
        </p:spPr>
      </p:pic>
      <p:pic>
        <p:nvPicPr>
          <p:cNvPr id="7" name="Imagem 6">
            <a:extLst>
              <a:ext uri="{FF2B5EF4-FFF2-40B4-BE49-F238E27FC236}">
                <a16:creationId xmlns:a16="http://schemas.microsoft.com/office/drawing/2014/main" id="{2ABD18A1-2B9C-1AA4-F2B3-D0B20E6A2777}"/>
              </a:ext>
            </a:extLst>
          </p:cNvPr>
          <p:cNvPicPr>
            <a:picLocks noChangeAspect="1"/>
          </p:cNvPicPr>
          <p:nvPr/>
        </p:nvPicPr>
        <p:blipFill rotWithShape="1">
          <a:blip r:embed="rId8"/>
          <a:srcRect l="21250" t="34963" r="51417" b="29037"/>
          <a:stretch/>
        </p:blipFill>
        <p:spPr>
          <a:xfrm>
            <a:off x="8045678" y="914321"/>
            <a:ext cx="3192298" cy="2365053"/>
          </a:xfrm>
          <a:prstGeom prst="rect">
            <a:avLst/>
          </a:prstGeom>
        </p:spPr>
      </p:pic>
      <p:sp>
        <p:nvSpPr>
          <p:cNvPr id="58" name="Rectangle 46">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55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56273D-F608-451F-A75B-4E7EB7ED8168}"/>
              </a:ext>
            </a:extLst>
          </p:cNvPr>
          <p:cNvSpPr>
            <a:spLocks noGrp="1"/>
          </p:cNvSpPr>
          <p:nvPr>
            <p:ph type="title"/>
          </p:nvPr>
        </p:nvSpPr>
        <p:spPr>
          <a:xfrm>
            <a:off x="7883612" y="457200"/>
            <a:ext cx="3816774" cy="5715000"/>
          </a:xfrm>
          <a:ln>
            <a:noFill/>
          </a:ln>
        </p:spPr>
        <p:txBody>
          <a:bodyPr vert="horz" lIns="91440" tIns="45720" rIns="91440" bIns="45720" rtlCol="0" anchor="ctr">
            <a:normAutofit fontScale="90000"/>
          </a:bodyPr>
          <a:lstStyle/>
          <a:p>
            <a:br>
              <a:rPr lang="en-US" sz="3200" dirty="0"/>
            </a:br>
            <a:br>
              <a:rPr lang="en-US" sz="1200" dirty="0">
                <a:latin typeface="Arial" panose="020B0604020202020204" pitchFamily="34" charset="0"/>
                <a:cs typeface="Arial" panose="020B0604020202020204" pitchFamily="34" charset="0"/>
              </a:rPr>
            </a:br>
            <a:r>
              <a:rPr lang="pt-BR" sz="1200" dirty="0">
                <a:latin typeface="Arial" panose="020B0604020202020204" pitchFamily="34" charset="0"/>
                <a:cs typeface="Arial" panose="020B0604020202020204" pitchFamily="34" charset="0"/>
              </a:rPr>
              <a:t> </a:t>
            </a:r>
            <a:br>
              <a:rPr lang="pt-BR" sz="1200" dirty="0">
                <a:latin typeface="Arial" panose="020B0604020202020204" pitchFamily="34" charset="0"/>
                <a:cs typeface="Arial" panose="020B0604020202020204" pitchFamily="34" charset="0"/>
              </a:rPr>
            </a:br>
            <a:br>
              <a:rPr lang="pt-BR" sz="1200" dirty="0">
                <a:latin typeface="Arial" panose="020B0604020202020204" pitchFamily="34" charset="0"/>
                <a:cs typeface="Arial" panose="020B0604020202020204" pitchFamily="34" charset="0"/>
              </a:rPr>
            </a:br>
            <a:r>
              <a:rPr lang="pt-BR" sz="1600" dirty="0">
                <a:latin typeface="Arial" panose="020B0604020202020204" pitchFamily="34" charset="0"/>
                <a:cs typeface="Arial" panose="020B0604020202020204" pitchFamily="34" charset="0"/>
              </a:rPr>
              <a:t>∙ A tecnologia predominante usada em ensaios anteriores foi a aspiração manual baseada em seringa. A aspiração manual sofre com a diminuição da força de aspiração à medida que a seringa se enche de fluido e exige que o operador troque as seringas durante o procedimento para manter a sucção</a:t>
            </a:r>
            <a:br>
              <a:rPr lang="pt-BR" sz="1600" dirty="0">
                <a:latin typeface="Arial" panose="020B0604020202020204" pitchFamily="34" charset="0"/>
                <a:cs typeface="Arial" panose="020B0604020202020204" pitchFamily="34" charset="0"/>
              </a:rPr>
            </a:br>
            <a:br>
              <a:rPr lang="pt-BR" sz="1600" dirty="0">
                <a:latin typeface="Arial" panose="020B0604020202020204" pitchFamily="34" charset="0"/>
                <a:cs typeface="Arial" panose="020B0604020202020204" pitchFamily="34" charset="0"/>
              </a:rPr>
            </a:br>
            <a:r>
              <a:rPr lang="pt-BR" sz="1600" dirty="0">
                <a:latin typeface="Arial" panose="020B0604020202020204" pitchFamily="34" charset="0"/>
                <a:cs typeface="Arial" panose="020B0604020202020204" pitchFamily="34" charset="0"/>
              </a:rPr>
              <a:t>∙ Em comparação, a aspiração mecânica sustentada com uma bomba de vácuo dedicada fornece força de aspiração constante durante a realização da </a:t>
            </a:r>
            <a:r>
              <a:rPr lang="pt-BR" sz="1600" dirty="0" err="1">
                <a:latin typeface="Arial" panose="020B0604020202020204" pitchFamily="34" charset="0"/>
                <a:cs typeface="Arial" panose="020B0604020202020204" pitchFamily="34" charset="0"/>
              </a:rPr>
              <a:t>trombectomia</a:t>
            </a:r>
            <a:r>
              <a:rPr lang="pt-BR" sz="1600" dirty="0">
                <a:latin typeface="Arial" panose="020B0604020202020204" pitchFamily="34" charset="0"/>
                <a:cs typeface="Arial" panose="020B0604020202020204" pitchFamily="34" charset="0"/>
              </a:rPr>
              <a:t>. A aspiração mecânica sustentada é bem estabelecida e comumente usada para remoção de trombos na </a:t>
            </a:r>
            <a:r>
              <a:rPr lang="pt-BR" sz="1600" dirty="0" err="1">
                <a:latin typeface="Arial" panose="020B0604020202020204" pitchFamily="34" charset="0"/>
                <a:cs typeface="Arial" panose="020B0604020202020204" pitchFamily="34" charset="0"/>
              </a:rPr>
              <a:t>neurovasculatura</a:t>
            </a:r>
            <a:br>
              <a:rPr lang="pt-BR" sz="1600" dirty="0">
                <a:latin typeface="Arial" panose="020B0604020202020204" pitchFamily="34" charset="0"/>
                <a:cs typeface="Arial" panose="020B0604020202020204" pitchFamily="34" charset="0"/>
              </a:rPr>
            </a:br>
            <a:br>
              <a:rPr lang="pt-BR" sz="1600" dirty="0">
                <a:latin typeface="Arial" panose="020B0604020202020204" pitchFamily="34" charset="0"/>
                <a:cs typeface="Arial" panose="020B0604020202020204" pitchFamily="34" charset="0"/>
              </a:rPr>
            </a:br>
            <a:r>
              <a:rPr lang="pt-BR" sz="1600" dirty="0">
                <a:latin typeface="Arial" panose="020B0604020202020204" pitchFamily="34" charset="0"/>
                <a:cs typeface="Arial" panose="020B0604020202020204" pitchFamily="34" charset="0"/>
              </a:rPr>
              <a:t>∙ A aplicação dessa inovação à vasculatura coronária pode reduzir o risco de obstrução microvascular associada à ICP e melhorar os resultados. </a:t>
            </a:r>
            <a:br>
              <a:rPr lang="pt-BR" sz="1600" dirty="0">
                <a:latin typeface="Arial" panose="020B0604020202020204" pitchFamily="34" charset="0"/>
                <a:cs typeface="Arial" panose="020B0604020202020204" pitchFamily="34" charset="0"/>
              </a:rPr>
            </a:br>
            <a:br>
              <a:rPr lang="pt-BR" sz="1200" dirty="0">
                <a:latin typeface="Arial" panose="020B0604020202020204" pitchFamily="34" charset="0"/>
                <a:cs typeface="Arial" panose="020B0604020202020204" pitchFamily="34" charset="0"/>
              </a:rPr>
            </a:br>
            <a:br>
              <a:rPr lang="pt-BR" sz="1200" dirty="0">
                <a:latin typeface="Arial" panose="020B0604020202020204" pitchFamily="34" charset="0"/>
                <a:cs typeface="Arial" panose="020B0604020202020204" pitchFamily="34" charset="0"/>
              </a:rPr>
            </a:br>
            <a:br>
              <a:rPr lang="pt-BR" sz="1200" dirty="0">
                <a:latin typeface="Arial" panose="020B0604020202020204" pitchFamily="34" charset="0"/>
                <a:cs typeface="Arial" panose="020B0604020202020204" pitchFamily="34" charset="0"/>
              </a:rPr>
            </a:br>
            <a:br>
              <a:rPr lang="pt-BR" sz="1300" dirty="0">
                <a:latin typeface="Arial" panose="020B0604020202020204" pitchFamily="34" charset="0"/>
                <a:cs typeface="Arial" panose="020B0604020202020204" pitchFamily="34" charset="0"/>
              </a:rPr>
            </a:br>
            <a:br>
              <a:rPr lang="pt-BR" sz="1300" dirty="0">
                <a:latin typeface="Arial" panose="020B0604020202020204" pitchFamily="34" charset="0"/>
                <a:cs typeface="Arial" panose="020B0604020202020204" pitchFamily="34" charset="0"/>
              </a:rPr>
            </a:br>
            <a:endParaRPr lang="en-US" sz="130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58FDAD2D-B193-73F6-47C7-7EF7EFCE0F84}"/>
              </a:ext>
            </a:extLst>
          </p:cNvPr>
          <p:cNvSpPr txBox="1"/>
          <p:nvPr/>
        </p:nvSpPr>
        <p:spPr>
          <a:xfrm>
            <a:off x="7883611" y="1564639"/>
            <a:ext cx="3816774" cy="4607561"/>
          </a:xfrm>
          <a:prstGeom prst="rect">
            <a:avLst/>
          </a:prstGeom>
        </p:spPr>
        <p:txBody>
          <a:bodyPr vert="horz" lIns="91440" tIns="45720" rIns="91440" bIns="45720" rtlCol="0">
            <a:normAutofit/>
          </a:bodyPr>
          <a:lstStyle/>
          <a:p>
            <a:pPr marL="285750" indent="-182880" defTabSz="914400">
              <a:lnSpc>
                <a:spcPct val="90000"/>
              </a:lnSpc>
              <a:spcAft>
                <a:spcPts val="600"/>
              </a:spcAft>
              <a:buClr>
                <a:schemeClr val="accent1">
                  <a:lumMod val="75000"/>
                </a:schemeClr>
              </a:buClr>
              <a:buSzPct val="85000"/>
              <a:buFont typeface="Wingdings" pitchFamily="2" charset="2"/>
              <a:buChar char="§"/>
            </a:pPr>
            <a:endParaRPr lang="en-US" sz="1400" dirty="0"/>
          </a:p>
        </p:txBody>
      </p:sp>
      <p:sp>
        <p:nvSpPr>
          <p:cNvPr id="10" name="CaixaDeTexto 9">
            <a:extLst>
              <a:ext uri="{FF2B5EF4-FFF2-40B4-BE49-F238E27FC236}">
                <a16:creationId xmlns:a16="http://schemas.microsoft.com/office/drawing/2014/main" id="{3815146F-41E2-4421-834C-C1BFD714D03D}"/>
              </a:ext>
            </a:extLst>
          </p:cNvPr>
          <p:cNvSpPr txBox="1"/>
          <p:nvPr/>
        </p:nvSpPr>
        <p:spPr>
          <a:xfrm>
            <a:off x="7763256" y="310896"/>
            <a:ext cx="4069080" cy="5861304"/>
          </a:xfrm>
          <a:prstGeom prst="rect">
            <a:avLst/>
          </a:prstGeom>
        </p:spPr>
        <p:txBody>
          <a:bodyPr vert="horz" lIns="91440" tIns="45720" rIns="91440" bIns="45720" rtlCol="0">
            <a:normAutofit/>
          </a:bodyPr>
          <a:lstStyle/>
          <a:p>
            <a:pPr marL="102870" defTabSz="914400">
              <a:lnSpc>
                <a:spcPct val="90000"/>
              </a:lnSpc>
              <a:spcAft>
                <a:spcPts val="600"/>
              </a:spcAft>
              <a:buClr>
                <a:schemeClr val="accent1">
                  <a:lumMod val="75000"/>
                </a:schemeClr>
              </a:buClr>
              <a:buSzPct val="85000"/>
            </a:pPr>
            <a:endParaRPr lang="en-US" sz="1500" b="0" i="0" dirty="0">
              <a:effectLst/>
            </a:endParaRPr>
          </a:p>
          <a:p>
            <a:pPr marL="102870" defTabSz="914400">
              <a:lnSpc>
                <a:spcPct val="90000"/>
              </a:lnSpc>
              <a:spcAft>
                <a:spcPts val="600"/>
              </a:spcAft>
              <a:buClr>
                <a:schemeClr val="accent1">
                  <a:lumMod val="75000"/>
                </a:schemeClr>
              </a:buClr>
              <a:buSzPct val="85000"/>
            </a:pPr>
            <a:endParaRPr lang="en-US" sz="1500" dirty="0"/>
          </a:p>
          <a:p>
            <a:pPr marL="388620" indent="-285750" defTabSz="914400">
              <a:lnSpc>
                <a:spcPct val="90000"/>
              </a:lnSpc>
              <a:spcAft>
                <a:spcPts val="600"/>
              </a:spcAft>
              <a:buClr>
                <a:schemeClr val="accent1">
                  <a:lumMod val="75000"/>
                </a:schemeClr>
              </a:buClr>
              <a:buSzPct val="85000"/>
              <a:buFont typeface="Arial" panose="020B0604020202020204" pitchFamily="34" charset="0"/>
              <a:buChar char="•"/>
            </a:pPr>
            <a:endParaRPr lang="en-US" sz="1500" b="0" i="0" dirty="0">
              <a:effectLst/>
            </a:endParaRPr>
          </a:p>
          <a:p>
            <a:pPr marL="102870" defTabSz="914400">
              <a:lnSpc>
                <a:spcPct val="90000"/>
              </a:lnSpc>
              <a:spcAft>
                <a:spcPts val="600"/>
              </a:spcAft>
              <a:buClr>
                <a:schemeClr val="accent1">
                  <a:lumMod val="75000"/>
                </a:schemeClr>
              </a:buClr>
              <a:buSzPct val="85000"/>
            </a:pPr>
            <a:endParaRPr lang="en-US" sz="1500" b="0" i="0" dirty="0">
              <a:effectLst/>
            </a:endParaRPr>
          </a:p>
          <a:p>
            <a:pPr marL="285750" indent="-182880" defTabSz="914400">
              <a:lnSpc>
                <a:spcPct val="90000"/>
              </a:lnSpc>
              <a:spcAft>
                <a:spcPts val="600"/>
              </a:spcAft>
              <a:buClr>
                <a:schemeClr val="accent1">
                  <a:lumMod val="75000"/>
                </a:schemeClr>
              </a:buClr>
              <a:buSzPct val="85000"/>
              <a:buFont typeface="Wingdings" pitchFamily="2" charset="2"/>
              <a:buChar char="§"/>
            </a:pPr>
            <a:endParaRPr lang="en-US" sz="1500" dirty="0"/>
          </a:p>
          <a:p>
            <a:pPr marL="285750" indent="-182880" defTabSz="914400">
              <a:lnSpc>
                <a:spcPct val="90000"/>
              </a:lnSpc>
              <a:spcAft>
                <a:spcPts val="600"/>
              </a:spcAft>
              <a:buClr>
                <a:schemeClr val="accent1">
                  <a:lumMod val="75000"/>
                </a:schemeClr>
              </a:buClr>
              <a:buSzPct val="85000"/>
              <a:buFont typeface="Wingdings" pitchFamily="2" charset="2"/>
              <a:buChar char="§"/>
            </a:pPr>
            <a:endParaRPr lang="en-US" sz="1500" dirty="0">
              <a:effectLst/>
            </a:endParaRPr>
          </a:p>
        </p:txBody>
      </p:sp>
      <p:pic>
        <p:nvPicPr>
          <p:cNvPr id="4" name="Imagem 3">
            <a:extLst>
              <a:ext uri="{FF2B5EF4-FFF2-40B4-BE49-F238E27FC236}">
                <a16:creationId xmlns:a16="http://schemas.microsoft.com/office/drawing/2014/main" id="{6DEC810B-5679-5455-0C35-32F542F10A17}"/>
              </a:ext>
            </a:extLst>
          </p:cNvPr>
          <p:cNvPicPr>
            <a:picLocks noChangeAspect="1"/>
          </p:cNvPicPr>
          <p:nvPr/>
        </p:nvPicPr>
        <p:blipFill rotWithShape="1">
          <a:blip r:embed="rId2"/>
          <a:srcRect l="23000" t="30666" r="50000" b="18222"/>
          <a:stretch/>
        </p:blipFill>
        <p:spPr>
          <a:xfrm>
            <a:off x="146304" y="1950720"/>
            <a:ext cx="3119120" cy="2956560"/>
          </a:xfrm>
          <a:prstGeom prst="rect">
            <a:avLst/>
          </a:prstGeom>
        </p:spPr>
      </p:pic>
      <p:pic>
        <p:nvPicPr>
          <p:cNvPr id="7" name="Imagem 6">
            <a:extLst>
              <a:ext uri="{FF2B5EF4-FFF2-40B4-BE49-F238E27FC236}">
                <a16:creationId xmlns:a16="http://schemas.microsoft.com/office/drawing/2014/main" id="{FF6C89F4-CE02-1437-68FE-ED211C8E7023}"/>
              </a:ext>
            </a:extLst>
          </p:cNvPr>
          <p:cNvPicPr>
            <a:picLocks noChangeAspect="1"/>
          </p:cNvPicPr>
          <p:nvPr/>
        </p:nvPicPr>
        <p:blipFill rotWithShape="1">
          <a:blip r:embed="rId3"/>
          <a:srcRect l="46833" t="22814" r="27584" b="20445"/>
          <a:stretch/>
        </p:blipFill>
        <p:spPr>
          <a:xfrm>
            <a:off x="4512186" y="1295907"/>
            <a:ext cx="3119120" cy="3891282"/>
          </a:xfrm>
          <a:prstGeom prst="rect">
            <a:avLst/>
          </a:prstGeom>
        </p:spPr>
      </p:pic>
      <p:sp>
        <p:nvSpPr>
          <p:cNvPr id="8" name="CaixaDeTexto 7">
            <a:extLst>
              <a:ext uri="{FF2B5EF4-FFF2-40B4-BE49-F238E27FC236}">
                <a16:creationId xmlns:a16="http://schemas.microsoft.com/office/drawing/2014/main" id="{DF75856F-21F5-A964-19B6-B855976D1120}"/>
              </a:ext>
            </a:extLst>
          </p:cNvPr>
          <p:cNvSpPr txBox="1"/>
          <p:nvPr/>
        </p:nvSpPr>
        <p:spPr>
          <a:xfrm flipH="1">
            <a:off x="3077712" y="3168665"/>
            <a:ext cx="956316" cy="784830"/>
          </a:xfrm>
          <a:prstGeom prst="rect">
            <a:avLst/>
          </a:prstGeom>
          <a:noFill/>
        </p:spPr>
        <p:txBody>
          <a:bodyPr wrap="square" rtlCol="0">
            <a:spAutoFit/>
          </a:bodyPr>
          <a:lstStyle/>
          <a:p>
            <a:r>
              <a:rPr lang="pt-BR" sz="4500" dirty="0"/>
              <a:t>   x</a:t>
            </a:r>
          </a:p>
        </p:txBody>
      </p:sp>
      <p:sp>
        <p:nvSpPr>
          <p:cNvPr id="9" name="CaixaDeTexto 8">
            <a:extLst>
              <a:ext uri="{FF2B5EF4-FFF2-40B4-BE49-F238E27FC236}">
                <a16:creationId xmlns:a16="http://schemas.microsoft.com/office/drawing/2014/main" id="{7CEA1240-5D63-53D4-2F20-09938FB33CD6}"/>
              </a:ext>
            </a:extLst>
          </p:cNvPr>
          <p:cNvSpPr txBox="1"/>
          <p:nvPr/>
        </p:nvSpPr>
        <p:spPr>
          <a:xfrm>
            <a:off x="491614" y="502269"/>
            <a:ext cx="5069840" cy="369332"/>
          </a:xfrm>
          <a:prstGeom prst="rect">
            <a:avLst/>
          </a:prstGeom>
          <a:noFill/>
        </p:spPr>
        <p:txBody>
          <a:bodyPr wrap="square" rtlCol="0">
            <a:spAutoFit/>
          </a:bodyPr>
          <a:lstStyle/>
          <a:p>
            <a:r>
              <a:rPr lang="en-US" dirty="0"/>
              <a:t>DISPOSITIVOS</a:t>
            </a:r>
            <a:endParaRPr lang="pt-BR" dirty="0"/>
          </a:p>
        </p:txBody>
      </p:sp>
    </p:spTree>
    <p:extLst>
      <p:ext uri="{BB962C8B-B14F-4D97-AF65-F5344CB8AC3E}">
        <p14:creationId xmlns:p14="http://schemas.microsoft.com/office/powerpoint/2010/main" val="338440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BB4DA4-51AB-EA59-F7E5-B39C3FA930BC}"/>
              </a:ext>
            </a:extLst>
          </p:cNvPr>
          <p:cNvSpPr>
            <a:spLocks noGrp="1"/>
          </p:cNvSpPr>
          <p:nvPr>
            <p:ph type="title"/>
          </p:nvPr>
        </p:nvSpPr>
        <p:spPr>
          <a:xfrm>
            <a:off x="704087" y="488700"/>
            <a:ext cx="2953513" cy="372063"/>
          </a:xfrm>
        </p:spPr>
        <p:txBody>
          <a:bodyPr anchor="ctr">
            <a:normAutofit fontScale="90000"/>
          </a:bodyPr>
          <a:lstStyle/>
          <a:p>
            <a:pPr algn="r"/>
            <a:r>
              <a:rPr lang="pt-BR" dirty="0"/>
              <a:t>DISPOSITIVO</a:t>
            </a:r>
          </a:p>
        </p:txBody>
      </p:sp>
      <p:pic>
        <p:nvPicPr>
          <p:cNvPr id="4" name="Imagem 3">
            <a:extLst>
              <a:ext uri="{FF2B5EF4-FFF2-40B4-BE49-F238E27FC236}">
                <a16:creationId xmlns:a16="http://schemas.microsoft.com/office/drawing/2014/main" id="{C04669BA-207A-EFC0-5AFC-4628ABA21A09}"/>
              </a:ext>
            </a:extLst>
          </p:cNvPr>
          <p:cNvPicPr>
            <a:picLocks noChangeAspect="1"/>
          </p:cNvPicPr>
          <p:nvPr/>
        </p:nvPicPr>
        <p:blipFill rotWithShape="1">
          <a:blip r:embed="rId2"/>
          <a:srcRect l="8847" t="43943" r="9074" b="30836"/>
          <a:stretch/>
        </p:blipFill>
        <p:spPr bwMode="auto">
          <a:xfrm>
            <a:off x="704087" y="1694161"/>
            <a:ext cx="10037064" cy="1734839"/>
          </a:xfrm>
          <a:prstGeom prst="rect">
            <a:avLst/>
          </a:prstGeom>
          <a:extLst>
            <a:ext uri="{53640926-AAD7-44D8-BBD7-CCE9431645EC}">
              <a14:shadowObscured xmlns:a14="http://schemas.microsoft.com/office/drawing/2010/main"/>
            </a:ext>
          </a:extLst>
        </p:spPr>
      </p:pic>
      <p:sp>
        <p:nvSpPr>
          <p:cNvPr id="3" name="Espaço Reservado para Conteúdo 2">
            <a:extLst>
              <a:ext uri="{FF2B5EF4-FFF2-40B4-BE49-F238E27FC236}">
                <a16:creationId xmlns:a16="http://schemas.microsoft.com/office/drawing/2014/main" id="{A6919902-5961-DFBB-F662-8C2CCC1ACFD3}"/>
              </a:ext>
            </a:extLst>
          </p:cNvPr>
          <p:cNvSpPr>
            <a:spLocks noGrp="1"/>
          </p:cNvSpPr>
          <p:nvPr>
            <p:ph idx="1"/>
          </p:nvPr>
        </p:nvSpPr>
        <p:spPr>
          <a:xfrm>
            <a:off x="1261873" y="4511896"/>
            <a:ext cx="9976104" cy="1609345"/>
          </a:xfrm>
        </p:spPr>
        <p:txBody>
          <a:bodyPr anchor="ctr">
            <a:normAutofit/>
          </a:bodyPr>
          <a:lstStyle/>
          <a:p>
            <a:endParaRPr lang="pt-BR" sz="1400" dirty="0"/>
          </a:p>
          <a:p>
            <a:endParaRPr lang="pt-BR" sz="1400" dirty="0"/>
          </a:p>
          <a:p>
            <a:r>
              <a:rPr lang="pt-BR" sz="1200" dirty="0"/>
              <a:t>O Indigo CAT RX </a:t>
            </a:r>
            <a:r>
              <a:rPr lang="pt-BR" sz="1200" dirty="0" err="1"/>
              <a:t>Aspiration</a:t>
            </a:r>
            <a:r>
              <a:rPr lang="pt-BR" sz="1200" dirty="0"/>
              <a:t> System é um sistema de </a:t>
            </a:r>
            <a:r>
              <a:rPr lang="pt-BR" sz="1200" dirty="0" err="1"/>
              <a:t>trombectomia</a:t>
            </a:r>
            <a:r>
              <a:rPr lang="pt-BR" sz="1200" dirty="0"/>
              <a:t> por aspiração mecânica sustentada composto pelo cateter de aspiração CAT RX, uma bomba de aspiração Penumbra (Penumbra ENGINE ou </a:t>
            </a:r>
            <a:r>
              <a:rPr lang="pt-BR" sz="1200" dirty="0" err="1"/>
              <a:t>Pump</a:t>
            </a:r>
            <a:r>
              <a:rPr lang="pt-BR" sz="1200" dirty="0"/>
              <a:t> MAX) e tubulação associada com chave de fluxo para ativar a aspiração. Recebeu autorização da FDA em maio de 2017 para a remoção de êmbolos e trombos frescos e moles de vasos na vasculatura coronária e periférica. O cateter de aspiração CAT RX  é um cateter de troca rápida compatível com 0,014″fio-guia e um cateter-guia 6F. A bomba fornece pressão de vácuo contínua.</a:t>
            </a:r>
            <a:endParaRPr lang="pt-BR" sz="1400" dirty="0"/>
          </a:p>
          <a:p>
            <a:endParaRPr lang="pt-BR" sz="1400" dirty="0"/>
          </a:p>
          <a:p>
            <a:pPr marL="0" indent="0">
              <a:buNone/>
            </a:pPr>
            <a:endParaRPr lang="pt-BR" sz="1400" dirty="0"/>
          </a:p>
        </p:txBody>
      </p:sp>
      <p:sp>
        <p:nvSpPr>
          <p:cNvPr id="9" name="Rectangle 8">
            <a:extLst>
              <a:ext uri="{FF2B5EF4-FFF2-40B4-BE49-F238E27FC236}">
                <a16:creationId xmlns:a16="http://schemas.microsoft.com/office/drawing/2014/main" id="{CAC6F186-990E-4A9E-9C75-88580953E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83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o de Madeira">
  <a:themeElements>
    <a:clrScheme name="Tipo de Madeir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ipo de Madeira">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ipo de Madei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o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5932</TotalTime>
  <Words>2716</Words>
  <Application>Microsoft Office PowerPoint</Application>
  <PresentationFormat>Widescreen</PresentationFormat>
  <Paragraphs>121</Paragraphs>
  <Slides>27</Slides>
  <Notes>2</Notes>
  <HiddenSlides>0</HiddenSlides>
  <MMClips>1</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27</vt:i4>
      </vt:variant>
    </vt:vector>
  </HeadingPairs>
  <TitlesOfParts>
    <vt:vector size="36" baseType="lpstr">
      <vt:lpstr>Arial</vt:lpstr>
      <vt:lpstr>Calibri</vt:lpstr>
      <vt:lpstr>Euphemia</vt:lpstr>
      <vt:lpstr>Rockwell</vt:lpstr>
      <vt:lpstr>Rockwell Condensed</vt:lpstr>
      <vt:lpstr>Rockwell Extra Bold</vt:lpstr>
      <vt:lpstr>Source Sans Pro</vt:lpstr>
      <vt:lpstr>Wingdings</vt:lpstr>
      <vt:lpstr>Tipo de Madeira</vt:lpstr>
      <vt:lpstr>      cheetah</vt:lpstr>
      <vt:lpstr>Programação</vt:lpstr>
      <vt:lpstr>Introdução:   ∙ o infarto agudo do miocárdio , geralmente resultante da ruptura da placa coronária, formação de trombo e oclusão do vaso, é uma das principais causas de morbidade e mortalidade em todo o mundo.  ∙ O tratamento se concentra em minimizar a extensão  do infarto reabrindo a artéria impactada e restaurando a perfusão miocárdica.  ∙ Embora a intervenção coronária percutânea (ICP) seja uma opção de tratamento estabelecida e possa restabelecer o fluxo com segurança, ela pode também causar  embolização distal, resultando em obstrução microvascular persistente e má perfusão miocárdica.  ∙arsenal terapêutico complementar –alta carga trombótica - trombectomia mecânica    </vt:lpstr>
      <vt:lpstr>Introdução- TROMBECTOMIA POR ASPIRAÇÃO</vt:lpstr>
      <vt:lpstr> INTRODUÇÃO</vt:lpstr>
      <vt:lpstr>INTRODUÇÃO</vt:lpstr>
      <vt:lpstr>Contexto nacional </vt:lpstr>
      <vt:lpstr>     ∙ A tecnologia predominante usada em ensaios anteriores foi a aspiração manual baseada em seringa. A aspiração manual sofre com a diminuição da força de aspiração à medida que a seringa se enche de fluido e exige que o operador troque as seringas durante o procedimento para manter a sucção  ∙ Em comparação, a aspiração mecânica sustentada com uma bomba de vácuo dedicada fornece força de aspiração constante durante a realização da trombectomia. A aspiração mecânica sustentada é bem estabelecida e comumente usada para remoção de trombos na neurovasculatura  ∙ A aplicação dessa inovação à vasculatura coronária pode reduzir o risco de obstrução microvascular associada à ICP e melhorar os resultados.       </vt:lpstr>
      <vt:lpstr>DISPOSITIVO</vt:lpstr>
      <vt:lpstr>Apresentação do PowerPoint</vt:lpstr>
      <vt:lpstr>Objetivo</vt:lpstr>
      <vt:lpstr>DESENHO DO ESTUDO</vt:lpstr>
      <vt:lpstr>Apresentação do PowerPoint</vt:lpstr>
      <vt:lpstr>desfechos</vt:lpstr>
      <vt:lpstr>metodologia</vt:lpstr>
      <vt:lpstr>                Resultados</vt:lpstr>
      <vt:lpstr>resultados</vt:lpstr>
      <vt:lpstr>resultados</vt:lpstr>
      <vt:lpstr>resultados</vt:lpstr>
      <vt:lpstr>resultados</vt:lpstr>
      <vt:lpstr>DISCUSSÃO</vt:lpstr>
      <vt:lpstr>DISCUSSÃO</vt:lpstr>
      <vt:lpstr>discussão</vt:lpstr>
      <vt:lpstr> Limitações </vt:lpstr>
      <vt:lpstr>Conclusão</vt:lpstr>
      <vt:lpstr>Referências Bibliográficas</vt:lpstr>
      <vt:lpstr>OBRIGADO!!!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define pci</dc:title>
  <dc:creator>Joao Marcos Oliveira</dc:creator>
  <cp:lastModifiedBy>Joao Marcos Oliveira</cp:lastModifiedBy>
  <cp:revision>16</cp:revision>
  <dcterms:created xsi:type="dcterms:W3CDTF">2022-04-06T22:42:23Z</dcterms:created>
  <dcterms:modified xsi:type="dcterms:W3CDTF">2023-03-04T09:15:51Z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