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13004800" cy="9753600"/>
  <p:notesSz cx="6858000" cy="9144000"/>
  <p:defaultTextStyle>
    <a:lvl1pPr algn="ctr" defTabSz="584200">
      <a:defRPr sz="3800">
        <a:solidFill>
          <a:srgbClr val="FFFFFF"/>
        </a:solidFill>
        <a:latin typeface="+mn-lt"/>
        <a:ea typeface="+mn-ea"/>
        <a:cs typeface="+mn-cs"/>
        <a:sym typeface="Helvetica Light"/>
      </a:defRPr>
    </a:lvl1pPr>
    <a:lvl2pPr indent="228600" algn="ctr" defTabSz="584200">
      <a:defRPr sz="3800">
        <a:solidFill>
          <a:srgbClr val="FFFFFF"/>
        </a:solidFill>
        <a:latin typeface="+mn-lt"/>
        <a:ea typeface="+mn-ea"/>
        <a:cs typeface="+mn-cs"/>
        <a:sym typeface="Helvetica Light"/>
      </a:defRPr>
    </a:lvl2pPr>
    <a:lvl3pPr indent="457200" algn="ctr" defTabSz="584200">
      <a:defRPr sz="3800">
        <a:solidFill>
          <a:srgbClr val="FFFFFF"/>
        </a:solidFill>
        <a:latin typeface="+mn-lt"/>
        <a:ea typeface="+mn-ea"/>
        <a:cs typeface="+mn-cs"/>
        <a:sym typeface="Helvetica Light"/>
      </a:defRPr>
    </a:lvl3pPr>
    <a:lvl4pPr indent="685800" algn="ctr" defTabSz="584200">
      <a:defRPr sz="3800">
        <a:solidFill>
          <a:srgbClr val="FFFFFF"/>
        </a:solidFill>
        <a:latin typeface="+mn-lt"/>
        <a:ea typeface="+mn-ea"/>
        <a:cs typeface="+mn-cs"/>
        <a:sym typeface="Helvetica Light"/>
      </a:defRPr>
    </a:lvl4pPr>
    <a:lvl5pPr indent="914400" algn="ctr" defTabSz="584200">
      <a:defRPr sz="3800">
        <a:solidFill>
          <a:srgbClr val="FFFFFF"/>
        </a:solidFill>
        <a:latin typeface="+mn-lt"/>
        <a:ea typeface="+mn-ea"/>
        <a:cs typeface="+mn-cs"/>
        <a:sym typeface="Helvetica Light"/>
      </a:defRPr>
    </a:lvl5pPr>
    <a:lvl6pPr indent="1143000" algn="ctr" defTabSz="584200">
      <a:defRPr sz="3800">
        <a:solidFill>
          <a:srgbClr val="FFFFFF"/>
        </a:solidFill>
        <a:latin typeface="+mn-lt"/>
        <a:ea typeface="+mn-ea"/>
        <a:cs typeface="+mn-cs"/>
        <a:sym typeface="Helvetica Light"/>
      </a:defRPr>
    </a:lvl6pPr>
    <a:lvl7pPr indent="1371600" algn="ctr" defTabSz="584200">
      <a:defRPr sz="3800">
        <a:solidFill>
          <a:srgbClr val="FFFFFF"/>
        </a:solidFill>
        <a:latin typeface="+mn-lt"/>
        <a:ea typeface="+mn-ea"/>
        <a:cs typeface="+mn-cs"/>
        <a:sym typeface="Helvetica Light"/>
      </a:defRPr>
    </a:lvl7pPr>
    <a:lvl8pPr indent="1600200" algn="ctr" defTabSz="584200">
      <a:defRPr sz="3800">
        <a:solidFill>
          <a:srgbClr val="FFFFFF"/>
        </a:solidFill>
        <a:latin typeface="+mn-lt"/>
        <a:ea typeface="+mn-ea"/>
        <a:cs typeface="+mn-cs"/>
        <a:sym typeface="Helvetica Light"/>
      </a:defRPr>
    </a:lvl8pPr>
    <a:lvl9pPr indent="1828800" algn="ctr" defTabSz="584200">
      <a:defRPr sz="3800">
        <a:solidFill>
          <a:srgbClr val="FFFFFF"/>
        </a:solidFill>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b="def" i="def"/>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b="def" i="def"/>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189B1A"/>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A433"/>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rgbClr val="E8A433"/>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ítulo e Subtítulo">
    <p:spTree>
      <p:nvGrpSpPr>
        <p:cNvPr id="1" name=""/>
        <p:cNvGrpSpPr/>
        <p:nvPr/>
      </p:nvGrpSpPr>
      <p:grpSpPr>
        <a:xfrm>
          <a:off x="0" y="0"/>
          <a:ext cx="0" cy="0"/>
          <a:chOff x="0" y="0"/>
          <a:chExt cx="0" cy="0"/>
        </a:xfrm>
      </p:grpSpPr>
      <p:sp>
        <p:nvSpPr>
          <p:cNvPr id="5" name="Shape 5"/>
          <p:cNvSpPr/>
          <p:nvPr>
            <p:ph type="title"/>
          </p:nvPr>
        </p:nvSpPr>
        <p:spPr>
          <a:xfrm>
            <a:off x="1270000" y="1638300"/>
            <a:ext cx="10464800" cy="3302000"/>
          </a:xfrm>
          <a:prstGeom prst="rect">
            <a:avLst/>
          </a:prstGeom>
        </p:spPr>
        <p:txBody>
          <a:bodyPr anchor="b"/>
          <a:lstStyle/>
          <a:p>
            <a:pPr lvl="0">
              <a:defRPr sz="1800">
                <a:solidFill>
                  <a:srgbClr val="000000"/>
                </a:solidFill>
              </a:defRPr>
            </a:pPr>
            <a:r>
              <a:rPr sz="8000">
                <a:solidFill>
                  <a:srgbClr val="FFFFFF"/>
                </a:solidFill>
              </a:rPr>
              <a:t>Texto do Título</a:t>
            </a:r>
          </a:p>
        </p:txBody>
      </p:sp>
      <p:sp>
        <p:nvSpPr>
          <p:cNvPr id="6" name="Shape 6"/>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Nível de Corpo Um</a:t>
            </a:r>
            <a:endParaRPr sz="3200">
              <a:solidFill>
                <a:srgbClr val="FFFFFF"/>
              </a:solidFill>
            </a:endParaRPr>
          </a:p>
          <a:p>
            <a:pPr lvl="1">
              <a:defRPr sz="1800">
                <a:solidFill>
                  <a:srgbClr val="000000"/>
                </a:solidFill>
              </a:defRPr>
            </a:pPr>
            <a:r>
              <a:rPr sz="3200">
                <a:solidFill>
                  <a:srgbClr val="FFFFFF"/>
                </a:solidFill>
              </a:rPr>
              <a:t>Nível de Corpo Dois</a:t>
            </a:r>
            <a:endParaRPr sz="3200">
              <a:solidFill>
                <a:srgbClr val="FFFFFF"/>
              </a:solidFill>
            </a:endParaRPr>
          </a:p>
          <a:p>
            <a:pPr lvl="2">
              <a:defRPr sz="1800">
                <a:solidFill>
                  <a:srgbClr val="000000"/>
                </a:solidFill>
              </a:defRPr>
            </a:pPr>
            <a:r>
              <a:rPr sz="3200">
                <a:solidFill>
                  <a:srgbClr val="FFFFFF"/>
                </a:solidFill>
              </a:rPr>
              <a:t>Nível de Corpo Três</a:t>
            </a:r>
            <a:endParaRPr sz="3200">
              <a:solidFill>
                <a:srgbClr val="FFFFFF"/>
              </a:solidFill>
            </a:endParaRPr>
          </a:p>
          <a:p>
            <a:pPr lvl="3">
              <a:defRPr sz="1800">
                <a:solidFill>
                  <a:srgbClr val="000000"/>
                </a:solidFill>
              </a:defRPr>
            </a:pPr>
            <a:r>
              <a:rPr sz="3200">
                <a:solidFill>
                  <a:srgbClr val="FFFFFF"/>
                </a:solidFill>
              </a:rPr>
              <a:t>Nível de Corpo Quatro</a:t>
            </a:r>
            <a:endParaRPr sz="3200">
              <a:solidFill>
                <a:srgbClr val="FFFFFF"/>
              </a:solidFill>
            </a:endParaRPr>
          </a:p>
          <a:p>
            <a:pPr lvl="4">
              <a:defRPr sz="1800">
                <a:solidFill>
                  <a:srgbClr val="000000"/>
                </a:solidFill>
              </a:defRPr>
            </a:pPr>
            <a:r>
              <a:rPr sz="3200">
                <a:solidFill>
                  <a:srgbClr val="FFFFFF"/>
                </a:solidFill>
              </a:rPr>
              <a:t>Nível de Corpo Cinco</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Citaçã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F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Em branc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Foto - Horizontal">
    <p:spTree>
      <p:nvGrpSpPr>
        <p:cNvPr id="1" name=""/>
        <p:cNvGrpSpPr/>
        <p:nvPr/>
      </p:nvGrpSpPr>
      <p:grpSpPr>
        <a:xfrm>
          <a:off x="0" y="0"/>
          <a:ext cx="0" cy="0"/>
          <a:chOff x="0" y="0"/>
          <a:chExt cx="0" cy="0"/>
        </a:xfrm>
      </p:grpSpPr>
      <p:sp>
        <p:nvSpPr>
          <p:cNvPr id="8" name="Shape 8"/>
          <p:cNvSpPr/>
          <p:nvPr>
            <p:ph type="title"/>
          </p:nvPr>
        </p:nvSpPr>
        <p:spPr>
          <a:xfrm>
            <a:off x="1270000" y="6718300"/>
            <a:ext cx="10464800" cy="1422400"/>
          </a:xfrm>
          <a:prstGeom prst="rect">
            <a:avLst/>
          </a:prstGeom>
        </p:spPr>
        <p:txBody>
          <a:bodyPr anchor="b"/>
          <a:lstStyle/>
          <a:p>
            <a:pPr lvl="0">
              <a:defRPr sz="1800">
                <a:solidFill>
                  <a:srgbClr val="000000"/>
                </a:solidFill>
              </a:defRPr>
            </a:pPr>
            <a:r>
              <a:rPr sz="8000">
                <a:solidFill>
                  <a:srgbClr val="FFFFFF"/>
                </a:solidFill>
              </a:rPr>
              <a:t>Texto do Título</a:t>
            </a:r>
          </a:p>
        </p:txBody>
      </p:sp>
      <p:sp>
        <p:nvSpPr>
          <p:cNvPr id="9" name="Shape 9"/>
          <p:cNvSpPr/>
          <p:nvPr>
            <p:ph type="body" idx="1"/>
          </p:nvPr>
        </p:nvSpPr>
        <p:spPr>
          <a:xfrm>
            <a:off x="1270000" y="8191500"/>
            <a:ext cx="10464800" cy="12192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Nível de Corpo Um</a:t>
            </a:r>
            <a:endParaRPr sz="3200">
              <a:solidFill>
                <a:srgbClr val="FFFFFF"/>
              </a:solidFill>
            </a:endParaRPr>
          </a:p>
          <a:p>
            <a:pPr lvl="1">
              <a:defRPr sz="1800">
                <a:solidFill>
                  <a:srgbClr val="000000"/>
                </a:solidFill>
              </a:defRPr>
            </a:pPr>
            <a:r>
              <a:rPr sz="3200">
                <a:solidFill>
                  <a:srgbClr val="FFFFFF"/>
                </a:solidFill>
              </a:rPr>
              <a:t>Nível de Corpo Dois</a:t>
            </a:r>
            <a:endParaRPr sz="3200">
              <a:solidFill>
                <a:srgbClr val="FFFFFF"/>
              </a:solidFill>
            </a:endParaRPr>
          </a:p>
          <a:p>
            <a:pPr lvl="2">
              <a:defRPr sz="1800">
                <a:solidFill>
                  <a:srgbClr val="000000"/>
                </a:solidFill>
              </a:defRPr>
            </a:pPr>
            <a:r>
              <a:rPr sz="3200">
                <a:solidFill>
                  <a:srgbClr val="FFFFFF"/>
                </a:solidFill>
              </a:rPr>
              <a:t>Nível de Corpo Três</a:t>
            </a:r>
            <a:endParaRPr sz="3200">
              <a:solidFill>
                <a:srgbClr val="FFFFFF"/>
              </a:solidFill>
            </a:endParaRPr>
          </a:p>
          <a:p>
            <a:pPr lvl="3">
              <a:defRPr sz="1800">
                <a:solidFill>
                  <a:srgbClr val="000000"/>
                </a:solidFill>
              </a:defRPr>
            </a:pPr>
            <a:r>
              <a:rPr sz="3200">
                <a:solidFill>
                  <a:srgbClr val="FFFFFF"/>
                </a:solidFill>
              </a:rPr>
              <a:t>Nível de Corpo Quatro</a:t>
            </a:r>
            <a:endParaRPr sz="3200">
              <a:solidFill>
                <a:srgbClr val="FFFFFF"/>
              </a:solidFill>
            </a:endParaRPr>
          </a:p>
          <a:p>
            <a:pPr lvl="4">
              <a:defRPr sz="1800">
                <a:solidFill>
                  <a:srgbClr val="000000"/>
                </a:solidFill>
              </a:defRPr>
            </a:pPr>
            <a:r>
              <a:rPr sz="3200">
                <a:solidFill>
                  <a:srgbClr val="FFFFFF"/>
                </a:solidFill>
              </a:rPr>
              <a:t>Nível de Corpo Cinco</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ítulo - Centro">
    <p:spTree>
      <p:nvGrpSpPr>
        <p:cNvPr id="1" name=""/>
        <p:cNvGrpSpPr/>
        <p:nvPr/>
      </p:nvGrpSpPr>
      <p:grpSpPr>
        <a:xfrm>
          <a:off x="0" y="0"/>
          <a:ext cx="0" cy="0"/>
          <a:chOff x="0" y="0"/>
          <a:chExt cx="0" cy="0"/>
        </a:xfrm>
      </p:grpSpPr>
      <p:sp>
        <p:nvSpPr>
          <p:cNvPr id="11" name="Shape 11"/>
          <p:cNvSpPr/>
          <p:nvPr>
            <p:ph type="title"/>
          </p:nvPr>
        </p:nvSpPr>
        <p:spPr>
          <a:xfrm>
            <a:off x="1270000" y="3225800"/>
            <a:ext cx="10464800" cy="3302000"/>
          </a:xfrm>
          <a:prstGeom prst="rect">
            <a:avLst/>
          </a:prstGeom>
        </p:spPr>
        <p:txBody>
          <a:bodyPr/>
          <a:lstStyle/>
          <a:p>
            <a:pPr lvl="0">
              <a:defRPr sz="1800">
                <a:solidFill>
                  <a:srgbClr val="000000"/>
                </a:solidFill>
              </a:defRPr>
            </a:pPr>
            <a:r>
              <a:rPr sz="8000">
                <a:solidFill>
                  <a:srgbClr val="FFFFFF"/>
                </a:solidFill>
              </a:rPr>
              <a:t>Texto do Título</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Foto - Vertical">
    <p:spTree>
      <p:nvGrpSpPr>
        <p:cNvPr id="1" name=""/>
        <p:cNvGrpSpPr/>
        <p:nvPr/>
      </p:nvGrpSpPr>
      <p:grpSpPr>
        <a:xfrm>
          <a:off x="0" y="0"/>
          <a:ext cx="0" cy="0"/>
          <a:chOff x="0" y="0"/>
          <a:chExt cx="0" cy="0"/>
        </a:xfrm>
      </p:grpSpPr>
      <p:sp>
        <p:nvSpPr>
          <p:cNvPr id="13" name="Shape 13"/>
          <p:cNvSpPr/>
          <p:nvPr>
            <p:ph type="title"/>
          </p:nvPr>
        </p:nvSpPr>
        <p:spPr>
          <a:xfrm>
            <a:off x="952500" y="762000"/>
            <a:ext cx="5334000" cy="4000500"/>
          </a:xfrm>
          <a:prstGeom prst="rect">
            <a:avLst/>
          </a:prstGeom>
        </p:spPr>
        <p:txBody>
          <a:bodyPr anchor="b"/>
          <a:lstStyle>
            <a:lvl1pPr>
              <a:defRPr sz="6000"/>
            </a:lvl1pPr>
          </a:lstStyle>
          <a:p>
            <a:pPr lvl="0">
              <a:defRPr sz="1800">
                <a:solidFill>
                  <a:srgbClr val="000000"/>
                </a:solidFill>
              </a:defRPr>
            </a:pPr>
            <a:r>
              <a:rPr sz="6000">
                <a:solidFill>
                  <a:srgbClr val="FFFFFF"/>
                </a:solidFill>
              </a:rPr>
              <a:t>Texto do Título</a:t>
            </a:r>
          </a:p>
        </p:txBody>
      </p:sp>
      <p:sp>
        <p:nvSpPr>
          <p:cNvPr id="14" name="Shape 14"/>
          <p:cNvSpPr/>
          <p:nvPr>
            <p:ph type="body" idx="1"/>
          </p:nvPr>
        </p:nvSpPr>
        <p:spPr>
          <a:xfrm>
            <a:off x="952500" y="5003800"/>
            <a:ext cx="5334000" cy="40005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Nível de Corpo Um</a:t>
            </a:r>
            <a:endParaRPr sz="3200">
              <a:solidFill>
                <a:srgbClr val="FFFFFF"/>
              </a:solidFill>
            </a:endParaRPr>
          </a:p>
          <a:p>
            <a:pPr lvl="1">
              <a:defRPr sz="1800">
                <a:solidFill>
                  <a:srgbClr val="000000"/>
                </a:solidFill>
              </a:defRPr>
            </a:pPr>
            <a:r>
              <a:rPr sz="3200">
                <a:solidFill>
                  <a:srgbClr val="FFFFFF"/>
                </a:solidFill>
              </a:rPr>
              <a:t>Nível de Corpo Dois</a:t>
            </a:r>
            <a:endParaRPr sz="3200">
              <a:solidFill>
                <a:srgbClr val="FFFFFF"/>
              </a:solidFill>
            </a:endParaRPr>
          </a:p>
          <a:p>
            <a:pPr lvl="2">
              <a:defRPr sz="1800">
                <a:solidFill>
                  <a:srgbClr val="000000"/>
                </a:solidFill>
              </a:defRPr>
            </a:pPr>
            <a:r>
              <a:rPr sz="3200">
                <a:solidFill>
                  <a:srgbClr val="FFFFFF"/>
                </a:solidFill>
              </a:rPr>
              <a:t>Nível de Corpo Três</a:t>
            </a:r>
            <a:endParaRPr sz="3200">
              <a:solidFill>
                <a:srgbClr val="FFFFFF"/>
              </a:solidFill>
            </a:endParaRPr>
          </a:p>
          <a:p>
            <a:pPr lvl="3">
              <a:defRPr sz="1800">
                <a:solidFill>
                  <a:srgbClr val="000000"/>
                </a:solidFill>
              </a:defRPr>
            </a:pPr>
            <a:r>
              <a:rPr sz="3200">
                <a:solidFill>
                  <a:srgbClr val="FFFFFF"/>
                </a:solidFill>
              </a:rPr>
              <a:t>Nível de Corpo Quatro</a:t>
            </a:r>
            <a:endParaRPr sz="3200">
              <a:solidFill>
                <a:srgbClr val="FFFFFF"/>
              </a:solidFill>
            </a:endParaRPr>
          </a:p>
          <a:p>
            <a:pPr lvl="4">
              <a:defRPr sz="1800">
                <a:solidFill>
                  <a:srgbClr val="000000"/>
                </a:solidFill>
              </a:defRPr>
            </a:pPr>
            <a:r>
              <a:rPr sz="3200">
                <a:solidFill>
                  <a:srgbClr val="FFFFFF"/>
                </a:solidFill>
              </a:rPr>
              <a:t>Nível de Corpo Cinco</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ítulo - Superior">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solidFill>
                  <a:srgbClr val="000000"/>
                </a:solidFill>
              </a:defRPr>
            </a:pPr>
            <a:r>
              <a:rPr sz="8000">
                <a:solidFill>
                  <a:srgbClr val="FFFFFF"/>
                </a:solidFill>
              </a:rPr>
              <a:t>Texto do Título</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ítulo e Marcadore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solidFill>
                  <a:srgbClr val="000000"/>
                </a:solidFill>
              </a:defRPr>
            </a:pPr>
            <a:r>
              <a:rPr sz="8000">
                <a:solidFill>
                  <a:srgbClr val="FFFFFF"/>
                </a:solidFill>
              </a:rPr>
              <a:t>Texto do Título</a:t>
            </a:r>
          </a:p>
        </p:txBody>
      </p:sp>
      <p:sp>
        <p:nvSpPr>
          <p:cNvPr id="19" name="Shape 19"/>
          <p:cNvSpPr/>
          <p:nvPr>
            <p:ph type="body" idx="1"/>
          </p:nvPr>
        </p:nvSpPr>
        <p:spPr>
          <a:prstGeom prst="rect">
            <a:avLst/>
          </a:prstGeom>
        </p:spPr>
        <p:txBody>
          <a:bodyPr/>
          <a:lstStyle/>
          <a:p>
            <a:pPr lvl="0">
              <a:defRPr sz="1800">
                <a:solidFill>
                  <a:srgbClr val="000000"/>
                </a:solidFill>
              </a:defRPr>
            </a:pPr>
            <a:r>
              <a:rPr sz="3800">
                <a:solidFill>
                  <a:srgbClr val="FFFFFF"/>
                </a:solidFill>
              </a:rPr>
              <a:t>Nível de Corpo Um</a:t>
            </a:r>
            <a:endParaRPr sz="3800">
              <a:solidFill>
                <a:srgbClr val="FFFFFF"/>
              </a:solidFill>
            </a:endParaRPr>
          </a:p>
          <a:p>
            <a:pPr lvl="1">
              <a:defRPr sz="1800">
                <a:solidFill>
                  <a:srgbClr val="000000"/>
                </a:solidFill>
              </a:defRPr>
            </a:pPr>
            <a:r>
              <a:rPr sz="3800">
                <a:solidFill>
                  <a:srgbClr val="FFFFFF"/>
                </a:solidFill>
              </a:rPr>
              <a:t>Nível de Corpo Dois</a:t>
            </a:r>
            <a:endParaRPr sz="3800">
              <a:solidFill>
                <a:srgbClr val="FFFFFF"/>
              </a:solidFill>
            </a:endParaRPr>
          </a:p>
          <a:p>
            <a:pPr lvl="2">
              <a:defRPr sz="1800">
                <a:solidFill>
                  <a:srgbClr val="000000"/>
                </a:solidFill>
              </a:defRPr>
            </a:pPr>
            <a:r>
              <a:rPr sz="3800">
                <a:solidFill>
                  <a:srgbClr val="FFFFFF"/>
                </a:solidFill>
              </a:rPr>
              <a:t>Nível de Corpo Três</a:t>
            </a:r>
            <a:endParaRPr sz="3800">
              <a:solidFill>
                <a:srgbClr val="FFFFFF"/>
              </a:solidFill>
            </a:endParaRPr>
          </a:p>
          <a:p>
            <a:pPr lvl="3">
              <a:defRPr sz="1800">
                <a:solidFill>
                  <a:srgbClr val="000000"/>
                </a:solidFill>
              </a:defRPr>
            </a:pPr>
            <a:r>
              <a:rPr sz="3800">
                <a:solidFill>
                  <a:srgbClr val="FFFFFF"/>
                </a:solidFill>
              </a:rPr>
              <a:t>Nível de Corpo Quatro</a:t>
            </a:r>
            <a:endParaRPr sz="3800">
              <a:solidFill>
                <a:srgbClr val="FFFFFF"/>
              </a:solidFill>
            </a:endParaRPr>
          </a:p>
          <a:p>
            <a:pPr lvl="4">
              <a:defRPr sz="1800">
                <a:solidFill>
                  <a:srgbClr val="000000"/>
                </a:solidFill>
              </a:defRPr>
            </a:pPr>
            <a:r>
              <a:rPr sz="3800">
                <a:solidFill>
                  <a:srgbClr val="FFFFFF"/>
                </a:solidFill>
              </a:rPr>
              <a:t>Nível de Corpo Cinco</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ítulo, Marcadores e F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solidFill>
                  <a:srgbClr val="000000"/>
                </a:solidFill>
              </a:defRPr>
            </a:pPr>
            <a:r>
              <a:rPr sz="8000">
                <a:solidFill>
                  <a:srgbClr val="FFFFFF"/>
                </a:solidFill>
              </a:rPr>
              <a:t>Texto do Título</a:t>
            </a:r>
          </a:p>
        </p:txBody>
      </p:sp>
      <p:sp>
        <p:nvSpPr>
          <p:cNvPr id="22" name="Shape 22"/>
          <p:cNvSpPr/>
          <p:nvPr>
            <p:ph type="body" idx="1"/>
          </p:nvPr>
        </p:nvSpPr>
        <p:spPr>
          <a:xfrm>
            <a:off x="952500" y="2590800"/>
            <a:ext cx="5334000" cy="6286500"/>
          </a:xfrm>
          <a:prstGeom prst="rect">
            <a:avLst/>
          </a:prstGeom>
        </p:spPr>
        <p:txBody>
          <a:bodyPr/>
          <a:lstStyle>
            <a:lvl1pPr marL="381000" indent="-381000">
              <a:spcBef>
                <a:spcPts val="3800"/>
              </a:spcBef>
              <a:defRPr sz="2800"/>
            </a:lvl1pPr>
            <a:lvl2pPr marL="762000" indent="-381000">
              <a:spcBef>
                <a:spcPts val="3800"/>
              </a:spcBef>
              <a:defRPr sz="2800"/>
            </a:lvl2pPr>
            <a:lvl3pPr marL="1143000" indent="-381000">
              <a:spcBef>
                <a:spcPts val="3800"/>
              </a:spcBef>
              <a:defRPr sz="2800"/>
            </a:lvl3pPr>
            <a:lvl4pPr marL="1524000" indent="-381000">
              <a:spcBef>
                <a:spcPts val="3800"/>
              </a:spcBef>
              <a:defRPr sz="2800"/>
            </a:lvl4pPr>
            <a:lvl5pPr marL="1905000" indent="-381000">
              <a:spcBef>
                <a:spcPts val="3800"/>
              </a:spcBef>
              <a:defRPr sz="2800"/>
            </a:lvl5pPr>
          </a:lstStyle>
          <a:p>
            <a:pPr lvl="0">
              <a:defRPr sz="1800">
                <a:solidFill>
                  <a:srgbClr val="000000"/>
                </a:solidFill>
              </a:defRPr>
            </a:pPr>
            <a:r>
              <a:rPr sz="2800">
                <a:solidFill>
                  <a:srgbClr val="FFFFFF"/>
                </a:solidFill>
              </a:rPr>
              <a:t>Nível de Corpo Um</a:t>
            </a:r>
            <a:endParaRPr sz="2800">
              <a:solidFill>
                <a:srgbClr val="FFFFFF"/>
              </a:solidFill>
            </a:endParaRPr>
          </a:p>
          <a:p>
            <a:pPr lvl="1">
              <a:defRPr sz="1800">
                <a:solidFill>
                  <a:srgbClr val="000000"/>
                </a:solidFill>
              </a:defRPr>
            </a:pPr>
            <a:r>
              <a:rPr sz="2800">
                <a:solidFill>
                  <a:srgbClr val="FFFFFF"/>
                </a:solidFill>
              </a:rPr>
              <a:t>Nível de Corpo Dois</a:t>
            </a:r>
            <a:endParaRPr sz="2800">
              <a:solidFill>
                <a:srgbClr val="FFFFFF"/>
              </a:solidFill>
            </a:endParaRPr>
          </a:p>
          <a:p>
            <a:pPr lvl="2">
              <a:defRPr sz="1800">
                <a:solidFill>
                  <a:srgbClr val="000000"/>
                </a:solidFill>
              </a:defRPr>
            </a:pPr>
            <a:r>
              <a:rPr sz="2800">
                <a:solidFill>
                  <a:srgbClr val="FFFFFF"/>
                </a:solidFill>
              </a:rPr>
              <a:t>Nível de Corpo Três</a:t>
            </a:r>
            <a:endParaRPr sz="2800">
              <a:solidFill>
                <a:srgbClr val="FFFFFF"/>
              </a:solidFill>
            </a:endParaRPr>
          </a:p>
          <a:p>
            <a:pPr lvl="3">
              <a:defRPr sz="1800">
                <a:solidFill>
                  <a:srgbClr val="000000"/>
                </a:solidFill>
              </a:defRPr>
            </a:pPr>
            <a:r>
              <a:rPr sz="2800">
                <a:solidFill>
                  <a:srgbClr val="FFFFFF"/>
                </a:solidFill>
              </a:rPr>
              <a:t>Nível de Corpo Quatro</a:t>
            </a:r>
            <a:endParaRPr sz="2800">
              <a:solidFill>
                <a:srgbClr val="FFFFFF"/>
              </a:solidFill>
            </a:endParaRPr>
          </a:p>
          <a:p>
            <a:pPr lvl="4">
              <a:defRPr sz="1800">
                <a:solidFill>
                  <a:srgbClr val="000000"/>
                </a:solidFill>
              </a:defRPr>
            </a:pPr>
            <a:r>
              <a:rPr sz="2800">
                <a:solidFill>
                  <a:srgbClr val="FFFFFF"/>
                </a:solidFill>
              </a:rPr>
              <a:t>Nível de Corpo Cinco</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Marcadores">
    <p:spTree>
      <p:nvGrpSpPr>
        <p:cNvPr id="1" name=""/>
        <p:cNvGrpSpPr/>
        <p:nvPr/>
      </p:nvGrpSpPr>
      <p:grpSpPr>
        <a:xfrm>
          <a:off x="0" y="0"/>
          <a:ext cx="0" cy="0"/>
          <a:chOff x="0" y="0"/>
          <a:chExt cx="0" cy="0"/>
        </a:xfrm>
      </p:grpSpPr>
      <p:sp>
        <p:nvSpPr>
          <p:cNvPr id="24" name="Shape 24"/>
          <p:cNvSpPr/>
          <p:nvPr>
            <p:ph type="body" idx="1"/>
          </p:nvPr>
        </p:nvSpPr>
        <p:spPr>
          <a:xfrm>
            <a:off x="952500" y="1270000"/>
            <a:ext cx="11099800" cy="7213600"/>
          </a:xfrm>
          <a:prstGeom prst="rect">
            <a:avLst/>
          </a:prstGeom>
        </p:spPr>
        <p:txBody>
          <a:bodyPr/>
          <a:lstStyle/>
          <a:p>
            <a:pPr lvl="0">
              <a:defRPr sz="1800">
                <a:solidFill>
                  <a:srgbClr val="000000"/>
                </a:solidFill>
              </a:defRPr>
            </a:pPr>
            <a:r>
              <a:rPr sz="3800">
                <a:solidFill>
                  <a:srgbClr val="FFFFFF"/>
                </a:solidFill>
              </a:rPr>
              <a:t>Nível de Corpo Um</a:t>
            </a:r>
            <a:endParaRPr sz="3800">
              <a:solidFill>
                <a:srgbClr val="FFFFFF"/>
              </a:solidFill>
            </a:endParaRPr>
          </a:p>
          <a:p>
            <a:pPr lvl="1">
              <a:defRPr sz="1800">
                <a:solidFill>
                  <a:srgbClr val="000000"/>
                </a:solidFill>
              </a:defRPr>
            </a:pPr>
            <a:r>
              <a:rPr sz="3800">
                <a:solidFill>
                  <a:srgbClr val="FFFFFF"/>
                </a:solidFill>
              </a:rPr>
              <a:t>Nível de Corpo Dois</a:t>
            </a:r>
            <a:endParaRPr sz="3800">
              <a:solidFill>
                <a:srgbClr val="FFFFFF"/>
              </a:solidFill>
            </a:endParaRPr>
          </a:p>
          <a:p>
            <a:pPr lvl="2">
              <a:defRPr sz="1800">
                <a:solidFill>
                  <a:srgbClr val="000000"/>
                </a:solidFill>
              </a:defRPr>
            </a:pPr>
            <a:r>
              <a:rPr sz="3800">
                <a:solidFill>
                  <a:srgbClr val="FFFFFF"/>
                </a:solidFill>
              </a:rPr>
              <a:t>Nível de Corpo Três</a:t>
            </a:r>
            <a:endParaRPr sz="3800">
              <a:solidFill>
                <a:srgbClr val="FFFFFF"/>
              </a:solidFill>
            </a:endParaRPr>
          </a:p>
          <a:p>
            <a:pPr lvl="3">
              <a:defRPr sz="1800">
                <a:solidFill>
                  <a:srgbClr val="000000"/>
                </a:solidFill>
              </a:defRPr>
            </a:pPr>
            <a:r>
              <a:rPr sz="3800">
                <a:solidFill>
                  <a:srgbClr val="FFFFFF"/>
                </a:solidFill>
              </a:rPr>
              <a:t>Nível de Corpo Quatro</a:t>
            </a:r>
            <a:endParaRPr sz="3800">
              <a:solidFill>
                <a:srgbClr val="FFFFFF"/>
              </a:solidFill>
            </a:endParaRPr>
          </a:p>
          <a:p>
            <a:pPr lvl="4">
              <a:defRPr sz="1800">
                <a:solidFill>
                  <a:srgbClr val="000000"/>
                </a:solidFill>
              </a:defRPr>
            </a:pPr>
            <a:r>
              <a:rPr sz="3800">
                <a:solidFill>
                  <a:srgbClr val="FFFFFF"/>
                </a:solidFill>
              </a:rPr>
              <a:t>Nível de Corpo Cinco</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Foto - 3 Acima">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952500" y="406400"/>
            <a:ext cx="11099800" cy="21209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8000">
                <a:solidFill>
                  <a:srgbClr val="FFFFFF"/>
                </a:solidFill>
              </a:rPr>
              <a:t>Texto do Título</a:t>
            </a:r>
          </a:p>
        </p:txBody>
      </p:sp>
      <p:sp>
        <p:nvSpPr>
          <p:cNvPr id="3" name="Shape 3"/>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3800">
                <a:solidFill>
                  <a:srgbClr val="FFFFFF"/>
                </a:solidFill>
              </a:rPr>
              <a:t>Nível de Corpo Um</a:t>
            </a:r>
            <a:endParaRPr sz="3800">
              <a:solidFill>
                <a:srgbClr val="FFFFFF"/>
              </a:solidFill>
            </a:endParaRPr>
          </a:p>
          <a:p>
            <a:pPr lvl="1">
              <a:defRPr sz="1800">
                <a:solidFill>
                  <a:srgbClr val="000000"/>
                </a:solidFill>
              </a:defRPr>
            </a:pPr>
            <a:r>
              <a:rPr sz="3800">
                <a:solidFill>
                  <a:srgbClr val="FFFFFF"/>
                </a:solidFill>
              </a:rPr>
              <a:t>Nível de Corpo Dois</a:t>
            </a:r>
            <a:endParaRPr sz="3800">
              <a:solidFill>
                <a:srgbClr val="FFFFFF"/>
              </a:solidFill>
            </a:endParaRPr>
          </a:p>
          <a:p>
            <a:pPr lvl="2">
              <a:defRPr sz="1800">
                <a:solidFill>
                  <a:srgbClr val="000000"/>
                </a:solidFill>
              </a:defRPr>
            </a:pPr>
            <a:r>
              <a:rPr sz="3800">
                <a:solidFill>
                  <a:srgbClr val="FFFFFF"/>
                </a:solidFill>
              </a:rPr>
              <a:t>Nível de Corpo Três</a:t>
            </a:r>
            <a:endParaRPr sz="3800">
              <a:solidFill>
                <a:srgbClr val="FFFFFF"/>
              </a:solidFill>
            </a:endParaRPr>
          </a:p>
          <a:p>
            <a:pPr lvl="3">
              <a:defRPr sz="1800">
                <a:solidFill>
                  <a:srgbClr val="000000"/>
                </a:solidFill>
              </a:defRPr>
            </a:pPr>
            <a:r>
              <a:rPr sz="3800">
                <a:solidFill>
                  <a:srgbClr val="FFFFFF"/>
                </a:solidFill>
              </a:rPr>
              <a:t>Nível de Corpo Quatro</a:t>
            </a:r>
            <a:endParaRPr sz="3800">
              <a:solidFill>
                <a:srgbClr val="FFFFFF"/>
              </a:solidFill>
            </a:endParaRPr>
          </a:p>
          <a:p>
            <a:pPr lvl="4">
              <a:defRPr sz="1800">
                <a:solidFill>
                  <a:srgbClr val="000000"/>
                </a:solidFill>
              </a:defRPr>
            </a:pPr>
            <a:r>
              <a:rPr sz="3800">
                <a:solidFill>
                  <a:srgbClr val="FFFFFF"/>
                </a:solidFill>
              </a:rPr>
              <a:t>Nível de Corpo Cinco</a:t>
            </a:r>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spd="med" advClick="1"/>
  <p:txStyles>
    <p:titleStyle>
      <a:lvl1pPr algn="ctr" defTabSz="584200">
        <a:defRPr sz="8000">
          <a:solidFill>
            <a:srgbClr val="FFFFFF"/>
          </a:solidFill>
          <a:latin typeface="+mn-lt"/>
          <a:ea typeface="+mn-ea"/>
          <a:cs typeface="+mn-cs"/>
          <a:sym typeface="Helvetica Light"/>
        </a:defRPr>
      </a:lvl1pPr>
      <a:lvl2pPr indent="228600" algn="ctr" defTabSz="584200">
        <a:defRPr sz="8000">
          <a:solidFill>
            <a:srgbClr val="FFFFFF"/>
          </a:solidFill>
          <a:latin typeface="+mn-lt"/>
          <a:ea typeface="+mn-ea"/>
          <a:cs typeface="+mn-cs"/>
          <a:sym typeface="Helvetica Light"/>
        </a:defRPr>
      </a:lvl2pPr>
      <a:lvl3pPr indent="457200" algn="ctr" defTabSz="584200">
        <a:defRPr sz="8000">
          <a:solidFill>
            <a:srgbClr val="FFFFFF"/>
          </a:solidFill>
          <a:latin typeface="+mn-lt"/>
          <a:ea typeface="+mn-ea"/>
          <a:cs typeface="+mn-cs"/>
          <a:sym typeface="Helvetica Light"/>
        </a:defRPr>
      </a:lvl3pPr>
      <a:lvl4pPr indent="685800" algn="ctr" defTabSz="584200">
        <a:defRPr sz="8000">
          <a:solidFill>
            <a:srgbClr val="FFFFFF"/>
          </a:solidFill>
          <a:latin typeface="+mn-lt"/>
          <a:ea typeface="+mn-ea"/>
          <a:cs typeface="+mn-cs"/>
          <a:sym typeface="Helvetica Light"/>
        </a:defRPr>
      </a:lvl4pPr>
      <a:lvl5pPr indent="914400" algn="ctr" defTabSz="584200">
        <a:defRPr sz="8000">
          <a:solidFill>
            <a:srgbClr val="FFFFFF"/>
          </a:solidFill>
          <a:latin typeface="+mn-lt"/>
          <a:ea typeface="+mn-ea"/>
          <a:cs typeface="+mn-cs"/>
          <a:sym typeface="Helvetica Light"/>
        </a:defRPr>
      </a:lvl5pPr>
      <a:lvl6pPr indent="1143000" algn="ctr" defTabSz="584200">
        <a:defRPr sz="8000">
          <a:solidFill>
            <a:srgbClr val="FFFFFF"/>
          </a:solidFill>
          <a:latin typeface="+mn-lt"/>
          <a:ea typeface="+mn-ea"/>
          <a:cs typeface="+mn-cs"/>
          <a:sym typeface="Helvetica Light"/>
        </a:defRPr>
      </a:lvl6pPr>
      <a:lvl7pPr indent="1371600" algn="ctr" defTabSz="584200">
        <a:defRPr sz="8000">
          <a:solidFill>
            <a:srgbClr val="FFFFFF"/>
          </a:solidFill>
          <a:latin typeface="+mn-lt"/>
          <a:ea typeface="+mn-ea"/>
          <a:cs typeface="+mn-cs"/>
          <a:sym typeface="Helvetica Light"/>
        </a:defRPr>
      </a:lvl7pPr>
      <a:lvl8pPr indent="1600200" algn="ctr" defTabSz="584200">
        <a:defRPr sz="8000">
          <a:solidFill>
            <a:srgbClr val="FFFFFF"/>
          </a:solidFill>
          <a:latin typeface="+mn-lt"/>
          <a:ea typeface="+mn-ea"/>
          <a:cs typeface="+mn-cs"/>
          <a:sym typeface="Helvetica Light"/>
        </a:defRPr>
      </a:lvl8pPr>
      <a:lvl9pPr indent="1828800" algn="ctr" defTabSz="584200">
        <a:defRPr sz="8000">
          <a:solidFill>
            <a:srgbClr val="FFFFFF"/>
          </a:solidFill>
          <a:latin typeface="+mn-lt"/>
          <a:ea typeface="+mn-ea"/>
          <a:cs typeface="+mn-cs"/>
          <a:sym typeface="Helvetica Light"/>
        </a:defRPr>
      </a:lvl9pPr>
    </p:titleStyle>
    <p:bodyStyle>
      <a:lvl1pPr marL="457200" indent="-457200" defTabSz="584200">
        <a:spcBef>
          <a:spcPts val="4200"/>
        </a:spcBef>
        <a:buSzPct val="75000"/>
        <a:buChar char="•"/>
        <a:defRPr sz="3800">
          <a:solidFill>
            <a:srgbClr val="FFFFFF"/>
          </a:solidFill>
          <a:latin typeface="+mn-lt"/>
          <a:ea typeface="+mn-ea"/>
          <a:cs typeface="+mn-cs"/>
          <a:sym typeface="Helvetica Light"/>
        </a:defRPr>
      </a:lvl1pPr>
      <a:lvl2pPr marL="914400" indent="-457200" defTabSz="584200">
        <a:spcBef>
          <a:spcPts val="4200"/>
        </a:spcBef>
        <a:buSzPct val="75000"/>
        <a:buChar char="•"/>
        <a:defRPr sz="3800">
          <a:solidFill>
            <a:srgbClr val="FFFFFF"/>
          </a:solidFill>
          <a:latin typeface="+mn-lt"/>
          <a:ea typeface="+mn-ea"/>
          <a:cs typeface="+mn-cs"/>
          <a:sym typeface="Helvetica Light"/>
        </a:defRPr>
      </a:lvl2pPr>
      <a:lvl3pPr marL="1371600" indent="-457200" defTabSz="584200">
        <a:spcBef>
          <a:spcPts val="4200"/>
        </a:spcBef>
        <a:buSzPct val="75000"/>
        <a:buChar char="•"/>
        <a:defRPr sz="3800">
          <a:solidFill>
            <a:srgbClr val="FFFFFF"/>
          </a:solidFill>
          <a:latin typeface="+mn-lt"/>
          <a:ea typeface="+mn-ea"/>
          <a:cs typeface="+mn-cs"/>
          <a:sym typeface="Helvetica Light"/>
        </a:defRPr>
      </a:lvl3pPr>
      <a:lvl4pPr marL="1828800" indent="-457200" defTabSz="584200">
        <a:spcBef>
          <a:spcPts val="4200"/>
        </a:spcBef>
        <a:buSzPct val="75000"/>
        <a:buChar char="•"/>
        <a:defRPr sz="3800">
          <a:solidFill>
            <a:srgbClr val="FFFFFF"/>
          </a:solidFill>
          <a:latin typeface="+mn-lt"/>
          <a:ea typeface="+mn-ea"/>
          <a:cs typeface="+mn-cs"/>
          <a:sym typeface="Helvetica Light"/>
        </a:defRPr>
      </a:lvl4pPr>
      <a:lvl5pPr marL="2286000" indent="-457200" defTabSz="584200">
        <a:spcBef>
          <a:spcPts val="4200"/>
        </a:spcBef>
        <a:buSzPct val="75000"/>
        <a:buChar char="•"/>
        <a:defRPr sz="3800">
          <a:solidFill>
            <a:srgbClr val="FFFFFF"/>
          </a:solidFill>
          <a:latin typeface="+mn-lt"/>
          <a:ea typeface="+mn-ea"/>
          <a:cs typeface="+mn-cs"/>
          <a:sym typeface="Helvetica Light"/>
        </a:defRPr>
      </a:lvl5pPr>
      <a:lvl6pPr marL="2743200" indent="-457200" defTabSz="584200">
        <a:spcBef>
          <a:spcPts val="4200"/>
        </a:spcBef>
        <a:buSzPct val="75000"/>
        <a:buChar char="•"/>
        <a:defRPr sz="3800">
          <a:solidFill>
            <a:srgbClr val="FFFFFF"/>
          </a:solidFill>
          <a:latin typeface="+mn-lt"/>
          <a:ea typeface="+mn-ea"/>
          <a:cs typeface="+mn-cs"/>
          <a:sym typeface="Helvetica Light"/>
        </a:defRPr>
      </a:lvl6pPr>
      <a:lvl7pPr marL="3200400" indent="-457200" defTabSz="584200">
        <a:spcBef>
          <a:spcPts val="4200"/>
        </a:spcBef>
        <a:buSzPct val="75000"/>
        <a:buChar char="•"/>
        <a:defRPr sz="3800">
          <a:solidFill>
            <a:srgbClr val="FFFFFF"/>
          </a:solidFill>
          <a:latin typeface="+mn-lt"/>
          <a:ea typeface="+mn-ea"/>
          <a:cs typeface="+mn-cs"/>
          <a:sym typeface="Helvetica Light"/>
        </a:defRPr>
      </a:lvl7pPr>
      <a:lvl8pPr marL="3657600" indent="-457200" defTabSz="584200">
        <a:spcBef>
          <a:spcPts val="4200"/>
        </a:spcBef>
        <a:buSzPct val="75000"/>
        <a:buChar char="•"/>
        <a:defRPr sz="3800">
          <a:solidFill>
            <a:srgbClr val="FFFFFF"/>
          </a:solidFill>
          <a:latin typeface="+mn-lt"/>
          <a:ea typeface="+mn-ea"/>
          <a:cs typeface="+mn-cs"/>
          <a:sym typeface="Helvetica Light"/>
        </a:defRPr>
      </a:lvl8pPr>
      <a:lvl9pPr marL="4114800" indent="-457200" defTabSz="584200">
        <a:spcBef>
          <a:spcPts val="4200"/>
        </a:spcBef>
        <a:buSzPct val="75000"/>
        <a:buChar char="•"/>
        <a:defRPr sz="3800">
          <a:solidFill>
            <a:srgbClr val="FFFFFF"/>
          </a:solidFill>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prstGeom prst="rect">
            <a:avLst/>
          </a:prstGeom>
        </p:spPr>
        <p:txBody>
          <a:bodyPr/>
          <a:lstStyle>
            <a:lvl1pPr defTabSz="514095">
              <a:defRPr sz="7040"/>
            </a:lvl1pPr>
          </a:lstStyle>
          <a:p>
            <a:pPr lvl="0">
              <a:defRPr sz="1800">
                <a:solidFill>
                  <a:srgbClr val="000000"/>
                </a:solidFill>
              </a:defRPr>
            </a:pPr>
            <a:r>
              <a:rPr sz="7040">
                <a:solidFill>
                  <a:srgbClr val="FFFFFF"/>
                </a:solidFill>
              </a:rPr>
              <a:t>Stents Farmacológicos com Polímeros absorviveis</a:t>
            </a:r>
          </a:p>
        </p:txBody>
      </p:sp>
      <p:sp>
        <p:nvSpPr>
          <p:cNvPr id="33" name="Shape 33"/>
          <p:cNvSpPr/>
          <p:nvPr>
            <p:ph type="body" idx="1"/>
          </p:nvPr>
        </p:nvSpPr>
        <p:spPr>
          <a:prstGeom prst="rect">
            <a:avLst/>
          </a:prstGeom>
        </p:spPr>
        <p:txBody>
          <a:bodyPr/>
          <a:lstStyle/>
          <a:p>
            <a:pPr lvl="0">
              <a:defRPr sz="1800">
                <a:solidFill>
                  <a:srgbClr val="000000"/>
                </a:solidFill>
              </a:defRPr>
            </a:pPr>
            <a:r>
              <a:rPr sz="3200">
                <a:solidFill>
                  <a:srgbClr val="FFFFFF"/>
                </a:solidFill>
              </a:rPr>
              <a:t>Dr. André Oliveira Fonseca</a:t>
            </a:r>
            <a:endParaRPr sz="3200">
              <a:solidFill>
                <a:srgbClr val="FFFFFF"/>
              </a:solidFill>
            </a:endParaRPr>
          </a:p>
          <a:p>
            <a:pPr lvl="0">
              <a:defRPr sz="1800">
                <a:solidFill>
                  <a:srgbClr val="000000"/>
                </a:solidFill>
              </a:defRPr>
            </a:pPr>
            <a:r>
              <a:rPr sz="3200">
                <a:solidFill>
                  <a:srgbClr val="FFFFFF"/>
                </a:solidFill>
              </a:rPr>
              <a:t>Residente Hemodinâmica HCI</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 name="Shape 61"/>
          <p:cNvSpPr/>
          <p:nvPr>
            <p:ph type="title"/>
          </p:nvPr>
        </p:nvSpPr>
        <p:spPr>
          <a:prstGeom prst="rect">
            <a:avLst/>
          </a:prstGeom>
        </p:spPr>
        <p:txBody>
          <a:bodyPr/>
          <a:lstStyle/>
          <a:p>
            <a:pPr lvl="0">
              <a:defRPr sz="1800">
                <a:solidFill>
                  <a:srgbClr val="000000"/>
                </a:solidFill>
              </a:defRPr>
            </a:pPr>
            <a:r>
              <a:rPr sz="8000">
                <a:solidFill>
                  <a:srgbClr val="FFFFFF"/>
                </a:solidFill>
              </a:rPr>
              <a:t>LEADERS</a:t>
            </a:r>
          </a:p>
        </p:txBody>
      </p:sp>
      <p:sp>
        <p:nvSpPr>
          <p:cNvPr id="62" name="Shape 62"/>
          <p:cNvSpPr/>
          <p:nvPr>
            <p:ph type="body" idx="1"/>
          </p:nvPr>
        </p:nvSpPr>
        <p:spPr>
          <a:prstGeom prst="rect">
            <a:avLst/>
          </a:prstGeom>
        </p:spPr>
        <p:txBody>
          <a:bodyPr/>
          <a:lstStyle/>
          <a:p>
            <a:pPr lvl="0" marL="333756" indent="-333756" defTabSz="426466">
              <a:spcBef>
                <a:spcPts val="3000"/>
              </a:spcBef>
              <a:defRPr sz="1800">
                <a:solidFill>
                  <a:srgbClr val="000000"/>
                </a:solidFill>
              </a:defRPr>
            </a:pPr>
            <a:r>
              <a:rPr sz="2774">
                <a:solidFill>
                  <a:srgbClr val="FFFFFF"/>
                </a:solidFill>
              </a:rPr>
              <a:t>RESULTADOS:</a:t>
            </a:r>
            <a:endParaRPr sz="2774">
              <a:solidFill>
                <a:srgbClr val="FFFFFF"/>
              </a:solidFill>
            </a:endParaRPr>
          </a:p>
          <a:p>
            <a:pPr lvl="0" marL="333756" indent="-333756" defTabSz="426466">
              <a:spcBef>
                <a:spcPts val="3000"/>
              </a:spcBef>
              <a:defRPr sz="1800">
                <a:solidFill>
                  <a:srgbClr val="000000"/>
                </a:solidFill>
              </a:defRPr>
            </a:pPr>
            <a:r>
              <a:rPr sz="2774">
                <a:solidFill>
                  <a:srgbClr val="FFFFFF"/>
                </a:solidFill>
              </a:rPr>
              <a:t>- Demonstrando não inferioridade quanto à ocorrência de eventos cardíacos adversos maiores (ECAM) após período de seguimento de nove meses e doze meses.</a:t>
            </a:r>
            <a:endParaRPr sz="2774">
              <a:solidFill>
                <a:srgbClr val="FFFFFF"/>
              </a:solidFill>
            </a:endParaRPr>
          </a:p>
          <a:p>
            <a:pPr lvl="0" marL="333756" indent="-333756" defTabSz="426466">
              <a:spcBef>
                <a:spcPts val="3000"/>
              </a:spcBef>
              <a:defRPr sz="1800">
                <a:solidFill>
                  <a:srgbClr val="000000"/>
                </a:solidFill>
              </a:defRPr>
            </a:pPr>
            <a:r>
              <a:rPr sz="2774">
                <a:solidFill>
                  <a:srgbClr val="FFFFFF"/>
                </a:solidFill>
              </a:rPr>
              <a:t>- Após 5 anos: o tto com BES associou a um redução significativa no desfecho composto por morte por todas as causas, qualquer IAM e revascularização por todas as causas. Houve significativa redução da TS muito tardia e dos  desfechos clínicos compostos associados a TS (&gt; 1 ano), especialmente em portadores de lesões mais complexas e em IAM com SST</a:t>
            </a:r>
            <a:endParaRPr sz="2774">
              <a:solidFill>
                <a:srgbClr val="FFFFFF"/>
              </a:solidFill>
            </a:endParaRPr>
          </a:p>
          <a:p>
            <a:pPr lvl="0" marL="333756" indent="-333756" defTabSz="426466">
              <a:spcBef>
                <a:spcPts val="3000"/>
              </a:spcBef>
              <a:defRPr sz="1800">
                <a:solidFill>
                  <a:srgbClr val="000000"/>
                </a:solidFill>
              </a:defRPr>
            </a:pPr>
            <a:r>
              <a:rPr sz="2774">
                <a:solidFill>
                  <a:srgbClr val="FFFFFF"/>
                </a:solidFill>
              </a:rPr>
              <a:t>CONCLUSÃO: Há uma maior segurança com a utilização de BES em relação do DES de 1ª geração (Cypher)</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 name="Shape 64"/>
          <p:cNvSpPr/>
          <p:nvPr>
            <p:ph type="title"/>
          </p:nvPr>
        </p:nvSpPr>
        <p:spPr>
          <a:prstGeom prst="rect">
            <a:avLst/>
          </a:prstGeom>
        </p:spPr>
        <p:txBody>
          <a:bodyPr/>
          <a:lstStyle>
            <a:lvl1pPr defTabSz="484886">
              <a:defRPr sz="6640"/>
            </a:lvl1pPr>
          </a:lstStyle>
          <a:p>
            <a:pPr lvl="0">
              <a:defRPr sz="1800">
                <a:solidFill>
                  <a:srgbClr val="000000"/>
                </a:solidFill>
              </a:defRPr>
            </a:pPr>
            <a:r>
              <a:rPr sz="6640">
                <a:solidFill>
                  <a:srgbClr val="FFFFFF"/>
                </a:solidFill>
              </a:rPr>
              <a:t>COMFORTABLE AMI TRIAL (PCR 2012)</a:t>
            </a:r>
          </a:p>
        </p:txBody>
      </p:sp>
      <p:sp>
        <p:nvSpPr>
          <p:cNvPr id="65" name="Shape 65"/>
          <p:cNvSpPr/>
          <p:nvPr>
            <p:ph type="body" idx="1"/>
          </p:nvPr>
        </p:nvSpPr>
        <p:spPr>
          <a:prstGeom prst="rect">
            <a:avLst/>
          </a:prstGeom>
        </p:spPr>
        <p:txBody>
          <a:bodyPr/>
          <a:lstStyle/>
          <a:p>
            <a:pPr lvl="0" marL="429768" indent="-429768" defTabSz="549148">
              <a:spcBef>
                <a:spcPts val="3900"/>
              </a:spcBef>
              <a:defRPr sz="1800">
                <a:solidFill>
                  <a:srgbClr val="000000"/>
                </a:solidFill>
              </a:defRPr>
            </a:pPr>
            <a:r>
              <a:rPr sz="3572">
                <a:solidFill>
                  <a:srgbClr val="FFFFFF"/>
                </a:solidFill>
              </a:rPr>
              <a:t>Randomizados 1161 pct com IAM com supra ST (575 pct p/ BES e 582 p/ BMS submetidos em ICPp</a:t>
            </a:r>
            <a:endParaRPr sz="3572">
              <a:solidFill>
                <a:srgbClr val="FFFFFF"/>
              </a:solidFill>
            </a:endParaRPr>
          </a:p>
          <a:p>
            <a:pPr lvl="0" marL="429768" indent="-429768" defTabSz="549148">
              <a:spcBef>
                <a:spcPts val="3900"/>
              </a:spcBef>
              <a:defRPr sz="1800">
                <a:solidFill>
                  <a:srgbClr val="000000"/>
                </a:solidFill>
              </a:defRPr>
            </a:pPr>
            <a:r>
              <a:rPr sz="3572">
                <a:solidFill>
                  <a:srgbClr val="FFFFFF"/>
                </a:solidFill>
              </a:rPr>
              <a:t>Desfecho 1º em 1 ano: Houve uma queda significativa de eventos cardiovasculares maiores (8,7% BMS vs. 4,3% BES)</a:t>
            </a:r>
            <a:endParaRPr sz="3572">
              <a:solidFill>
                <a:srgbClr val="FFFFFF"/>
              </a:solidFill>
            </a:endParaRPr>
          </a:p>
          <a:p>
            <a:pPr lvl="0" marL="429768" indent="-429768" defTabSz="549148">
              <a:spcBef>
                <a:spcPts val="3900"/>
              </a:spcBef>
              <a:defRPr sz="1800">
                <a:solidFill>
                  <a:srgbClr val="000000"/>
                </a:solidFill>
              </a:defRPr>
            </a:pPr>
            <a:r>
              <a:rPr sz="3572">
                <a:solidFill>
                  <a:srgbClr val="FFFFFF"/>
                </a:solidFill>
              </a:rPr>
              <a:t>Desfecho 2º em 1 ano: Queda significativa de reinfarto (2,7% BMS vs 0,5% BES), nova revasc guiada por isquêmia (5,7% BMS vs 1,6% BES), trombose definitiva de stent (2,1 BMS vs 0,9% BES)</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 name="Shape 67"/>
          <p:cNvSpPr/>
          <p:nvPr>
            <p:ph type="title"/>
          </p:nvPr>
        </p:nvSpPr>
        <p:spPr>
          <a:prstGeom prst="rect">
            <a:avLst/>
          </a:prstGeom>
        </p:spPr>
        <p:txBody>
          <a:bodyPr/>
          <a:lstStyle/>
          <a:p>
            <a:pPr lvl="0" defTabSz="525779">
              <a:defRPr sz="7200"/>
            </a:pPr>
          </a:p>
        </p:txBody>
      </p:sp>
      <p:sp>
        <p:nvSpPr>
          <p:cNvPr id="68" name="Shape 68"/>
          <p:cNvSpPr/>
          <p:nvPr>
            <p:ph type="body" idx="1"/>
          </p:nvPr>
        </p:nvSpPr>
        <p:spPr>
          <a:prstGeom prst="rect">
            <a:avLst/>
          </a:prstGeom>
        </p:spPr>
        <p:txBody>
          <a:bodyPr/>
          <a:lstStyle/>
          <a:p>
            <a:pPr lvl="0"/>
          </a:p>
        </p:txBody>
      </p:sp>
      <p:pic>
        <p:nvPicPr>
          <p:cNvPr id="69" name="IMG_0034.png"/>
          <p:cNvPicPr/>
          <p:nvPr/>
        </p:nvPicPr>
        <p:blipFill>
          <a:blip r:embed="rId2">
            <a:extLst/>
          </a:blip>
          <a:stretch>
            <a:fillRect/>
          </a:stretch>
        </p:blipFill>
        <p:spPr>
          <a:xfrm>
            <a:off x="0" y="0"/>
            <a:ext cx="13004800" cy="9753600"/>
          </a:xfrm>
          <a:prstGeom prst="rect">
            <a:avLst/>
          </a:prstGeom>
          <a:ln w="12700">
            <a:miter lim="400000"/>
          </a:ln>
        </p:spPr>
      </p:pic>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 name="Shape 71"/>
          <p:cNvSpPr/>
          <p:nvPr>
            <p:ph type="title"/>
          </p:nvPr>
        </p:nvSpPr>
        <p:spPr>
          <a:prstGeom prst="rect">
            <a:avLst/>
          </a:prstGeom>
        </p:spPr>
        <p:txBody>
          <a:bodyPr/>
          <a:lstStyle/>
          <a:p>
            <a:pPr lvl="0">
              <a:defRPr sz="1800">
                <a:solidFill>
                  <a:srgbClr val="000000"/>
                </a:solidFill>
              </a:defRPr>
            </a:pPr>
            <a:r>
              <a:rPr sz="8000">
                <a:solidFill>
                  <a:srgbClr val="FFFFFF"/>
                </a:solidFill>
              </a:rPr>
              <a:t>Inspiron</a:t>
            </a:r>
          </a:p>
        </p:txBody>
      </p:sp>
      <p:sp>
        <p:nvSpPr>
          <p:cNvPr id="72" name="Shape 72"/>
          <p:cNvSpPr/>
          <p:nvPr>
            <p:ph type="body" idx="1"/>
          </p:nvPr>
        </p:nvSpPr>
        <p:spPr>
          <a:xfrm>
            <a:off x="952500" y="2597150"/>
            <a:ext cx="11099800" cy="6286500"/>
          </a:xfrm>
          <a:prstGeom prst="rect">
            <a:avLst/>
          </a:prstGeom>
        </p:spPr>
        <p:txBody>
          <a:bodyPr/>
          <a:lstStyle/>
          <a:p>
            <a:pPr lvl="0" marL="320039" indent="-320039" defTabSz="408940">
              <a:spcBef>
                <a:spcPts val="2900"/>
              </a:spcBef>
              <a:defRPr sz="1800">
                <a:solidFill>
                  <a:srgbClr val="000000"/>
                </a:solidFill>
              </a:defRPr>
            </a:pPr>
            <a:r>
              <a:rPr sz="2660">
                <a:solidFill>
                  <a:srgbClr val="FFFFFF"/>
                </a:solidFill>
              </a:rPr>
              <a:t>O Inspiron ® (Scitech Medical, São Paulo, Brasil)</a:t>
            </a:r>
            <a:endParaRPr sz="2660">
              <a:solidFill>
                <a:srgbClr val="FFFFFF"/>
              </a:solidFill>
            </a:endParaRPr>
          </a:p>
          <a:p>
            <a:pPr lvl="0" marL="320039" indent="-320039" defTabSz="408940">
              <a:spcBef>
                <a:spcPts val="2900"/>
              </a:spcBef>
              <a:defRPr sz="1800">
                <a:solidFill>
                  <a:srgbClr val="000000"/>
                </a:solidFill>
              </a:defRPr>
            </a:pPr>
            <a:r>
              <a:rPr sz="2660">
                <a:solidFill>
                  <a:srgbClr val="FFFFFF"/>
                </a:solidFill>
              </a:rPr>
              <a:t> Stent com eluição de sirolimus (SES) </a:t>
            </a:r>
            <a:endParaRPr sz="2660">
              <a:solidFill>
                <a:srgbClr val="FFFFFF"/>
              </a:solidFill>
            </a:endParaRPr>
          </a:p>
          <a:p>
            <a:pPr lvl="0" marL="320039" indent="-320039" defTabSz="408940">
              <a:spcBef>
                <a:spcPts val="2900"/>
              </a:spcBef>
              <a:defRPr sz="1800">
                <a:solidFill>
                  <a:srgbClr val="000000"/>
                </a:solidFill>
              </a:defRPr>
            </a:pPr>
            <a:r>
              <a:rPr sz="2660">
                <a:solidFill>
                  <a:srgbClr val="FFFFFF"/>
                </a:solidFill>
              </a:rPr>
              <a:t>Ultra-fina liga de cromo-cobalto, com espessura de 75 mM, revestida com uma matriz de polímero biodegradável [ácido L-láctico (PLLA) e DL-ácido láctico-co-glicólico (PDLLGA)]</a:t>
            </a:r>
            <a:endParaRPr sz="2660">
              <a:solidFill>
                <a:srgbClr val="FFFFFF"/>
              </a:solidFill>
            </a:endParaRPr>
          </a:p>
          <a:p>
            <a:pPr lvl="0" marL="320039" indent="-320039" defTabSz="408940">
              <a:spcBef>
                <a:spcPts val="2900"/>
              </a:spcBef>
              <a:defRPr sz="1800">
                <a:solidFill>
                  <a:srgbClr val="000000"/>
                </a:solidFill>
              </a:defRPr>
            </a:pPr>
            <a:r>
              <a:rPr sz="2660">
                <a:solidFill>
                  <a:srgbClr val="FFFFFF"/>
                </a:solidFill>
              </a:rPr>
              <a:t>Cobertura do polímero abluminal</a:t>
            </a:r>
            <a:endParaRPr sz="2660">
              <a:solidFill>
                <a:srgbClr val="FFFFFF"/>
              </a:solidFill>
            </a:endParaRPr>
          </a:p>
          <a:p>
            <a:pPr lvl="0" marL="320039" indent="-320039" defTabSz="408940">
              <a:spcBef>
                <a:spcPts val="2900"/>
              </a:spcBef>
              <a:defRPr sz="1800">
                <a:solidFill>
                  <a:srgbClr val="000000"/>
                </a:solidFill>
              </a:defRPr>
            </a:pPr>
            <a:r>
              <a:rPr sz="2660">
                <a:solidFill>
                  <a:srgbClr val="FFFFFF"/>
                </a:solidFill>
              </a:rPr>
              <a:t>Liberação controlada da droga</a:t>
            </a:r>
            <a:endParaRPr sz="2660">
              <a:solidFill>
                <a:srgbClr val="FFFFFF"/>
              </a:solidFill>
            </a:endParaRPr>
          </a:p>
          <a:p>
            <a:pPr lvl="0" marL="320039" indent="-320039" defTabSz="408940">
              <a:spcBef>
                <a:spcPts val="2900"/>
              </a:spcBef>
              <a:defRPr sz="1800">
                <a:solidFill>
                  <a:srgbClr val="000000"/>
                </a:solidFill>
              </a:defRPr>
            </a:pPr>
            <a:r>
              <a:rPr sz="2660">
                <a:solidFill>
                  <a:srgbClr val="FFFFFF"/>
                </a:solidFill>
              </a:rPr>
              <a:t>Degradação completa do polímero em 6-9 meses</a:t>
            </a:r>
            <a:endParaRPr sz="2660">
              <a:solidFill>
                <a:srgbClr val="FFFFFF"/>
              </a:solidFill>
            </a:endParaRPr>
          </a:p>
          <a:p>
            <a:pPr lvl="0" marL="320039" indent="-320039" defTabSz="408940">
              <a:spcBef>
                <a:spcPts val="2900"/>
              </a:spcBef>
              <a:defRPr sz="1800">
                <a:solidFill>
                  <a:srgbClr val="000000"/>
                </a:solidFill>
              </a:defRPr>
            </a:pPr>
            <a:r>
              <a:rPr sz="2660">
                <a:solidFill>
                  <a:srgbClr val="FFFFFF"/>
                </a:solidFill>
              </a:rPr>
              <a:t>Foi comparado pela primeira vez com o stent convencional da mesma liga metálica de Cromo-Cobalto (Cronus Plus)</a:t>
            </a: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 name="Shape 74"/>
          <p:cNvSpPr/>
          <p:nvPr>
            <p:ph type="title"/>
          </p:nvPr>
        </p:nvSpPr>
        <p:spPr>
          <a:prstGeom prst="rect">
            <a:avLst/>
          </a:prstGeom>
        </p:spPr>
        <p:txBody>
          <a:bodyPr/>
          <a:lstStyle/>
          <a:p>
            <a:pPr lvl="0" defTabSz="525779">
              <a:defRPr sz="7200"/>
            </a:pPr>
          </a:p>
        </p:txBody>
      </p:sp>
      <p:sp>
        <p:nvSpPr>
          <p:cNvPr id="75" name="Shape 75"/>
          <p:cNvSpPr/>
          <p:nvPr>
            <p:ph type="body" idx="1"/>
          </p:nvPr>
        </p:nvSpPr>
        <p:spPr>
          <a:prstGeom prst="rect">
            <a:avLst/>
          </a:prstGeom>
        </p:spPr>
        <p:txBody>
          <a:bodyPr/>
          <a:lstStyle/>
          <a:p>
            <a:pPr lvl="0"/>
          </a:p>
        </p:txBody>
      </p:sp>
      <p:pic>
        <p:nvPicPr>
          <p:cNvPr id="76" name="IMG_0035.png"/>
          <p:cNvPicPr/>
          <p:nvPr/>
        </p:nvPicPr>
        <p:blipFill>
          <a:blip r:embed="rId2">
            <a:extLst/>
          </a:blip>
          <a:stretch>
            <a:fillRect/>
          </a:stretch>
        </p:blipFill>
        <p:spPr>
          <a:xfrm>
            <a:off x="0" y="0"/>
            <a:ext cx="13004800" cy="9753600"/>
          </a:xfrm>
          <a:prstGeom prst="rect">
            <a:avLst/>
          </a:prstGeom>
          <a:ln w="12700">
            <a:miter lim="400000"/>
          </a:ln>
        </p:spPr>
      </p:pic>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 name="Shape 78"/>
          <p:cNvSpPr/>
          <p:nvPr>
            <p:ph type="title"/>
          </p:nvPr>
        </p:nvSpPr>
        <p:spPr>
          <a:prstGeom prst="rect">
            <a:avLst/>
          </a:prstGeom>
        </p:spPr>
        <p:txBody>
          <a:bodyPr/>
          <a:lstStyle/>
          <a:p>
            <a:pPr lvl="0">
              <a:defRPr sz="1800">
                <a:solidFill>
                  <a:srgbClr val="000000"/>
                </a:solidFill>
              </a:defRPr>
            </a:pPr>
            <a:r>
              <a:rPr sz="8000">
                <a:solidFill>
                  <a:srgbClr val="FFFFFF"/>
                </a:solidFill>
              </a:rPr>
              <a:t>Estudo Inspiron</a:t>
            </a:r>
          </a:p>
        </p:txBody>
      </p:sp>
      <p:sp>
        <p:nvSpPr>
          <p:cNvPr id="79" name="Shape 79"/>
          <p:cNvSpPr/>
          <p:nvPr>
            <p:ph type="body" idx="1"/>
          </p:nvPr>
        </p:nvSpPr>
        <p:spPr>
          <a:xfrm>
            <a:off x="952500" y="2597150"/>
            <a:ext cx="11099800" cy="6286500"/>
          </a:xfrm>
          <a:prstGeom prst="rect">
            <a:avLst/>
          </a:prstGeom>
        </p:spPr>
        <p:txBody>
          <a:bodyPr/>
          <a:lstStyle/>
          <a:p>
            <a:pPr lvl="0" marL="393192" indent="-393192" defTabSz="502412">
              <a:spcBef>
                <a:spcPts val="3600"/>
              </a:spcBef>
              <a:defRPr sz="1800">
                <a:solidFill>
                  <a:srgbClr val="000000"/>
                </a:solidFill>
              </a:defRPr>
            </a:pPr>
            <a:r>
              <a:rPr sz="3268">
                <a:solidFill>
                  <a:srgbClr val="FFFFFF"/>
                </a:solidFill>
              </a:rPr>
              <a:t>RESUTADOS:</a:t>
            </a:r>
            <a:endParaRPr sz="3268">
              <a:solidFill>
                <a:srgbClr val="FFFFFF"/>
              </a:solidFill>
            </a:endParaRPr>
          </a:p>
          <a:p>
            <a:pPr lvl="0" marL="393192" indent="-393192" defTabSz="502412">
              <a:spcBef>
                <a:spcPts val="3600"/>
              </a:spcBef>
              <a:defRPr sz="1800">
                <a:solidFill>
                  <a:srgbClr val="000000"/>
                </a:solidFill>
              </a:defRPr>
            </a:pPr>
            <a:r>
              <a:rPr sz="3268">
                <a:solidFill>
                  <a:srgbClr val="FFFFFF"/>
                </a:solidFill>
              </a:rPr>
              <a:t>- O objetivo 1º (6 meses): A perda luminal tardia foi menor no Inspiron do que no Cronus (0,19 ± 0,16 mm x 0,58 ± 0,4 mm, p &lt;0,001), bem como uma menor porcentagem de obstrução neointimal (7,8 ± 7,1% e 26,5 ± 11,4%, p &lt;0,001) vista pela USIC</a:t>
            </a:r>
            <a:endParaRPr sz="3268">
              <a:solidFill>
                <a:srgbClr val="FFFFFF"/>
              </a:solidFill>
            </a:endParaRPr>
          </a:p>
          <a:p>
            <a:pPr lvl="0" marL="393192" indent="-393192" defTabSz="502412">
              <a:spcBef>
                <a:spcPts val="3600"/>
              </a:spcBef>
              <a:defRPr sz="1800">
                <a:solidFill>
                  <a:srgbClr val="000000"/>
                </a:solidFill>
              </a:defRPr>
            </a:pPr>
            <a:r>
              <a:rPr sz="3268">
                <a:solidFill>
                  <a:srgbClr val="FFFFFF"/>
                </a:solidFill>
              </a:rPr>
              <a:t>- O objetivo 2º (até 2 anos): incidência de MACE foi semelhante entre os grupos (7,9 x 21,1%, p = 0,20), com uma menor revascularização da lesão-alvo para o grupo Inspiron (0 x 21,1%, p = 0,01) e sem trombose de stents.</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 name="Shape 81"/>
          <p:cNvSpPr/>
          <p:nvPr>
            <p:ph type="title"/>
          </p:nvPr>
        </p:nvSpPr>
        <p:spPr>
          <a:prstGeom prst="rect">
            <a:avLst/>
          </a:prstGeom>
        </p:spPr>
        <p:txBody>
          <a:bodyPr/>
          <a:lstStyle>
            <a:lvl1pPr defTabSz="327152">
              <a:defRPr sz="4480"/>
            </a:lvl1pPr>
          </a:lstStyle>
          <a:p>
            <a:pPr lvl="0">
              <a:defRPr sz="1800">
                <a:solidFill>
                  <a:srgbClr val="000000"/>
                </a:solidFill>
              </a:defRPr>
            </a:pPr>
            <a:r>
              <a:rPr sz="4480">
                <a:solidFill>
                  <a:srgbClr val="FFFFFF"/>
                </a:solidFill>
              </a:rPr>
              <a:t>Metánalise: SF com polímeros bioabsorvíveis vs. duráveis de 1ª geração Lancet 2011</a:t>
            </a:r>
          </a:p>
        </p:txBody>
      </p:sp>
      <p:sp>
        <p:nvSpPr>
          <p:cNvPr id="82" name="Shape 82"/>
          <p:cNvSpPr/>
          <p:nvPr>
            <p:ph type="body" idx="1"/>
          </p:nvPr>
        </p:nvSpPr>
        <p:spPr>
          <a:prstGeom prst="rect">
            <a:avLst/>
          </a:prstGeom>
        </p:spPr>
        <p:txBody>
          <a:bodyPr/>
          <a:lstStyle/>
          <a:p>
            <a:pPr lvl="0" marL="402336" indent="-402336" defTabSz="514095">
              <a:spcBef>
                <a:spcPts val="3600"/>
              </a:spcBef>
              <a:defRPr sz="1800">
                <a:solidFill>
                  <a:srgbClr val="000000"/>
                </a:solidFill>
              </a:defRPr>
            </a:pPr>
            <a:r>
              <a:rPr sz="3343">
                <a:solidFill>
                  <a:srgbClr val="FFFFFF"/>
                </a:solidFill>
              </a:rPr>
              <a:t>Análise conjunta dos dados individuais dos estudos randomizados (ISAR-TEST 3, ISAR-TEST 4 e LEADERS)</a:t>
            </a:r>
            <a:endParaRPr sz="3343">
              <a:solidFill>
                <a:srgbClr val="FFFFFF"/>
              </a:solidFill>
            </a:endParaRPr>
          </a:p>
          <a:p>
            <a:pPr lvl="0" marL="402336" indent="-402336" defTabSz="514095">
              <a:spcBef>
                <a:spcPts val="3600"/>
              </a:spcBef>
              <a:defRPr sz="1800">
                <a:solidFill>
                  <a:srgbClr val="000000"/>
                </a:solidFill>
              </a:defRPr>
            </a:pPr>
            <a:r>
              <a:rPr sz="3343">
                <a:solidFill>
                  <a:srgbClr val="FFFFFF"/>
                </a:solidFill>
              </a:rPr>
              <a:t>Os stents famacológicos com polímeros bioabsorvíveis (sirolimus/biolimus) foram comparados com os farmacológicos com polímeros duráveis (sirolimus), e os desfechos clínicos observados por um período de 4 anos</a:t>
            </a:r>
            <a:endParaRPr sz="3343">
              <a:solidFill>
                <a:srgbClr val="FFFFFF"/>
              </a:solidFill>
            </a:endParaRPr>
          </a:p>
          <a:p>
            <a:pPr lvl="0" marL="402336" indent="-402336" defTabSz="514095">
              <a:spcBef>
                <a:spcPts val="3600"/>
              </a:spcBef>
              <a:defRPr sz="1800">
                <a:solidFill>
                  <a:srgbClr val="000000"/>
                </a:solidFill>
              </a:defRPr>
            </a:pPr>
            <a:r>
              <a:rPr sz="3343">
                <a:solidFill>
                  <a:srgbClr val="FFFFFF"/>
                </a:solidFill>
              </a:rPr>
              <a:t>Defecho de eficácia: revascularização da lesão alvo</a:t>
            </a:r>
            <a:endParaRPr sz="3343">
              <a:solidFill>
                <a:srgbClr val="FFFFFF"/>
              </a:solidFill>
            </a:endParaRPr>
          </a:p>
          <a:p>
            <a:pPr lvl="0" marL="402336" indent="-402336" defTabSz="514095">
              <a:spcBef>
                <a:spcPts val="3600"/>
              </a:spcBef>
              <a:defRPr sz="1800">
                <a:solidFill>
                  <a:srgbClr val="000000"/>
                </a:solidFill>
              </a:defRPr>
            </a:pPr>
            <a:r>
              <a:rPr sz="3343">
                <a:solidFill>
                  <a:srgbClr val="FFFFFF"/>
                </a:solidFill>
              </a:rPr>
              <a:t>Desfecho de segurança: trombose de stent definitiva </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4" name="Shape 84"/>
          <p:cNvSpPr/>
          <p:nvPr>
            <p:ph type="title"/>
          </p:nvPr>
        </p:nvSpPr>
        <p:spPr>
          <a:prstGeom prst="rect">
            <a:avLst/>
          </a:prstGeom>
        </p:spPr>
        <p:txBody>
          <a:bodyPr/>
          <a:lstStyle/>
          <a:p>
            <a:pPr lvl="0" defTabSz="525779">
              <a:defRPr sz="7200"/>
            </a:pPr>
          </a:p>
        </p:txBody>
      </p:sp>
      <p:sp>
        <p:nvSpPr>
          <p:cNvPr id="85" name="Shape 85"/>
          <p:cNvSpPr/>
          <p:nvPr>
            <p:ph type="body" idx="1"/>
          </p:nvPr>
        </p:nvSpPr>
        <p:spPr>
          <a:prstGeom prst="rect">
            <a:avLst/>
          </a:prstGeom>
        </p:spPr>
        <p:txBody>
          <a:bodyPr/>
          <a:lstStyle/>
          <a:p>
            <a:pPr lvl="0"/>
          </a:p>
        </p:txBody>
      </p:sp>
      <p:pic>
        <p:nvPicPr>
          <p:cNvPr id="86" name="IMG_0015.jpeg"/>
          <p:cNvPicPr/>
          <p:nvPr/>
        </p:nvPicPr>
        <p:blipFill>
          <a:blip r:embed="rId2">
            <a:extLst/>
          </a:blip>
          <a:stretch>
            <a:fillRect/>
          </a:stretch>
        </p:blipFill>
        <p:spPr>
          <a:xfrm>
            <a:off x="0" y="0"/>
            <a:ext cx="13004800" cy="9753600"/>
          </a:xfrm>
          <a:prstGeom prst="rect">
            <a:avLst/>
          </a:prstGeom>
          <a:ln w="12700">
            <a:miter lim="400000"/>
          </a:ln>
        </p:spPr>
      </p:pic>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8" name="Shape 88"/>
          <p:cNvSpPr/>
          <p:nvPr>
            <p:ph type="title"/>
          </p:nvPr>
        </p:nvSpPr>
        <p:spPr>
          <a:prstGeom prst="rect">
            <a:avLst/>
          </a:prstGeom>
        </p:spPr>
        <p:txBody>
          <a:bodyPr/>
          <a:lstStyle>
            <a:lvl1pPr defTabSz="327152">
              <a:defRPr sz="4480"/>
            </a:lvl1pPr>
          </a:lstStyle>
          <a:p>
            <a:pPr lvl="0">
              <a:defRPr sz="1800">
                <a:solidFill>
                  <a:srgbClr val="000000"/>
                </a:solidFill>
              </a:defRPr>
            </a:pPr>
            <a:r>
              <a:rPr sz="4480">
                <a:solidFill>
                  <a:srgbClr val="FFFFFF"/>
                </a:solidFill>
              </a:rPr>
              <a:t>Metánalise: SF com polímeros bioabsorvíveis vs. duráveis de 1ª geração Lancet 2011</a:t>
            </a:r>
          </a:p>
        </p:txBody>
      </p:sp>
      <p:sp>
        <p:nvSpPr>
          <p:cNvPr id="89" name="Shape 89"/>
          <p:cNvSpPr/>
          <p:nvPr>
            <p:ph type="body" idx="1"/>
          </p:nvPr>
        </p:nvSpPr>
        <p:spPr>
          <a:prstGeom prst="rect">
            <a:avLst/>
          </a:prstGeom>
        </p:spPr>
        <p:txBody>
          <a:bodyPr/>
          <a:lstStyle/>
          <a:p>
            <a:pPr lvl="0">
              <a:defRPr sz="1800">
                <a:solidFill>
                  <a:srgbClr val="000000"/>
                </a:solidFill>
              </a:defRPr>
            </a:pPr>
            <a:r>
              <a:rPr sz="3800">
                <a:solidFill>
                  <a:srgbClr val="FFFFFF"/>
                </a:solidFill>
              </a:rPr>
              <a:t>RESULTADOS EM 4 ANOS</a:t>
            </a:r>
            <a:endParaRPr sz="3800">
              <a:solidFill>
                <a:srgbClr val="FFFFFF"/>
              </a:solidFill>
            </a:endParaRPr>
          </a:p>
          <a:p>
            <a:pPr lvl="0">
              <a:defRPr sz="1800">
                <a:solidFill>
                  <a:srgbClr val="000000"/>
                </a:solidFill>
              </a:defRPr>
            </a:pPr>
            <a:r>
              <a:rPr sz="3800">
                <a:solidFill>
                  <a:srgbClr val="FFFFFF"/>
                </a:solidFill>
              </a:rPr>
              <a:t>- Desfecho de eficácia: a revascularização da lesão alvos foi significativamente menor nos pacientes tratados com SFPbio vs SFPdur</a:t>
            </a:r>
            <a:endParaRPr sz="3800">
              <a:solidFill>
                <a:srgbClr val="FFFFFF"/>
              </a:solidFill>
            </a:endParaRPr>
          </a:p>
          <a:p>
            <a:pPr lvl="0">
              <a:defRPr sz="1800">
                <a:solidFill>
                  <a:srgbClr val="000000"/>
                </a:solidFill>
              </a:defRPr>
            </a:pPr>
            <a:r>
              <a:rPr sz="3800">
                <a:solidFill>
                  <a:srgbClr val="FFFFFF"/>
                </a:solidFill>
              </a:rPr>
              <a:t>Desfecho de segurança: a trombose de stent foi significativamente menor nos pcts tratados com SFPbio, principalmente a trombose tardia</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1" name="Shape 91"/>
          <p:cNvSpPr/>
          <p:nvPr>
            <p:ph type="title"/>
          </p:nvPr>
        </p:nvSpPr>
        <p:spPr>
          <a:prstGeom prst="rect">
            <a:avLst/>
          </a:prstGeom>
        </p:spPr>
        <p:txBody>
          <a:bodyPr/>
          <a:lstStyle/>
          <a:p>
            <a:pPr lvl="0" defTabSz="233679">
              <a:defRPr sz="1800">
                <a:solidFill>
                  <a:srgbClr val="000000"/>
                </a:solidFill>
              </a:defRPr>
            </a:pPr>
            <a:r>
              <a:rPr sz="3200">
                <a:solidFill>
                  <a:srgbClr val="FFFFFF"/>
                </a:solidFill>
              </a:rPr>
              <a:t>COMPARE II: Comparação Randomizada Entre Stents Eluidores de Everolimus com Polímero Durável e Stents Eluidores de Biolimus com Polímero Bioabsorvível em Pacientes do “Mundo Real” (PCR 2012)</a:t>
            </a:r>
            <a:endParaRPr sz="3200">
              <a:solidFill>
                <a:srgbClr val="FFFFFF"/>
              </a:solidFill>
            </a:endParaRPr>
          </a:p>
          <a:p>
            <a:pPr lvl="0" defTabSz="233679">
              <a:defRPr sz="1800">
                <a:solidFill>
                  <a:srgbClr val="000000"/>
                </a:solidFill>
              </a:defRPr>
            </a:pPr>
            <a:r>
              <a:rPr sz="3200">
                <a:solidFill>
                  <a:srgbClr val="FFFFFF"/>
                </a:solidFill>
              </a:rPr>
              <a:t>P</a:t>
            </a:r>
          </a:p>
        </p:txBody>
      </p:sp>
      <p:sp>
        <p:nvSpPr>
          <p:cNvPr id="92" name="Shape 92"/>
          <p:cNvSpPr/>
          <p:nvPr>
            <p:ph type="body" idx="1"/>
          </p:nvPr>
        </p:nvSpPr>
        <p:spPr>
          <a:prstGeom prst="rect">
            <a:avLst/>
          </a:prstGeom>
        </p:spPr>
        <p:txBody>
          <a:bodyPr/>
          <a:lstStyle/>
          <a:p>
            <a:pPr lvl="0" marL="310895" indent="-310895" defTabSz="397256">
              <a:spcBef>
                <a:spcPts val="2800"/>
              </a:spcBef>
              <a:defRPr sz="1800">
                <a:solidFill>
                  <a:srgbClr val="000000"/>
                </a:solidFill>
              </a:defRPr>
            </a:pPr>
            <a:r>
              <a:rPr sz="2584">
                <a:solidFill>
                  <a:srgbClr val="FFFFFF"/>
                </a:solidFill>
              </a:rPr>
              <a:t>Pacientes elegíveis para ICP foram randomizados de forma 1:2 para receber EES (XIENCE) ou BES (NOBORI liberador de Biolimus-A9) em 12 centros europeus.</a:t>
            </a:r>
            <a:endParaRPr sz="2584">
              <a:solidFill>
                <a:srgbClr val="FFFFFF"/>
              </a:solidFill>
            </a:endParaRPr>
          </a:p>
          <a:p>
            <a:pPr lvl="0" marL="310895" indent="-310895" defTabSz="397256">
              <a:spcBef>
                <a:spcPts val="2800"/>
              </a:spcBef>
              <a:defRPr sz="1800">
                <a:solidFill>
                  <a:srgbClr val="000000"/>
                </a:solidFill>
              </a:defRPr>
            </a:pPr>
            <a:r>
              <a:rPr sz="2584">
                <a:solidFill>
                  <a:srgbClr val="FFFFFF"/>
                </a:solidFill>
              </a:rPr>
              <a:t>A média das idades foi de 63 anos e 22% eram diabéticos. Síndromes coronárias agudas foram o motivo da ICP em 40% nos dois grupos. </a:t>
            </a:r>
            <a:endParaRPr sz="2584">
              <a:solidFill>
                <a:srgbClr val="FFFFFF"/>
              </a:solidFill>
            </a:endParaRPr>
          </a:p>
          <a:p>
            <a:pPr lvl="0" marL="310895" indent="-310895" defTabSz="397256">
              <a:spcBef>
                <a:spcPts val="2800"/>
              </a:spcBef>
              <a:defRPr sz="1800">
                <a:solidFill>
                  <a:srgbClr val="000000"/>
                </a:solidFill>
              </a:defRPr>
            </a:pPr>
            <a:r>
              <a:rPr sz="2584">
                <a:solidFill>
                  <a:srgbClr val="FFFFFF"/>
                </a:solidFill>
              </a:rPr>
              <a:t>O estudo foi desenhado para testar a não inferioridade entre os dispositivos</a:t>
            </a:r>
            <a:endParaRPr sz="2584">
              <a:solidFill>
                <a:srgbClr val="FFFFFF"/>
              </a:solidFill>
            </a:endParaRPr>
          </a:p>
          <a:p>
            <a:pPr lvl="0" marL="310895" indent="-310895" defTabSz="397256">
              <a:spcBef>
                <a:spcPts val="2800"/>
              </a:spcBef>
              <a:defRPr sz="1800">
                <a:solidFill>
                  <a:srgbClr val="000000"/>
                </a:solidFill>
              </a:defRPr>
            </a:pPr>
            <a:r>
              <a:rPr sz="2584">
                <a:solidFill>
                  <a:srgbClr val="FFFFFF"/>
                </a:solidFill>
              </a:rPr>
              <a:t>O desfecho primário foi o composto de morte cardíaca, infarto do miocárdio não fatal, e revascularização do vaso alvo, no seguimento de 1 ano</a:t>
            </a:r>
            <a:endParaRPr sz="2584">
              <a:solidFill>
                <a:srgbClr val="FFFFFF"/>
              </a:solidFill>
            </a:endParaRPr>
          </a:p>
          <a:p>
            <a:pPr lvl="0" marL="310895" indent="-310895" defTabSz="397256">
              <a:spcBef>
                <a:spcPts val="2800"/>
              </a:spcBef>
              <a:defRPr sz="1800">
                <a:solidFill>
                  <a:srgbClr val="000000"/>
                </a:solidFill>
              </a:defRPr>
            </a:pPr>
            <a:r>
              <a:rPr sz="2584">
                <a:solidFill>
                  <a:srgbClr val="FFFFFF"/>
                </a:solidFill>
              </a:rPr>
              <a:t>Foram incluídos 2.707 pacientes, com 912 alocados para receber EES e 1795 para receber BES.</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ph type="title"/>
          </p:nvPr>
        </p:nvSpPr>
        <p:spPr>
          <a:xfrm>
            <a:off x="830675" y="412750"/>
            <a:ext cx="11099801" cy="2120900"/>
          </a:xfrm>
          <a:prstGeom prst="rect">
            <a:avLst/>
          </a:prstGeom>
        </p:spPr>
        <p:txBody>
          <a:bodyPr/>
          <a:lstStyle/>
          <a:p>
            <a:pPr lvl="0">
              <a:defRPr sz="1800">
                <a:solidFill>
                  <a:srgbClr val="000000"/>
                </a:solidFill>
              </a:defRPr>
            </a:pPr>
            <a:r>
              <a:rPr sz="8000">
                <a:solidFill>
                  <a:srgbClr val="FFFFFF"/>
                </a:solidFill>
              </a:rPr>
              <a:t>Introdução </a:t>
            </a:r>
          </a:p>
        </p:txBody>
      </p:sp>
      <p:sp>
        <p:nvSpPr>
          <p:cNvPr id="36" name="Shape 36"/>
          <p:cNvSpPr/>
          <p:nvPr>
            <p:ph type="body" idx="1"/>
          </p:nvPr>
        </p:nvSpPr>
        <p:spPr>
          <a:prstGeom prst="rect">
            <a:avLst/>
          </a:prstGeom>
        </p:spPr>
        <p:txBody>
          <a:bodyPr/>
          <a:lstStyle/>
          <a:p>
            <a:pPr lvl="0">
              <a:defRPr sz="1800">
                <a:solidFill>
                  <a:srgbClr val="000000"/>
                </a:solidFill>
              </a:defRPr>
            </a:pPr>
            <a:r>
              <a:rPr sz="3800">
                <a:solidFill>
                  <a:srgbClr val="FFFFFF"/>
                </a:solidFill>
              </a:rPr>
              <a:t>Os stents farmacológicos (SF) tiveram seu uso difundido em diversos cenários clínicos e anatômicos, devido à redução consistente nas taxas de reestenose.</a:t>
            </a:r>
            <a:endParaRPr sz="3800">
              <a:solidFill>
                <a:srgbClr val="FFFFFF"/>
              </a:solidFill>
            </a:endParaRPr>
          </a:p>
          <a:p>
            <a:pPr lvl="0">
              <a:defRPr sz="1800">
                <a:solidFill>
                  <a:srgbClr val="000000"/>
                </a:solidFill>
              </a:defRPr>
            </a:pPr>
            <a:r>
              <a:rPr sz="3800">
                <a:solidFill>
                  <a:srgbClr val="FFFFFF"/>
                </a:solidFill>
              </a:rPr>
              <a:t>Em comparação com os BMS, os stents farmacológicos de 1ª geração, foram eficazes em reduzir a hiperplasia neointimal e a reestenose binária.</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4" name="Shape 94"/>
          <p:cNvSpPr/>
          <p:nvPr>
            <p:ph type="title"/>
          </p:nvPr>
        </p:nvSpPr>
        <p:spPr>
          <a:prstGeom prst="rect">
            <a:avLst/>
          </a:prstGeom>
        </p:spPr>
        <p:txBody>
          <a:bodyPr/>
          <a:lstStyle>
            <a:lvl1pPr defTabSz="233679">
              <a:defRPr sz="3200"/>
            </a:lvl1pPr>
          </a:lstStyle>
          <a:p>
            <a:pPr lvl="0">
              <a:defRPr sz="1800">
                <a:solidFill>
                  <a:srgbClr val="000000"/>
                </a:solidFill>
              </a:defRPr>
            </a:pPr>
            <a:r>
              <a:rPr sz="3200">
                <a:solidFill>
                  <a:srgbClr val="FFFFFF"/>
                </a:solidFill>
              </a:rPr>
              <a:t>COMPARE II: Comparação Randomizada Entre Stents Eluidores de Everolimus com Polímero Durável e Stents Eluidores de Biolimus com Polímero Bioabsorvível em Pacientes do “Mundo Real” (PCR 2012)</a:t>
            </a:r>
          </a:p>
        </p:txBody>
      </p:sp>
      <p:sp>
        <p:nvSpPr>
          <p:cNvPr id="95" name="Shape 95"/>
          <p:cNvSpPr/>
          <p:nvPr>
            <p:ph type="body" idx="1"/>
          </p:nvPr>
        </p:nvSpPr>
        <p:spPr>
          <a:prstGeom prst="rect">
            <a:avLst/>
          </a:prstGeom>
        </p:spPr>
        <p:txBody>
          <a:bodyPr/>
          <a:lstStyle/>
          <a:p>
            <a:pPr lvl="0" marL="347472" indent="-347472" defTabSz="443991">
              <a:spcBef>
                <a:spcPts val="3100"/>
              </a:spcBef>
              <a:defRPr sz="1800">
                <a:solidFill>
                  <a:srgbClr val="000000"/>
                </a:solidFill>
              </a:defRPr>
            </a:pPr>
            <a:r>
              <a:rPr sz="2888">
                <a:solidFill>
                  <a:srgbClr val="FFFFFF"/>
                </a:solidFill>
              </a:rPr>
              <a:t>RESULTADOS:</a:t>
            </a:r>
            <a:endParaRPr sz="2888">
              <a:solidFill>
                <a:srgbClr val="FFFFFF"/>
              </a:solidFill>
            </a:endParaRPr>
          </a:p>
          <a:p>
            <a:pPr lvl="0" marL="347472" indent="-347472" defTabSz="443991">
              <a:spcBef>
                <a:spcPts val="3100"/>
              </a:spcBef>
              <a:defRPr sz="1800">
                <a:solidFill>
                  <a:srgbClr val="000000"/>
                </a:solidFill>
              </a:defRPr>
            </a:pPr>
            <a:r>
              <a:rPr sz="2888">
                <a:solidFill>
                  <a:srgbClr val="FFFFFF"/>
                </a:solidFill>
              </a:rPr>
              <a:t>- A ocorrência do desfecho primário foi semelhante nos dois grupos (EES = 4.8% vs. BES = 5.2%, p=0.72), e a diferença entre EES e BES de -0.36% (IC 90%: -1.75% – 1.17%) ficou dentro da margem de não inferioridade pré-estabelecida de 4% entre os grupos (p&lt;0.0001)</a:t>
            </a:r>
            <a:endParaRPr sz="2888">
              <a:solidFill>
                <a:srgbClr val="FFFFFF"/>
              </a:solidFill>
            </a:endParaRPr>
          </a:p>
          <a:p>
            <a:pPr lvl="0" marL="347472" indent="-347472" defTabSz="443991">
              <a:spcBef>
                <a:spcPts val="3100"/>
              </a:spcBef>
              <a:defRPr sz="1800">
                <a:solidFill>
                  <a:srgbClr val="000000"/>
                </a:solidFill>
              </a:defRPr>
            </a:pPr>
            <a:r>
              <a:rPr sz="2888">
                <a:solidFill>
                  <a:srgbClr val="FFFFFF"/>
                </a:solidFill>
              </a:rPr>
              <a:t>Os desfechos primários e secundários não foram significativamente diferentes entre os grupos</a:t>
            </a:r>
            <a:endParaRPr sz="2888">
              <a:solidFill>
                <a:srgbClr val="FFFFFF"/>
              </a:solidFill>
            </a:endParaRPr>
          </a:p>
          <a:p>
            <a:pPr lvl="0" marL="347472" indent="-347472" defTabSz="443991">
              <a:spcBef>
                <a:spcPts val="3100"/>
              </a:spcBef>
              <a:defRPr sz="1800">
                <a:solidFill>
                  <a:srgbClr val="000000"/>
                </a:solidFill>
              </a:defRPr>
            </a:pPr>
            <a:r>
              <a:rPr sz="2888">
                <a:solidFill>
                  <a:srgbClr val="FFFFFF"/>
                </a:solidFill>
              </a:rPr>
              <a:t>Vale ressaltar as baixas taxas de morte cardíaca e trombose dos stents em ambos os grupos, apesar de aplicados em um cenário de alta complexidade do “mundo real”.</a:t>
            </a:r>
          </a:p>
        </p:txBody>
      </p:sp>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 name="Shape 97"/>
          <p:cNvSpPr/>
          <p:nvPr>
            <p:ph type="title"/>
          </p:nvPr>
        </p:nvSpPr>
        <p:spPr>
          <a:xfrm>
            <a:off x="952500" y="412750"/>
            <a:ext cx="11099800" cy="2120900"/>
          </a:xfrm>
          <a:prstGeom prst="rect">
            <a:avLst/>
          </a:prstGeom>
        </p:spPr>
        <p:txBody>
          <a:bodyPr/>
          <a:lstStyle/>
          <a:p>
            <a:pPr lvl="0">
              <a:defRPr sz="1800">
                <a:solidFill>
                  <a:srgbClr val="000000"/>
                </a:solidFill>
              </a:defRPr>
            </a:pPr>
            <a:r>
              <a:rPr sz="8000">
                <a:solidFill>
                  <a:srgbClr val="FFFFFF"/>
                </a:solidFill>
              </a:rPr>
              <a:t>Conclusões</a:t>
            </a:r>
          </a:p>
        </p:txBody>
      </p:sp>
      <p:sp>
        <p:nvSpPr>
          <p:cNvPr id="98" name="Shape 98"/>
          <p:cNvSpPr/>
          <p:nvPr>
            <p:ph type="body" idx="1"/>
          </p:nvPr>
        </p:nvSpPr>
        <p:spPr>
          <a:xfrm>
            <a:off x="952500" y="2597150"/>
            <a:ext cx="11099800" cy="6286500"/>
          </a:xfrm>
          <a:prstGeom prst="rect">
            <a:avLst/>
          </a:prstGeom>
        </p:spPr>
        <p:txBody>
          <a:bodyPr/>
          <a:lstStyle/>
          <a:p>
            <a:pPr lvl="0" marL="347472" indent="-347472" defTabSz="443991">
              <a:spcBef>
                <a:spcPts val="3100"/>
              </a:spcBef>
              <a:defRPr sz="1800">
                <a:solidFill>
                  <a:srgbClr val="000000"/>
                </a:solidFill>
              </a:defRPr>
            </a:pPr>
            <a:r>
              <a:rPr sz="2888">
                <a:solidFill>
                  <a:srgbClr val="FFFFFF"/>
                </a:solidFill>
              </a:rPr>
              <a:t>Os polímeros duráveis dos SF de 1a geração tem se correlacionado com a ocorrência de eventos adversos, sobretudo no seguimento mais tardio (&gt;1 ano);</a:t>
            </a:r>
            <a:endParaRPr sz="2888">
              <a:solidFill>
                <a:srgbClr val="FFFFFF"/>
              </a:solidFill>
            </a:endParaRPr>
          </a:p>
          <a:p>
            <a:pPr lvl="0" marL="347472" indent="-347472" defTabSz="443991">
              <a:spcBef>
                <a:spcPts val="3100"/>
              </a:spcBef>
              <a:defRPr sz="1800">
                <a:solidFill>
                  <a:srgbClr val="000000"/>
                </a:solidFill>
              </a:defRPr>
            </a:pPr>
            <a:r>
              <a:rPr sz="2888">
                <a:solidFill>
                  <a:srgbClr val="FFFFFF"/>
                </a:solidFill>
              </a:rPr>
              <a:t>• Em teoria, um polímero mais compatível que carreie e controle a liberação do fármaco e depois seja absorvido cumpriria a missão e reduziria a possibilidade de eventos adversos, sobretudo no longo prazo;</a:t>
            </a:r>
            <a:endParaRPr sz="2888">
              <a:solidFill>
                <a:srgbClr val="FFFFFF"/>
              </a:solidFill>
            </a:endParaRPr>
          </a:p>
          <a:p>
            <a:pPr lvl="0" marL="347472" indent="-347472" defTabSz="443991">
              <a:spcBef>
                <a:spcPts val="3100"/>
              </a:spcBef>
              <a:defRPr sz="1800">
                <a:solidFill>
                  <a:srgbClr val="000000"/>
                </a:solidFill>
              </a:defRPr>
            </a:pPr>
            <a:r>
              <a:rPr sz="2888">
                <a:solidFill>
                  <a:srgbClr val="FFFFFF"/>
                </a:solidFill>
              </a:rPr>
              <a:t>• Ainda que haja alguma evidência clínica destes benefícios frente aos SF de 1a geração, ainda é uma incógnita como estes dispositivos se compararão aos SF de 2a geração com polímeros duráveis (ex. Xience V/Prime; Promus Element, Resolute,etc.).</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 name="Shape 38"/>
          <p:cNvSpPr/>
          <p:nvPr>
            <p:ph type="title"/>
          </p:nvPr>
        </p:nvSpPr>
        <p:spPr>
          <a:prstGeom prst="rect">
            <a:avLst/>
          </a:prstGeom>
        </p:spPr>
        <p:txBody>
          <a:bodyPr/>
          <a:lstStyle/>
          <a:p>
            <a:pPr lvl="0">
              <a:defRPr sz="1800">
                <a:solidFill>
                  <a:srgbClr val="000000"/>
                </a:solidFill>
              </a:defRPr>
            </a:pPr>
            <a:r>
              <a:rPr sz="8000">
                <a:solidFill>
                  <a:srgbClr val="FFFFFF"/>
                </a:solidFill>
              </a:rPr>
              <a:t>Introdução </a:t>
            </a:r>
          </a:p>
        </p:txBody>
      </p:sp>
      <p:sp>
        <p:nvSpPr>
          <p:cNvPr id="39" name="Shape 39"/>
          <p:cNvSpPr/>
          <p:nvPr>
            <p:ph type="body" idx="1"/>
          </p:nvPr>
        </p:nvSpPr>
        <p:spPr>
          <a:prstGeom prst="rect">
            <a:avLst/>
          </a:prstGeom>
        </p:spPr>
        <p:txBody>
          <a:bodyPr/>
          <a:lstStyle/>
          <a:p>
            <a:pPr lvl="0" marL="406908" indent="-406908" defTabSz="519937">
              <a:spcBef>
                <a:spcPts val="3700"/>
              </a:spcBef>
              <a:defRPr sz="1800">
                <a:solidFill>
                  <a:srgbClr val="000000"/>
                </a:solidFill>
              </a:defRPr>
            </a:pPr>
            <a:r>
              <a:rPr sz="3382">
                <a:solidFill>
                  <a:srgbClr val="FFFFFF"/>
                </a:solidFill>
              </a:rPr>
              <a:t>Com o advento os DES de 1ª geração houve um aumento dos índices de trombose tardia e muito tardia</a:t>
            </a:r>
            <a:endParaRPr sz="3382">
              <a:solidFill>
                <a:srgbClr val="FFFFFF"/>
              </a:solidFill>
            </a:endParaRPr>
          </a:p>
          <a:p>
            <a:pPr lvl="0" marL="406908" indent="-406908" defTabSz="519937">
              <a:spcBef>
                <a:spcPts val="3700"/>
              </a:spcBef>
              <a:defRPr sz="1800">
                <a:solidFill>
                  <a:srgbClr val="000000"/>
                </a:solidFill>
              </a:defRPr>
            </a:pPr>
            <a:r>
              <a:rPr sz="3382">
                <a:solidFill>
                  <a:srgbClr val="FFFFFF"/>
                </a:solidFill>
              </a:rPr>
              <a:t>A persistência do polímero após a liberação completa da droga tem sido aventada como potencial culpada da reação inflamatória e de hipersensibilidade crônica vascular, também relacionada com a trombose de stent muito tardia.</a:t>
            </a:r>
            <a:endParaRPr sz="3382">
              <a:solidFill>
                <a:srgbClr val="FFFFFF"/>
              </a:solidFill>
            </a:endParaRPr>
          </a:p>
          <a:p>
            <a:pPr lvl="0" marL="406908" indent="-406908" defTabSz="519937">
              <a:spcBef>
                <a:spcPts val="3700"/>
              </a:spcBef>
              <a:defRPr sz="1800">
                <a:solidFill>
                  <a:srgbClr val="000000"/>
                </a:solidFill>
              </a:defRPr>
            </a:pPr>
            <a:r>
              <a:rPr sz="3382">
                <a:solidFill>
                  <a:srgbClr val="FFFFFF"/>
                </a:solidFill>
              </a:rPr>
              <a:t>Por essa razão, novos stents farmacológicos com polímeros biodegradáveis foram idealizados, procurando melhorar os resultados.</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 name="Shape 41"/>
          <p:cNvSpPr/>
          <p:nvPr>
            <p:ph type="title"/>
          </p:nvPr>
        </p:nvSpPr>
        <p:spPr>
          <a:prstGeom prst="rect">
            <a:avLst/>
          </a:prstGeom>
        </p:spPr>
        <p:txBody>
          <a:bodyPr/>
          <a:lstStyle/>
          <a:p>
            <a:pPr lvl="0" defTabSz="525779">
              <a:defRPr sz="7200"/>
            </a:pPr>
          </a:p>
        </p:txBody>
      </p:sp>
      <p:sp>
        <p:nvSpPr>
          <p:cNvPr id="42" name="Shape 42"/>
          <p:cNvSpPr/>
          <p:nvPr>
            <p:ph type="body" idx="1"/>
          </p:nvPr>
        </p:nvSpPr>
        <p:spPr>
          <a:prstGeom prst="rect">
            <a:avLst/>
          </a:prstGeom>
        </p:spPr>
        <p:txBody>
          <a:bodyPr/>
          <a:lstStyle/>
          <a:p>
            <a:pPr lvl="0"/>
          </a:p>
        </p:txBody>
      </p:sp>
      <p:pic>
        <p:nvPicPr>
          <p:cNvPr id="43" name="IMG_0030.png"/>
          <p:cNvPicPr/>
          <p:nvPr/>
        </p:nvPicPr>
        <p:blipFill>
          <a:blip r:embed="rId2">
            <a:extLst/>
          </a:blip>
          <a:stretch>
            <a:fillRect/>
          </a:stretch>
        </p:blipFill>
        <p:spPr>
          <a:xfrm>
            <a:off x="-1" y="0"/>
            <a:ext cx="13004801" cy="9753600"/>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 name="Shape 45"/>
          <p:cNvSpPr/>
          <p:nvPr>
            <p:ph type="title"/>
          </p:nvPr>
        </p:nvSpPr>
        <p:spPr>
          <a:xfrm>
            <a:off x="952500" y="589137"/>
            <a:ext cx="11099800" cy="2120901"/>
          </a:xfrm>
          <a:prstGeom prst="rect">
            <a:avLst/>
          </a:prstGeom>
        </p:spPr>
        <p:txBody>
          <a:bodyPr/>
          <a:lstStyle>
            <a:lvl1pPr defTabSz="484886">
              <a:defRPr sz="6640"/>
            </a:lvl1pPr>
          </a:lstStyle>
          <a:p>
            <a:pPr lvl="0">
              <a:defRPr sz="1800">
                <a:solidFill>
                  <a:srgbClr val="000000"/>
                </a:solidFill>
              </a:defRPr>
            </a:pPr>
            <a:r>
              <a:rPr sz="6640">
                <a:solidFill>
                  <a:srgbClr val="FFFFFF"/>
                </a:solidFill>
              </a:rPr>
              <a:t>Exemplos de Stents com polímeros bioabsovíveis</a:t>
            </a:r>
          </a:p>
        </p:txBody>
      </p:sp>
      <p:sp>
        <p:nvSpPr>
          <p:cNvPr id="46" name="Shape 46"/>
          <p:cNvSpPr/>
          <p:nvPr>
            <p:ph type="body" idx="1"/>
          </p:nvPr>
        </p:nvSpPr>
        <p:spPr>
          <a:prstGeom prst="rect">
            <a:avLst/>
          </a:prstGeom>
        </p:spPr>
        <p:txBody>
          <a:bodyPr/>
          <a:lstStyle/>
          <a:p>
            <a:pPr lvl="0">
              <a:defRPr sz="1800">
                <a:solidFill>
                  <a:srgbClr val="000000"/>
                </a:solidFill>
              </a:defRPr>
            </a:pPr>
            <a:r>
              <a:rPr sz="3800">
                <a:solidFill>
                  <a:srgbClr val="FFFFFF"/>
                </a:solidFill>
              </a:rPr>
              <a:t>Biomatrix (Biosensors) </a:t>
            </a:r>
            <a:endParaRPr sz="3800">
              <a:solidFill>
                <a:srgbClr val="FFFFFF"/>
              </a:solidFill>
            </a:endParaRPr>
          </a:p>
          <a:p>
            <a:pPr lvl="0">
              <a:defRPr sz="1800">
                <a:solidFill>
                  <a:srgbClr val="000000"/>
                </a:solidFill>
              </a:defRPr>
            </a:pPr>
            <a:r>
              <a:rPr sz="3800">
                <a:solidFill>
                  <a:srgbClr val="FFFFFF"/>
                </a:solidFill>
              </a:rPr>
              <a:t>Nabori (Terumo)</a:t>
            </a:r>
            <a:endParaRPr sz="3800">
              <a:solidFill>
                <a:srgbClr val="FFFFFF"/>
              </a:solidFill>
            </a:endParaRPr>
          </a:p>
          <a:p>
            <a:pPr lvl="0">
              <a:defRPr sz="1800">
                <a:solidFill>
                  <a:srgbClr val="000000"/>
                </a:solidFill>
              </a:defRPr>
            </a:pPr>
            <a:r>
              <a:rPr sz="3800">
                <a:solidFill>
                  <a:srgbClr val="FFFFFF"/>
                </a:solidFill>
              </a:rPr>
              <a:t>Synergy (Boston Scientific)</a:t>
            </a:r>
            <a:endParaRPr sz="3800">
              <a:solidFill>
                <a:srgbClr val="FFFFFF"/>
              </a:solidFill>
            </a:endParaRPr>
          </a:p>
          <a:p>
            <a:pPr lvl="0">
              <a:defRPr sz="1800">
                <a:solidFill>
                  <a:srgbClr val="000000"/>
                </a:solidFill>
              </a:defRPr>
            </a:pPr>
            <a:r>
              <a:rPr sz="3800">
                <a:solidFill>
                  <a:srgbClr val="FFFFFF"/>
                </a:solidFill>
              </a:rPr>
              <a:t>Scitech (Inspiron)</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lvl="0" defTabSz="525779">
              <a:defRPr sz="7200"/>
            </a:pPr>
          </a:p>
        </p:txBody>
      </p:sp>
      <p:sp>
        <p:nvSpPr>
          <p:cNvPr id="49" name="Shape 49"/>
          <p:cNvSpPr/>
          <p:nvPr>
            <p:ph type="body" idx="1"/>
          </p:nvPr>
        </p:nvSpPr>
        <p:spPr>
          <a:prstGeom prst="rect">
            <a:avLst/>
          </a:prstGeom>
        </p:spPr>
        <p:txBody>
          <a:bodyPr/>
          <a:lstStyle/>
          <a:p>
            <a:pPr lvl="0"/>
          </a:p>
        </p:txBody>
      </p:sp>
      <p:pic>
        <p:nvPicPr>
          <p:cNvPr id="50" name="IMG_0031.png"/>
          <p:cNvPicPr/>
          <p:nvPr/>
        </p:nvPicPr>
        <p:blipFill>
          <a:blip r:embed="rId2">
            <a:extLst/>
          </a:blip>
          <a:stretch>
            <a:fillRect/>
          </a:stretch>
        </p:blipFill>
        <p:spPr>
          <a:xfrm>
            <a:off x="0" y="0"/>
            <a:ext cx="13004800" cy="9753600"/>
          </a:xfrm>
          <a:prstGeom prst="rect">
            <a:avLst/>
          </a:prstGeom>
          <a:ln w="12700">
            <a:miter lim="400000"/>
          </a:ln>
        </p:spPr>
      </p:pic>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 name="Shape 52"/>
          <p:cNvSpPr/>
          <p:nvPr>
            <p:ph type="title"/>
          </p:nvPr>
        </p:nvSpPr>
        <p:spPr>
          <a:prstGeom prst="rect">
            <a:avLst/>
          </a:prstGeom>
        </p:spPr>
        <p:txBody>
          <a:bodyPr/>
          <a:lstStyle/>
          <a:p>
            <a:pPr lvl="0">
              <a:defRPr sz="1800">
                <a:solidFill>
                  <a:srgbClr val="000000"/>
                </a:solidFill>
              </a:defRPr>
            </a:pPr>
            <a:r>
              <a:rPr sz="8000">
                <a:solidFill>
                  <a:srgbClr val="FFFFFF"/>
                </a:solidFill>
              </a:rPr>
              <a:t>Biomatrix TM</a:t>
            </a:r>
          </a:p>
        </p:txBody>
      </p:sp>
      <p:sp>
        <p:nvSpPr>
          <p:cNvPr id="53" name="Shape 53"/>
          <p:cNvSpPr/>
          <p:nvPr>
            <p:ph type="body" idx="1"/>
          </p:nvPr>
        </p:nvSpPr>
        <p:spPr>
          <a:prstGeom prst="rect">
            <a:avLst/>
          </a:prstGeom>
        </p:spPr>
        <p:txBody>
          <a:bodyPr/>
          <a:lstStyle/>
          <a:p>
            <a:pPr lvl="0" marL="411479" indent="-411479" defTabSz="525779">
              <a:spcBef>
                <a:spcPts val="3700"/>
              </a:spcBef>
              <a:defRPr sz="1800">
                <a:solidFill>
                  <a:srgbClr val="000000"/>
                </a:solidFill>
              </a:defRPr>
            </a:pPr>
            <a:r>
              <a:rPr sz="3420">
                <a:solidFill>
                  <a:srgbClr val="FFFFFF"/>
                </a:solidFill>
              </a:rPr>
              <a:t>BiomatrixTM (Biosensors, Mor- ges, Suíça), que apresenta um polímero biodegradável composto de ácido polilático, aplicado somente na face que está em contato com a parede arterial (face abluminal) </a:t>
            </a:r>
            <a:endParaRPr sz="3420">
              <a:solidFill>
                <a:srgbClr val="FFFFFF"/>
              </a:solidFill>
            </a:endParaRPr>
          </a:p>
          <a:p>
            <a:pPr lvl="0" marL="411479" indent="-411479" defTabSz="525779">
              <a:spcBef>
                <a:spcPts val="3700"/>
              </a:spcBef>
              <a:defRPr sz="1800">
                <a:solidFill>
                  <a:srgbClr val="000000"/>
                </a:solidFill>
              </a:defRPr>
            </a:pPr>
            <a:r>
              <a:rPr sz="3420">
                <a:solidFill>
                  <a:srgbClr val="FFFFFF"/>
                </a:solidFill>
              </a:rPr>
              <a:t>Polímero é metabolizado em CO2 + H2O em um período de seis meses a nove meses após o implante</a:t>
            </a:r>
            <a:endParaRPr sz="3420">
              <a:solidFill>
                <a:srgbClr val="FFFFFF"/>
              </a:solidFill>
            </a:endParaRPr>
          </a:p>
          <a:p>
            <a:pPr lvl="0" marL="411479" indent="-411479" defTabSz="525779">
              <a:spcBef>
                <a:spcPts val="3700"/>
              </a:spcBef>
              <a:defRPr sz="1800">
                <a:solidFill>
                  <a:srgbClr val="000000"/>
                </a:solidFill>
              </a:defRPr>
            </a:pPr>
            <a:r>
              <a:rPr sz="3420">
                <a:solidFill>
                  <a:srgbClr val="FFFFFF"/>
                </a:solidFill>
              </a:rPr>
              <a:t>Fármaco é o biolimus A9, derivado da rapamicina, com lipossolubilidade dez vezes maior que o sirolimus.</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Shape 55"/>
          <p:cNvSpPr/>
          <p:nvPr>
            <p:ph type="title"/>
          </p:nvPr>
        </p:nvSpPr>
        <p:spPr>
          <a:prstGeom prst="rect">
            <a:avLst/>
          </a:prstGeom>
        </p:spPr>
        <p:txBody>
          <a:bodyPr/>
          <a:lstStyle/>
          <a:p>
            <a:pPr lvl="0">
              <a:defRPr sz="1800">
                <a:solidFill>
                  <a:srgbClr val="000000"/>
                </a:solidFill>
              </a:defRPr>
            </a:pPr>
            <a:r>
              <a:rPr sz="8000">
                <a:solidFill>
                  <a:srgbClr val="FFFFFF"/>
                </a:solidFill>
              </a:rPr>
              <a:t>STEALTH-1 (2006)</a:t>
            </a:r>
          </a:p>
        </p:txBody>
      </p:sp>
      <p:sp>
        <p:nvSpPr>
          <p:cNvPr id="56" name="Shape 56"/>
          <p:cNvSpPr/>
          <p:nvPr>
            <p:ph type="body" idx="1"/>
          </p:nvPr>
        </p:nvSpPr>
        <p:spPr>
          <a:prstGeom prst="rect">
            <a:avLst/>
          </a:prstGeom>
        </p:spPr>
        <p:txBody>
          <a:bodyPr/>
          <a:lstStyle/>
          <a:p>
            <a:pPr lvl="0" marL="411479" indent="-411479" defTabSz="525779">
              <a:spcBef>
                <a:spcPts val="3700"/>
              </a:spcBef>
              <a:defRPr sz="1800">
                <a:solidFill>
                  <a:srgbClr val="000000"/>
                </a:solidFill>
              </a:defRPr>
            </a:pPr>
            <a:r>
              <a:rPr sz="3420">
                <a:solidFill>
                  <a:srgbClr val="FFFFFF"/>
                </a:solidFill>
              </a:rPr>
              <a:t>Primeiro estudo com experiência em humanos</a:t>
            </a:r>
            <a:endParaRPr sz="3420">
              <a:solidFill>
                <a:srgbClr val="FFFFFF"/>
              </a:solidFill>
            </a:endParaRPr>
          </a:p>
          <a:p>
            <a:pPr lvl="0" marL="411479" indent="-411479" defTabSz="525779">
              <a:spcBef>
                <a:spcPts val="3700"/>
              </a:spcBef>
              <a:defRPr sz="1800">
                <a:solidFill>
                  <a:srgbClr val="000000"/>
                </a:solidFill>
              </a:defRPr>
            </a:pPr>
            <a:r>
              <a:rPr sz="3420">
                <a:solidFill>
                  <a:srgbClr val="FFFFFF"/>
                </a:solidFill>
              </a:rPr>
              <a:t>Comparando o Biomatrix com o BMS</a:t>
            </a:r>
            <a:endParaRPr sz="3420">
              <a:solidFill>
                <a:srgbClr val="FFFFFF"/>
              </a:solidFill>
            </a:endParaRPr>
          </a:p>
          <a:p>
            <a:pPr lvl="0" marL="411479" indent="-411479" defTabSz="525779">
              <a:spcBef>
                <a:spcPts val="3700"/>
              </a:spcBef>
              <a:defRPr sz="1800">
                <a:solidFill>
                  <a:srgbClr val="000000"/>
                </a:solidFill>
              </a:defRPr>
            </a:pPr>
            <a:r>
              <a:rPr sz="3420">
                <a:solidFill>
                  <a:srgbClr val="FFFFFF"/>
                </a:solidFill>
              </a:rPr>
              <a:t>Desfecho primário: perda luminal tardia ao final de 6 meses</a:t>
            </a:r>
            <a:endParaRPr sz="3420">
              <a:solidFill>
                <a:srgbClr val="FFFFFF"/>
              </a:solidFill>
            </a:endParaRPr>
          </a:p>
          <a:p>
            <a:pPr lvl="0" marL="411479" indent="-411479" defTabSz="525779">
              <a:spcBef>
                <a:spcPts val="3700"/>
              </a:spcBef>
              <a:defRPr sz="1800">
                <a:solidFill>
                  <a:srgbClr val="000000"/>
                </a:solidFill>
              </a:defRPr>
            </a:pPr>
            <a:r>
              <a:rPr sz="3420">
                <a:solidFill>
                  <a:srgbClr val="FFFFFF"/>
                </a:solidFill>
              </a:rPr>
              <a:t>Randomizado 120 pcts ( 80 p/ BA9 e 40 p/ o BMS)</a:t>
            </a:r>
            <a:endParaRPr sz="3420">
              <a:solidFill>
                <a:srgbClr val="FFFFFF"/>
              </a:solidFill>
            </a:endParaRPr>
          </a:p>
          <a:p>
            <a:pPr lvl="0" marL="411479" indent="-411479" defTabSz="525779">
              <a:spcBef>
                <a:spcPts val="3700"/>
              </a:spcBef>
              <a:defRPr sz="1800">
                <a:solidFill>
                  <a:srgbClr val="000000"/>
                </a:solidFill>
              </a:defRPr>
            </a:pPr>
            <a:r>
              <a:rPr sz="3420">
                <a:solidFill>
                  <a:srgbClr val="FFFFFF"/>
                </a:solidFill>
              </a:rPr>
              <a:t>Evidenciando redução significativa de 65% de perda luminal tardia favorável ao stent BiomatrixTM, comparativamente ao stent não-farmacológico.</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 name="Shape 58"/>
          <p:cNvSpPr/>
          <p:nvPr>
            <p:ph type="title"/>
          </p:nvPr>
        </p:nvSpPr>
        <p:spPr>
          <a:prstGeom prst="rect">
            <a:avLst/>
          </a:prstGeom>
        </p:spPr>
        <p:txBody>
          <a:bodyPr/>
          <a:lstStyle/>
          <a:p>
            <a:pPr lvl="0">
              <a:defRPr sz="1800">
                <a:solidFill>
                  <a:srgbClr val="000000"/>
                </a:solidFill>
              </a:defRPr>
            </a:pPr>
            <a:r>
              <a:rPr sz="8000">
                <a:solidFill>
                  <a:srgbClr val="FFFFFF"/>
                </a:solidFill>
              </a:rPr>
              <a:t>LEADERS</a:t>
            </a:r>
          </a:p>
        </p:txBody>
      </p:sp>
      <p:sp>
        <p:nvSpPr>
          <p:cNvPr id="59" name="Shape 59"/>
          <p:cNvSpPr/>
          <p:nvPr>
            <p:ph type="body" idx="1"/>
          </p:nvPr>
        </p:nvSpPr>
        <p:spPr>
          <a:xfrm>
            <a:off x="952500" y="2490553"/>
            <a:ext cx="11099800" cy="6286501"/>
          </a:xfrm>
          <a:prstGeom prst="rect">
            <a:avLst/>
          </a:prstGeom>
        </p:spPr>
        <p:txBody>
          <a:bodyPr/>
          <a:lstStyle/>
          <a:p>
            <a:pPr lvl="0" marL="388620" indent="-388620" defTabSz="496570">
              <a:spcBef>
                <a:spcPts val="3500"/>
              </a:spcBef>
              <a:defRPr sz="1800">
                <a:solidFill>
                  <a:srgbClr val="000000"/>
                </a:solidFill>
              </a:defRPr>
            </a:pPr>
            <a:r>
              <a:rPr sz="3230">
                <a:solidFill>
                  <a:srgbClr val="FFFFFF"/>
                </a:solidFill>
              </a:rPr>
              <a:t>Comparando o Biomatrix ao stent CypherTM (Cordis, Warren, Estados Unidos) </a:t>
            </a:r>
            <a:endParaRPr sz="3230">
              <a:solidFill>
                <a:srgbClr val="FFFFFF"/>
              </a:solidFill>
            </a:endParaRPr>
          </a:p>
          <a:p>
            <a:pPr lvl="0" marL="388620" indent="-388620" defTabSz="496570">
              <a:spcBef>
                <a:spcPts val="3500"/>
              </a:spcBef>
              <a:defRPr sz="1800">
                <a:solidFill>
                  <a:srgbClr val="000000"/>
                </a:solidFill>
              </a:defRPr>
            </a:pPr>
            <a:r>
              <a:rPr sz="3230">
                <a:solidFill>
                  <a:srgbClr val="FFFFFF"/>
                </a:solidFill>
              </a:rPr>
              <a:t>Estudo randomizado que tratou pacientes não-selecionados da prática clínica (all-comers)</a:t>
            </a:r>
            <a:endParaRPr sz="3230">
              <a:solidFill>
                <a:srgbClr val="FFFFFF"/>
              </a:solidFill>
            </a:endParaRPr>
          </a:p>
          <a:p>
            <a:pPr lvl="0" marL="388620" indent="-388620" defTabSz="496570">
              <a:spcBef>
                <a:spcPts val="3500"/>
              </a:spcBef>
              <a:defRPr sz="1800">
                <a:solidFill>
                  <a:srgbClr val="000000"/>
                </a:solidFill>
              </a:defRPr>
            </a:pPr>
            <a:r>
              <a:rPr sz="3230">
                <a:solidFill>
                  <a:srgbClr val="FFFFFF"/>
                </a:solidFill>
              </a:rPr>
              <a:t>N 1700 pct (850 BA9 e 850 Cypher)</a:t>
            </a:r>
            <a:endParaRPr sz="3230">
              <a:solidFill>
                <a:srgbClr val="FFFFFF"/>
              </a:solidFill>
            </a:endParaRPr>
          </a:p>
          <a:p>
            <a:pPr lvl="0" marL="388620" indent="-388620" defTabSz="496570">
              <a:spcBef>
                <a:spcPts val="3500"/>
              </a:spcBef>
              <a:defRPr sz="1800">
                <a:solidFill>
                  <a:srgbClr val="000000"/>
                </a:solidFill>
              </a:defRPr>
            </a:pPr>
            <a:r>
              <a:rPr sz="3230">
                <a:solidFill>
                  <a:srgbClr val="FFFFFF"/>
                </a:solidFill>
              </a:rPr>
              <a:t>Endpoint 1ª: MACE em 9-12 meses</a:t>
            </a:r>
            <a:endParaRPr sz="3230">
              <a:solidFill>
                <a:srgbClr val="FFFFFF"/>
              </a:solidFill>
            </a:endParaRPr>
          </a:p>
          <a:p>
            <a:pPr lvl="0" marL="388620" indent="-388620" defTabSz="496570">
              <a:spcBef>
                <a:spcPts val="3500"/>
              </a:spcBef>
              <a:defRPr sz="1800">
                <a:solidFill>
                  <a:srgbClr val="000000"/>
                </a:solidFill>
              </a:defRPr>
            </a:pPr>
            <a:r>
              <a:rPr sz="3230">
                <a:solidFill>
                  <a:srgbClr val="FFFFFF"/>
                </a:solidFill>
              </a:rPr>
              <a:t>Endpoint 2ª: trombose de stent e perda luminal tardia aos 9-12 meses e a extensão do endpoint 1ª após 5 anos de acompanhamento </a:t>
            </a: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sx="100000" sy="100000" kx="0" ky="0" algn="b" rotWithShape="0" blurRad="76200" dist="0" dir="18900000">
            <a:srgbClr val="000000">
              <a:alpha val="8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sx="100000" sy="100000" kx="0" ky="0" algn="b" rotWithShape="0" blurRad="76200" dist="0" dir="18900000">
            <a:srgbClr val="000000">
              <a:alpha val="8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